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2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FB56-CF74-4D76-B9BC-A3317C140B70}" type="datetimeFigureOut">
              <a:rPr lang="en-CA" smtClean="0"/>
              <a:t>22/10/2019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F5B-8125-45F9-81E0-B0820A54B0E7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95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FB56-CF74-4D76-B9BC-A3317C140B70}" type="datetimeFigureOut">
              <a:rPr lang="en-CA" smtClean="0"/>
              <a:t>22/10/2019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F5B-8125-45F9-81E0-B0820A54B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6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FB56-CF74-4D76-B9BC-A3317C140B70}" type="datetimeFigureOut">
              <a:rPr lang="en-CA" smtClean="0"/>
              <a:t>22/10/2019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F5B-8125-45F9-81E0-B0820A54B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57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FB56-CF74-4D76-B9BC-A3317C140B70}" type="datetimeFigureOut">
              <a:rPr lang="en-CA" smtClean="0"/>
              <a:t>22/10/2019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F5B-8125-45F9-81E0-B0820A54B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468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FB56-CF74-4D76-B9BC-A3317C140B70}" type="datetimeFigureOut">
              <a:rPr lang="en-CA" smtClean="0"/>
              <a:t>22/10/2019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F5B-8125-45F9-81E0-B0820A54B0E7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1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FB56-CF74-4D76-B9BC-A3317C140B70}" type="datetimeFigureOut">
              <a:rPr lang="en-CA" smtClean="0"/>
              <a:t>22/10/2019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F5B-8125-45F9-81E0-B0820A54B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43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FB56-CF74-4D76-B9BC-A3317C140B70}" type="datetimeFigureOut">
              <a:rPr lang="en-CA" smtClean="0"/>
              <a:t>22/10/2019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F5B-8125-45F9-81E0-B0820A54B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290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FB56-CF74-4D76-B9BC-A3317C140B70}" type="datetimeFigureOut">
              <a:rPr lang="en-CA" smtClean="0"/>
              <a:t>22/10/2019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F5B-8125-45F9-81E0-B0820A54B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08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FB56-CF74-4D76-B9BC-A3317C140B70}" type="datetimeFigureOut">
              <a:rPr lang="en-CA" smtClean="0"/>
              <a:t>22/10/2019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F5B-8125-45F9-81E0-B0820A54B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51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B81FB56-CF74-4D76-B9BC-A3317C140B70}" type="datetimeFigureOut">
              <a:rPr lang="en-CA" smtClean="0"/>
              <a:t>22/10/2019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AA2F5B-8125-45F9-81E0-B0820A54B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46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FB56-CF74-4D76-B9BC-A3317C140B70}" type="datetimeFigureOut">
              <a:rPr lang="en-CA" smtClean="0"/>
              <a:t>22/10/2019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F5B-8125-45F9-81E0-B0820A54B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194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81FB56-CF74-4D76-B9BC-A3317C140B70}" type="datetimeFigureOut">
              <a:rPr lang="en-CA" smtClean="0"/>
              <a:t>22/10/2019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AA2F5B-8125-45F9-81E0-B0820A54B0E7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84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bbvP8CDSj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5Iu5JSellQ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teve.moghini@flemingcollege.ca" TargetMode="External"/><Relationship Id="rId5" Type="http://schemas.openxmlformats.org/officeDocument/2006/relationships/hyperlink" Target="mailto:tammy.christie@flemingcollege.ca" TargetMode="Externa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inpattersonphotos.com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smartserve.c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3534" y="989555"/>
            <a:ext cx="4642146" cy="4672209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C</a:t>
            </a:r>
            <a:r>
              <a:rPr lang="en-US" sz="4900" dirty="0">
                <a:solidFill>
                  <a:schemeClr val="tx1"/>
                </a:solidFill>
              </a:rPr>
              <a:t>ommunity </a:t>
            </a:r>
            <a:r>
              <a:rPr lang="en-US" sz="6000" b="1" dirty="0">
                <a:solidFill>
                  <a:schemeClr val="tx1"/>
                </a:solidFill>
              </a:rPr>
              <a:t>I</a:t>
            </a:r>
            <a:r>
              <a:rPr lang="en-US" sz="4900" dirty="0">
                <a:solidFill>
                  <a:schemeClr val="tx1"/>
                </a:solidFill>
              </a:rPr>
              <a:t>ntegration through </a:t>
            </a:r>
            <a:r>
              <a:rPr lang="en-US" sz="6000" b="1" dirty="0">
                <a:solidFill>
                  <a:schemeClr val="tx1"/>
                </a:solidFill>
              </a:rPr>
              <a:t>C</a:t>
            </a:r>
            <a:r>
              <a:rPr lang="en-US" sz="4900" dirty="0">
                <a:solidFill>
                  <a:schemeClr val="tx1"/>
                </a:solidFill>
              </a:rPr>
              <a:t>ooperative </a:t>
            </a:r>
            <a:r>
              <a:rPr lang="en-US" sz="6000" b="1" dirty="0">
                <a:solidFill>
                  <a:schemeClr val="tx1"/>
                </a:solidFill>
              </a:rPr>
              <a:t>E</a:t>
            </a:r>
            <a:r>
              <a:rPr lang="en-US" sz="4900" dirty="0">
                <a:solidFill>
                  <a:schemeClr val="tx1"/>
                </a:solidFill>
              </a:rPr>
              <a:t>ducation </a:t>
            </a:r>
            <a:br>
              <a:rPr lang="en-US" sz="4900" dirty="0">
                <a:solidFill>
                  <a:schemeClr val="tx1"/>
                </a:solidFill>
              </a:rPr>
            </a:br>
            <a:r>
              <a:rPr lang="en-US" sz="4900" dirty="0">
                <a:solidFill>
                  <a:schemeClr val="tx1"/>
                </a:solidFill>
              </a:rPr>
              <a:t/>
            </a:r>
            <a:br>
              <a:rPr lang="en-US" sz="4900" dirty="0">
                <a:solidFill>
                  <a:schemeClr val="tx1"/>
                </a:solidFill>
              </a:rPr>
            </a:b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CICE</a:t>
            </a:r>
            <a:r>
              <a:rPr lang="en-US" sz="4900" b="1" dirty="0">
                <a:solidFill>
                  <a:schemeClr val="tx1"/>
                </a:solidFill>
              </a:rPr>
              <a:t/>
            </a:r>
            <a:br>
              <a:rPr lang="en-US" sz="4900" b="1" dirty="0">
                <a:solidFill>
                  <a:schemeClr val="tx1"/>
                </a:solidFill>
              </a:rPr>
            </a:br>
            <a:r>
              <a:rPr lang="en-US" sz="4900" b="1" dirty="0">
                <a:solidFill>
                  <a:schemeClr val="tx1"/>
                </a:solidFill>
              </a:rPr>
              <a:t/>
            </a:r>
            <a:br>
              <a:rPr lang="en-US" sz="4900" b="1" dirty="0">
                <a:solidFill>
                  <a:schemeClr val="tx1"/>
                </a:solidFill>
              </a:rPr>
            </a:b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Culinary Stream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CA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10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699" y="6422916"/>
            <a:ext cx="1598613" cy="32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9B6AD4-6E9A-417B-B087-CAC2958F1B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30" y="623612"/>
            <a:ext cx="4652167" cy="310532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 descr="Culinary 2008">
            <a:extLst>
              <a:ext uri="{FF2B5EF4-FFF2-40B4-BE49-F238E27FC236}">
                <a16:creationId xmlns:a16="http://schemas.microsoft.com/office/drawing/2014/main" id="{32244614-6470-4F42-8AA5-35C5E14B0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80" y="4687116"/>
            <a:ext cx="2459404" cy="974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9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953376"/>
          </a:xfrm>
        </p:spPr>
        <p:txBody>
          <a:bodyPr>
            <a:normAutofit/>
          </a:bodyPr>
          <a:lstStyle/>
          <a:p>
            <a:r>
              <a:rPr lang="en-CA" sz="5400" b="1" dirty="0"/>
              <a:t>GRADUATE SUCCESS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599" y="731519"/>
            <a:ext cx="6848605" cy="5919801"/>
          </a:xfrm>
        </p:spPr>
        <p:txBody>
          <a:bodyPr>
            <a:normAutofit lnSpcReduction="10000"/>
          </a:bodyPr>
          <a:lstStyle/>
          <a:p>
            <a:r>
              <a:rPr lang="en-CA" sz="2800" dirty="0"/>
              <a:t>Options vary from a cook (BOH) in a restaurant or institutional setting (long term care facility) to FOH table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200" dirty="0"/>
              <a:t>Line Cook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200" dirty="0"/>
              <a:t>Sous Chef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200" dirty="0"/>
              <a:t>Kitchen Assistant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FOH Restaurant Service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Dish Pit Operation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Food prep 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n-US" sz="3200" dirty="0"/>
              <a:t>Volunteer work at a School breakfast club</a:t>
            </a:r>
            <a:endParaRPr lang="en-CA" sz="3200" dirty="0"/>
          </a:p>
          <a:p>
            <a:endParaRPr lang="en-CA" dirty="0"/>
          </a:p>
        </p:txBody>
      </p:sp>
      <p:pic>
        <p:nvPicPr>
          <p:cNvPr id="5" name="Picture 10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29" y="6490134"/>
            <a:ext cx="1598613" cy="32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9C76F3-443F-40A9-9751-730090F06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132" y="2697644"/>
            <a:ext cx="3183487" cy="3399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230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599" y="731520"/>
            <a:ext cx="6562165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</a:rPr>
              <a:t>Success </a:t>
            </a:r>
            <a:r>
              <a:rPr lang="en-US" sz="5400" b="1" dirty="0">
                <a:solidFill>
                  <a:schemeClr val="tx1"/>
                </a:solidFill>
              </a:rPr>
              <a:t>Rate</a:t>
            </a:r>
            <a:endParaRPr lang="en-US" sz="5400" dirty="0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Kitchen </a:t>
            </a:r>
            <a:r>
              <a:rPr lang="en-US" sz="3200" dirty="0">
                <a:solidFill>
                  <a:schemeClr val="tx1"/>
                </a:solidFill>
              </a:rPr>
              <a:t>Assistant- Ricky’s All Day Grill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Line Cook – Aramark Food Services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Prep Cook – Holiday Inn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Prep Cook, Customer Service – </a:t>
            </a:r>
            <a:r>
              <a:rPr lang="en-US" sz="3200" dirty="0" smtClean="0">
                <a:solidFill>
                  <a:schemeClr val="tx1"/>
                </a:solidFill>
              </a:rPr>
              <a:t>The </a:t>
            </a:r>
            <a:r>
              <a:rPr lang="en-US" sz="3200" dirty="0">
                <a:solidFill>
                  <a:schemeClr val="tx1"/>
                </a:solidFill>
              </a:rPr>
              <a:t>Chopped Leaf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Prep Cook &amp; Server - East Side </a:t>
            </a:r>
            <a:r>
              <a:rPr lang="en-US" sz="3200" dirty="0" err="1" smtClean="0">
                <a:solidFill>
                  <a:schemeClr val="tx1"/>
                </a:solidFill>
              </a:rPr>
              <a:t>Marios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CA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1D05F72F-D2E7-4D12-8339-087490C8A7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8" y="529857"/>
            <a:ext cx="2484267" cy="85707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9479346-E327-4402-BCBB-8E3B26559E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33" y="1721886"/>
            <a:ext cx="1388013" cy="98373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3AB02C17-70EB-4117-AA93-C8D3A8EFC4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41" y="2916837"/>
            <a:ext cx="2303756" cy="1388013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30C9A72-E8C7-4A1D-8099-D5E6CED2A7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894" y="4446754"/>
            <a:ext cx="1388004" cy="1388004"/>
          </a:xfrm>
          <a:prstGeom prst="rect">
            <a:avLst/>
          </a:prstGeom>
        </p:spPr>
      </p:pic>
      <p:pic>
        <p:nvPicPr>
          <p:cNvPr id="9" name="Picture 10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29" y="6490134"/>
            <a:ext cx="1598613" cy="32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4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599" y="731520"/>
            <a:ext cx="6610611" cy="5869696"/>
          </a:xfrm>
        </p:spPr>
        <p:txBody>
          <a:bodyPr>
            <a:normAutofit fontScale="92500" lnSpcReduction="10000"/>
          </a:bodyPr>
          <a:lstStyle/>
          <a:p>
            <a:r>
              <a:rPr lang="en-US" sz="4400" b="1" cap="all" dirty="0"/>
              <a:t>Jason’s Success Story…</a:t>
            </a:r>
            <a:r>
              <a:rPr lang="en-US" b="1" cap="all" dirty="0"/>
              <a:t/>
            </a:r>
            <a:br>
              <a:rPr lang="en-US" b="1" cap="all" dirty="0"/>
            </a:br>
            <a:r>
              <a:rPr lang="en-US" b="1" i="1" cap="all" dirty="0" smtClean="0"/>
              <a:t>Graduate </a:t>
            </a:r>
            <a:r>
              <a:rPr lang="en-US" b="1" i="1" cap="all" dirty="0"/>
              <a:t>CICE Culinary Stream 2016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endParaRPr lang="en-US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cap="all" dirty="0" smtClean="0"/>
              <a:t>    </a:t>
            </a:r>
            <a:r>
              <a:rPr lang="en-US" sz="2400" b="1" cap="all" dirty="0" smtClean="0"/>
              <a:t>Introduction</a:t>
            </a:r>
            <a:endParaRPr lang="en-US" sz="2400" b="1" cap="all" dirty="0"/>
          </a:p>
          <a:p>
            <a:pPr marL="26289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sz="2400" b="1" cap="all" dirty="0"/>
          </a:p>
          <a:p>
            <a:pPr marL="26289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b="1" cap="all" dirty="0"/>
              <a:t>Welcome to the CICE Culinary Stream!</a:t>
            </a:r>
          </a:p>
          <a:p>
            <a:pPr marL="26289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sz="2400" b="1" cap="all" dirty="0"/>
          </a:p>
          <a:p>
            <a:pPr marL="26289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b="1" cap="all" dirty="0"/>
              <a:t>Supports at college accessed in your journey</a:t>
            </a:r>
          </a:p>
          <a:p>
            <a:pPr marL="26289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sz="2400" b="1" cap="all" dirty="0"/>
          </a:p>
          <a:p>
            <a:pPr marL="26289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b="1" cap="all" dirty="0"/>
              <a:t>My Success Story – Life after college</a:t>
            </a:r>
          </a:p>
          <a:p>
            <a:pPr marL="26289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sz="2400" b="1" cap="all" dirty="0"/>
          </a:p>
          <a:p>
            <a:pPr marL="26289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b="1" cap="all" dirty="0"/>
              <a:t>Future Goals!</a:t>
            </a:r>
          </a:p>
          <a:p>
            <a:endParaRPr lang="en-CA" dirty="0"/>
          </a:p>
        </p:txBody>
      </p:sp>
      <p:pic>
        <p:nvPicPr>
          <p:cNvPr id="5" name="Picture 10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29" y="6490134"/>
            <a:ext cx="1598613" cy="32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8C9099-F391-4771-980D-9D4C77041C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5865"/>
          <a:stretch/>
        </p:blipFill>
        <p:spPr>
          <a:xfrm>
            <a:off x="463068" y="740990"/>
            <a:ext cx="3074534" cy="2619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699148-B4C0-4C17-8D60-ADEC7E8948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r="3" b="3"/>
          <a:stretch/>
        </p:blipFill>
        <p:spPr>
          <a:xfrm>
            <a:off x="994494" y="3784807"/>
            <a:ext cx="2011681" cy="171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7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73" y="594359"/>
            <a:ext cx="3532339" cy="921290"/>
          </a:xfrm>
        </p:spPr>
        <p:txBody>
          <a:bodyPr>
            <a:noAutofit/>
          </a:bodyPr>
          <a:lstStyle/>
          <a:p>
            <a:r>
              <a:rPr lang="en-US" sz="4800" b="1" dirty="0"/>
              <a:t>Kate’s Story….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599" y="1064712"/>
            <a:ext cx="6698293" cy="55740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CICE Culinary Stream Graduate 2019 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n-US" sz="3600" dirty="0"/>
              <a:t>Successful with Basic FST certification - </a:t>
            </a:r>
            <a:r>
              <a:rPr lang="en-US" sz="3600" dirty="0" err="1"/>
              <a:t>TrainCan</a:t>
            </a:r>
            <a:endParaRPr lang="en-US" sz="3600" dirty="0"/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n-US" sz="3600" dirty="0"/>
              <a:t>Successful with Smart Serve certification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n-US" sz="3600" dirty="0"/>
              <a:t>Employed part-time, Prep Cook &amp; Server – East Side </a:t>
            </a:r>
            <a:r>
              <a:rPr lang="en-US" sz="3600" dirty="0" err="1"/>
              <a:t>Marios</a:t>
            </a:r>
            <a:endParaRPr lang="en-CA" sz="3600" dirty="0"/>
          </a:p>
          <a:p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A52AA1-33B7-4792-AC0B-887F816ED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" y="1707371"/>
            <a:ext cx="2906038" cy="3510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AE5D39-B3C0-488D-9C61-E4AD85F97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87" y="4056235"/>
            <a:ext cx="1647825" cy="1647825"/>
          </a:xfrm>
          <a:prstGeom prst="rect">
            <a:avLst/>
          </a:prstGeom>
        </p:spPr>
      </p:pic>
      <p:pic>
        <p:nvPicPr>
          <p:cNvPr id="7" name="Picture 10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29" y="6490134"/>
            <a:ext cx="1598613" cy="32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8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24151700-00D5-4106-AA60-AD6FBDBFB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74" y="211197"/>
            <a:ext cx="7635935" cy="1222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816985"/>
            <a:ext cx="8229600" cy="60265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Culinary Faculty/Coordinator Perspective</a:t>
            </a: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endParaRPr lang="en-US" sz="3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9D910A0-7BDD-4E0E-9E22-5F02A32DD39E}"/>
              </a:ext>
            </a:extLst>
          </p:cNvPr>
          <p:cNvSpPr txBox="1">
            <a:spLocks/>
          </p:cNvSpPr>
          <p:nvPr/>
        </p:nvSpPr>
        <p:spPr>
          <a:xfrm>
            <a:off x="171449" y="2546253"/>
            <a:ext cx="10312836" cy="352887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Promoting students with disabilities with a sense of belonging </a:t>
            </a:r>
            <a:endParaRPr lang="en-CA" sz="2400" dirty="0"/>
          </a:p>
          <a:p>
            <a:r>
              <a:rPr lang="en-US" sz="2400" dirty="0"/>
              <a:t>Social values</a:t>
            </a:r>
          </a:p>
          <a:p>
            <a:r>
              <a:rPr lang="en-US" sz="2400" dirty="0"/>
              <a:t>Community contribution</a:t>
            </a:r>
          </a:p>
          <a:p>
            <a:r>
              <a:rPr lang="en-US" sz="2400" dirty="0"/>
              <a:t>Learning that leads to independence </a:t>
            </a:r>
          </a:p>
          <a:p>
            <a:r>
              <a:rPr lang="en-US" sz="2400" dirty="0"/>
              <a:t>Sustainable employment in the culinary industry</a:t>
            </a:r>
            <a:endParaRPr lang="en-CA" sz="2400" dirty="0"/>
          </a:p>
          <a:p>
            <a:r>
              <a:rPr lang="en-US" sz="2400" dirty="0"/>
              <a:t>Looking beyond the CICE certificate</a:t>
            </a:r>
          </a:p>
          <a:p>
            <a:r>
              <a:rPr lang="en-US" sz="2400" dirty="0"/>
              <a:t>Academic Upgrading</a:t>
            </a:r>
          </a:p>
          <a:p>
            <a:r>
              <a:rPr lang="en-US" sz="2400" dirty="0"/>
              <a:t>Culinary Skills program application – Pathway to Success   / Transferable Skills   </a:t>
            </a:r>
          </a:p>
          <a:p>
            <a:pPr marL="0" indent="0">
              <a:buFont typeface="Arial"/>
              <a:buNone/>
            </a:pPr>
            <a:endParaRPr lang="en-US" sz="3150" dirty="0"/>
          </a:p>
          <a:p>
            <a:pPr marL="0" indent="0">
              <a:buNone/>
            </a:pPr>
            <a:endParaRPr lang="en-CA" sz="2700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896" y="3108674"/>
            <a:ext cx="2546436" cy="1697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0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896" y="6476358"/>
            <a:ext cx="1598613" cy="32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7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8"/>
            <a:ext cx="3200400" cy="4954671"/>
          </a:xfrm>
        </p:spPr>
        <p:txBody>
          <a:bodyPr>
            <a:normAutofit/>
          </a:bodyPr>
          <a:lstStyle/>
          <a:p>
            <a:r>
              <a:rPr lang="en-US" sz="6000" dirty="0"/>
              <a:t>Kristin’s Story …</a:t>
            </a:r>
            <a:br>
              <a:rPr lang="en-US" sz="60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i="1" dirty="0">
                <a:solidFill>
                  <a:schemeClr val="bg1"/>
                </a:solidFill>
              </a:rPr>
              <a:t>Graduate, CICE Culinary Stream</a:t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2018</a:t>
            </a:r>
            <a:endParaRPr lang="en-CA" dirty="0"/>
          </a:p>
        </p:txBody>
      </p:sp>
      <p:pic>
        <p:nvPicPr>
          <p:cNvPr id="5" name="Picture 10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29" y="6490134"/>
            <a:ext cx="1598613" cy="32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463F0347-C9C4-4C8F-8D6D-B01678771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021" y="1201479"/>
            <a:ext cx="6180867" cy="4635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77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F96012-DB09-4F41-A28A-279201094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87" y="189407"/>
            <a:ext cx="8134350" cy="1301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841327"/>
            <a:ext cx="8887216" cy="72651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</a:rPr>
              <a:t>Benefits to the Culinary Program and culinary students:</a:t>
            </a:r>
            <a:br>
              <a:rPr lang="en-US" sz="2800" b="1" dirty="0" smtClean="0">
                <a:latin typeface="+mn-lt"/>
              </a:rPr>
            </a:br>
            <a:r>
              <a:rPr lang="en-CA" sz="2800" b="1" dirty="0" smtClean="0">
                <a:latin typeface="+mn-lt"/>
              </a:rPr>
              <a:t/>
            </a:r>
            <a:br>
              <a:rPr lang="en-CA" sz="2800" b="1" dirty="0" smtClean="0">
                <a:latin typeface="+mn-lt"/>
              </a:rPr>
            </a:br>
            <a:endParaRPr lang="en-US" sz="2800" b="1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E0467-A915-4650-906B-783C8D3DD57B}"/>
              </a:ext>
            </a:extLst>
          </p:cNvPr>
          <p:cNvSpPr txBox="1"/>
          <p:nvPr/>
        </p:nvSpPr>
        <p:spPr>
          <a:xfrm>
            <a:off x="551145" y="2567837"/>
            <a:ext cx="5849655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i="1" dirty="0"/>
              <a:t>Promotion </a:t>
            </a:r>
            <a:r>
              <a:rPr lang="en-US" sz="2800" i="1" dirty="0" smtClean="0"/>
              <a:t>of social </a:t>
            </a:r>
            <a:r>
              <a:rPr lang="en-US" sz="2800" i="1" dirty="0"/>
              <a:t>values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i="1" dirty="0"/>
              <a:t>Promotion of soft skills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i="1" dirty="0"/>
              <a:t>Promotion of integrity and honesty values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i="1" dirty="0" smtClean="0"/>
              <a:t>Expectations</a:t>
            </a:r>
            <a:endParaRPr lang="en-US" sz="2800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i="1" dirty="0"/>
              <a:t>Differentiated pathways </a:t>
            </a:r>
            <a:r>
              <a:rPr lang="en-CA" sz="2800" dirty="0"/>
              <a:t/>
            </a:r>
            <a:br>
              <a:rPr lang="en-CA" sz="2800" dirty="0"/>
            </a:br>
            <a:endParaRPr lang="en-US" sz="2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27FAE0-D956-4FB1-BC9E-8421732DE5BF}"/>
              </a:ext>
            </a:extLst>
          </p:cNvPr>
          <p:cNvSpPr txBox="1"/>
          <p:nvPr/>
        </p:nvSpPr>
        <p:spPr>
          <a:xfrm>
            <a:off x="823403" y="5368604"/>
            <a:ext cx="610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Benefits to Employers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09" y="2918567"/>
            <a:ext cx="4141429" cy="25049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10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416" y="6440030"/>
            <a:ext cx="1598613" cy="32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71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316" y="6440029"/>
            <a:ext cx="1598613" cy="32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close up of a devic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F8857349-ECBE-4119-BC63-2CDC65273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866" y="751562"/>
            <a:ext cx="3257819" cy="1615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52961E-5A83-4CE5-890C-EA0A3DE7ACE7}"/>
              </a:ext>
            </a:extLst>
          </p:cNvPr>
          <p:cNvSpPr txBox="1">
            <a:spLocks/>
          </p:cNvSpPr>
          <p:nvPr/>
        </p:nvSpPr>
        <p:spPr>
          <a:xfrm>
            <a:off x="400050" y="2846386"/>
            <a:ext cx="5136454" cy="346673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sz="9600" b="1" dirty="0"/>
              <a:t>Tammy Christie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CA" sz="9600" b="1" dirty="0"/>
              <a:t>C</a:t>
            </a:r>
            <a:r>
              <a:rPr lang="en-CA" sz="9600" dirty="0"/>
              <a:t>ommunity </a:t>
            </a:r>
            <a:r>
              <a:rPr lang="en-CA" sz="9600" b="1" dirty="0"/>
              <a:t>I</a:t>
            </a:r>
            <a:r>
              <a:rPr lang="en-CA" sz="9600" dirty="0"/>
              <a:t>ntegration Through </a:t>
            </a:r>
            <a:r>
              <a:rPr lang="en-CA" sz="9600" b="1" dirty="0"/>
              <a:t>C</a:t>
            </a:r>
            <a:r>
              <a:rPr lang="en-CA" sz="9600" dirty="0"/>
              <a:t>ooperative </a:t>
            </a:r>
            <a:r>
              <a:rPr lang="en-CA" sz="9600" b="1" dirty="0"/>
              <a:t>E</a:t>
            </a:r>
            <a:r>
              <a:rPr lang="en-CA" sz="9600" dirty="0"/>
              <a:t>ducation (C.I.C.E</a:t>
            </a:r>
            <a:r>
              <a:rPr lang="en-CA" sz="9600" dirty="0" smtClean="0"/>
              <a:t>)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CA" sz="9600" dirty="0" smtClean="0"/>
              <a:t>Fleming </a:t>
            </a:r>
            <a:r>
              <a:rPr lang="en-CA" sz="9600" dirty="0"/>
              <a:t>College</a:t>
            </a:r>
            <a:br>
              <a:rPr lang="en-CA" sz="9600" dirty="0"/>
            </a:br>
            <a:r>
              <a:rPr lang="en-CA" sz="9600" b="1" dirty="0"/>
              <a:t>Telephone</a:t>
            </a:r>
            <a:r>
              <a:rPr lang="en-CA" sz="9600" dirty="0"/>
              <a:t>:   705-749-5520 </a:t>
            </a:r>
            <a:r>
              <a:rPr lang="en-CA" sz="9600" b="1" dirty="0"/>
              <a:t>Ext</a:t>
            </a:r>
            <a:r>
              <a:rPr lang="en-CA" sz="9600" dirty="0"/>
              <a:t>. </a:t>
            </a:r>
            <a:r>
              <a:rPr lang="en-CA" sz="9600" dirty="0" smtClean="0"/>
              <a:t>1237</a:t>
            </a:r>
            <a:r>
              <a:rPr lang="en-CA" sz="9600" dirty="0"/>
              <a:t>  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CA" sz="9600" dirty="0">
                <a:hlinkClick r:id="rId5"/>
              </a:rPr>
              <a:t>tammy.christie@flemingcollege.ca</a:t>
            </a:r>
            <a:endParaRPr lang="en-CA" sz="9600" dirty="0"/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CA" sz="9600" b="1" dirty="0" smtClean="0"/>
              <a:t>Office</a:t>
            </a:r>
            <a:r>
              <a:rPr lang="en-CA" sz="9600" b="1" dirty="0"/>
              <a:t>:</a:t>
            </a:r>
            <a:r>
              <a:rPr lang="en-CA" sz="9600" dirty="0"/>
              <a:t> A-1117.5</a:t>
            </a:r>
          </a:p>
          <a:p>
            <a:pPr marL="0" indent="0">
              <a:buFont typeface="Arial"/>
              <a:buNone/>
            </a:pPr>
            <a:endParaRPr lang="en-US" sz="3750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8DD2BCD-8112-4F54-A5CB-A65D85189648}"/>
              </a:ext>
            </a:extLst>
          </p:cNvPr>
          <p:cNvSpPr txBox="1">
            <a:spLocks/>
          </p:cNvSpPr>
          <p:nvPr/>
        </p:nvSpPr>
        <p:spPr>
          <a:xfrm>
            <a:off x="5937337" y="2846387"/>
            <a:ext cx="5461348" cy="34667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2400" b="1" dirty="0"/>
              <a:t>Steve Moghini </a:t>
            </a:r>
            <a:r>
              <a:rPr lang="en-CA" sz="2400" dirty="0"/>
              <a:t>RSE ADCO</a:t>
            </a:r>
          </a:p>
          <a:p>
            <a:pPr marL="0" indent="0">
              <a:buFont typeface="Arial"/>
              <a:buNone/>
            </a:pPr>
            <a:r>
              <a:rPr lang="en-CA" sz="2400" dirty="0"/>
              <a:t>Culinary Programs </a:t>
            </a:r>
            <a:r>
              <a:rPr lang="en-CA" sz="2400" dirty="0" smtClean="0"/>
              <a:t>Coordinator, Chef/Professor</a:t>
            </a:r>
            <a:endParaRPr lang="en-CA" sz="2400" dirty="0"/>
          </a:p>
          <a:p>
            <a:pPr marL="0" indent="0">
              <a:buFont typeface="Arial"/>
              <a:buNone/>
            </a:pPr>
            <a:r>
              <a:rPr lang="en-CA" sz="2400" dirty="0" smtClean="0"/>
              <a:t>Fleming </a:t>
            </a:r>
            <a:r>
              <a:rPr lang="en-CA" sz="2400" dirty="0"/>
              <a:t>College</a:t>
            </a:r>
          </a:p>
          <a:p>
            <a:pPr marL="0" indent="0">
              <a:buFont typeface="Arial"/>
              <a:buNone/>
            </a:pPr>
            <a:r>
              <a:rPr lang="en-CA" sz="2400" b="1" dirty="0"/>
              <a:t>Telephone: </a:t>
            </a:r>
            <a:r>
              <a:rPr lang="en-CA" sz="2400" dirty="0"/>
              <a:t>705-749-5520 </a:t>
            </a:r>
            <a:r>
              <a:rPr lang="en-CA" sz="2400" dirty="0" smtClean="0"/>
              <a:t>x1725</a:t>
            </a:r>
            <a:endParaRPr lang="en-CA" sz="2400" u="sng" dirty="0">
              <a:hlinkClick r:id="rId6"/>
            </a:endParaRPr>
          </a:p>
          <a:p>
            <a:pPr marL="0" indent="0">
              <a:buFont typeface="Arial"/>
              <a:buNone/>
            </a:pPr>
            <a:r>
              <a:rPr lang="en-CA" sz="2400" u="sng" dirty="0">
                <a:hlinkClick r:id="rId6"/>
              </a:rPr>
              <a:t>steve.moghini@flemingcollege.ca</a:t>
            </a:r>
            <a:endParaRPr lang="en-CA" sz="2400" dirty="0"/>
          </a:p>
          <a:p>
            <a:pPr marL="0" indent="0">
              <a:buFont typeface="Arial"/>
              <a:buNone/>
            </a:pPr>
            <a:r>
              <a:rPr lang="en-CA" sz="2400" b="1" dirty="0" smtClean="0"/>
              <a:t>Office</a:t>
            </a:r>
            <a:r>
              <a:rPr lang="en-CA" sz="2400" b="1" dirty="0"/>
              <a:t>: </a:t>
            </a:r>
            <a:r>
              <a:rPr lang="en-CA" sz="2400" dirty="0"/>
              <a:t>A3115.7</a:t>
            </a:r>
          </a:p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51354" y="1059013"/>
            <a:ext cx="2880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Fleming College CICE</a:t>
            </a:r>
            <a:endParaRPr lang="en-CA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Culinary 2008">
            <a:extLst>
              <a:ext uri="{FF2B5EF4-FFF2-40B4-BE49-F238E27FC236}">
                <a16:creationId xmlns:a16="http://schemas.microsoft.com/office/drawing/2014/main" id="{32244614-6470-4F42-8AA5-35C5E14B0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584" y="1053133"/>
            <a:ext cx="2718229" cy="958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32340" y="1053133"/>
            <a:ext cx="3883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+</a:t>
            </a:r>
            <a:endParaRPr lang="en-CA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7340252" y="1053133"/>
            <a:ext cx="3256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=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29484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Introductions</a:t>
            </a:r>
            <a:r>
              <a:rPr lang="en-US" b="1" cap="all" dirty="0" smtClean="0"/>
              <a:t>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852583" cy="402336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b="1" cap="all" dirty="0"/>
              <a:t>Tammy Christie</a:t>
            </a:r>
            <a:br>
              <a:rPr lang="en-US" b="1" cap="all" dirty="0"/>
            </a:br>
            <a:r>
              <a:rPr lang="en-US" i="1" cap="all" dirty="0"/>
              <a:t>Integration Facilitator</a:t>
            </a:r>
            <a:br>
              <a:rPr lang="en-US" i="1" cap="all" dirty="0"/>
            </a:br>
            <a:r>
              <a:rPr lang="en-US" b="1" i="1" cap="all" dirty="0"/>
              <a:t>C</a:t>
            </a:r>
            <a:r>
              <a:rPr lang="en-US" i="1" cap="all" dirty="0"/>
              <a:t>ommunity </a:t>
            </a:r>
            <a:r>
              <a:rPr lang="en-US" b="1" i="1" cap="all" dirty="0"/>
              <a:t>I</a:t>
            </a:r>
            <a:r>
              <a:rPr lang="en-US" i="1" cap="all" dirty="0"/>
              <a:t>ntegration through </a:t>
            </a:r>
            <a:r>
              <a:rPr lang="en-US" b="1" i="1" cap="all" dirty="0"/>
              <a:t>C</a:t>
            </a:r>
            <a:r>
              <a:rPr lang="en-US" i="1" cap="all" dirty="0"/>
              <a:t>ooperative </a:t>
            </a:r>
            <a:r>
              <a:rPr lang="en-US" b="1" i="1" cap="all" dirty="0"/>
              <a:t>E</a:t>
            </a:r>
            <a:r>
              <a:rPr lang="en-US" i="1" cap="all" dirty="0"/>
              <a:t>ducation </a:t>
            </a:r>
            <a:br>
              <a:rPr lang="en-US" i="1" cap="all" dirty="0"/>
            </a:br>
            <a:r>
              <a:rPr lang="en-US" i="1" cap="all" dirty="0"/>
              <a:t>CICE Program</a:t>
            </a:r>
            <a:br>
              <a:rPr lang="en-US" i="1" cap="all" dirty="0"/>
            </a:br>
            <a:r>
              <a:rPr lang="en-US" cap="all" dirty="0"/>
              <a:t/>
            </a:r>
            <a:br>
              <a:rPr lang="en-US" cap="all" dirty="0"/>
            </a:br>
            <a:r>
              <a:rPr lang="en-US" b="1" cap="all" dirty="0"/>
              <a:t>Chef Steve Moghini </a:t>
            </a:r>
            <a:r>
              <a:rPr lang="en-US" b="1" i="1" cap="all" dirty="0"/>
              <a:t>RSE ADCO</a:t>
            </a:r>
            <a:r>
              <a:rPr lang="en-US" b="1" cap="all" dirty="0"/>
              <a:t/>
            </a:r>
            <a:br>
              <a:rPr lang="en-US" b="1" cap="all" dirty="0"/>
            </a:br>
            <a:r>
              <a:rPr lang="en-US" i="1" cap="all" dirty="0"/>
              <a:t>Chef, Professor,</a:t>
            </a:r>
            <a:br>
              <a:rPr lang="en-US" i="1" cap="all" dirty="0"/>
            </a:br>
            <a:r>
              <a:rPr lang="en-US" i="1" cap="all" dirty="0" smtClean="0"/>
              <a:t>Program </a:t>
            </a:r>
            <a:r>
              <a:rPr lang="en-US" i="1" cap="all" dirty="0"/>
              <a:t>Coordinator</a:t>
            </a:r>
            <a:br>
              <a:rPr lang="en-US" i="1" cap="all" dirty="0"/>
            </a:br>
            <a:r>
              <a:rPr lang="en-US" i="1" cap="all" dirty="0"/>
              <a:t>Culinary Arts</a:t>
            </a:r>
            <a:br>
              <a:rPr lang="en-US" i="1" cap="all" dirty="0"/>
            </a:br>
            <a:r>
              <a:rPr lang="en-US" i="1" cap="all" dirty="0"/>
              <a:t/>
            </a:r>
            <a:br>
              <a:rPr lang="en-US" i="1" cap="all" dirty="0"/>
            </a:br>
            <a:r>
              <a:rPr lang="en-US" b="1" i="1" cap="all" dirty="0"/>
              <a:t>Jason Partridge</a:t>
            </a:r>
            <a:br>
              <a:rPr lang="en-US" b="1" i="1" cap="all" dirty="0"/>
            </a:br>
            <a:r>
              <a:rPr lang="en-US" i="1" cap="all" dirty="0"/>
              <a:t>Graduate 2016 </a:t>
            </a:r>
            <a:br>
              <a:rPr lang="en-US" i="1" cap="all" dirty="0"/>
            </a:br>
            <a:r>
              <a:rPr lang="en-US" i="1" cap="all" dirty="0"/>
              <a:t>CICE Culinary Stream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1A133-B3BA-404C-B5BD-C8BC1BB9F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230470"/>
            <a:ext cx="4911530" cy="3253888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10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699" y="6422916"/>
            <a:ext cx="1598613" cy="32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5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947" y="731520"/>
            <a:ext cx="7114783" cy="859285"/>
          </a:xfrm>
        </p:spPr>
        <p:txBody>
          <a:bodyPr>
            <a:noAutofit/>
          </a:bodyPr>
          <a:lstStyle/>
          <a:p>
            <a:r>
              <a:rPr lang="en-US" sz="2800" cap="all" dirty="0"/>
              <a:t>Focus on workplace skills and experience</a:t>
            </a:r>
            <a:br>
              <a:rPr lang="en-US" sz="2800" cap="all" dirty="0"/>
            </a:br>
            <a:r>
              <a:rPr lang="en-US" sz="2800" b="1" i="1" cap="all" dirty="0"/>
              <a:t>Two-year certificate program - CICE</a:t>
            </a:r>
            <a:endParaRPr lang="en-CA" sz="2800" dirty="0"/>
          </a:p>
        </p:txBody>
      </p:sp>
      <p:pic>
        <p:nvPicPr>
          <p:cNvPr id="5" name="Picture 4" descr="https://flemingcollege.ca/i/programs/community-integration-through-cooperative-education-1.jpg">
            <a:extLst>
              <a:ext uri="{FF2B5EF4-FFF2-40B4-BE49-F238E27FC236}">
                <a16:creationId xmlns:a16="http://schemas.microsoft.com/office/drawing/2014/main" id="{C4BBF247-55E1-4DC1-A51D-B5BA11BEF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r="43959" b="-1"/>
          <a:stretch/>
        </p:blipFill>
        <p:spPr bwMode="auto">
          <a:xfrm>
            <a:off x="515764" y="613209"/>
            <a:ext cx="3018556" cy="1704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C7A24F-D012-4F58-A6E0-21A0DCDE15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8" r="17088" b="-1"/>
          <a:stretch/>
        </p:blipFill>
        <p:spPr>
          <a:xfrm>
            <a:off x="513366" y="2317315"/>
            <a:ext cx="3018571" cy="3439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90" y="6159870"/>
            <a:ext cx="1598613" cy="32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7C1933-F59B-4D9A-9E76-D368E7D26CBC}"/>
              </a:ext>
            </a:extLst>
          </p:cNvPr>
          <p:cNvSpPr txBox="1"/>
          <p:nvPr/>
        </p:nvSpPr>
        <p:spPr>
          <a:xfrm>
            <a:off x="4321478" y="2317315"/>
            <a:ext cx="73402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Open to adults with Developmental Disabilities, Autism Spectrum Disorder, Intellectual Disabilities, Brain Injury and/or Mental Illness  </a:t>
            </a:r>
          </a:p>
          <a:p>
            <a:endParaRPr lang="en-US" sz="2800" cap="al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Provides opportunity to continue post secondary education in an inclusive college environment.</a:t>
            </a:r>
          </a:p>
        </p:txBody>
      </p:sp>
    </p:spTree>
    <p:extLst>
      <p:ext uri="{BB962C8B-B14F-4D97-AF65-F5344CB8AC3E}">
        <p14:creationId xmlns:p14="http://schemas.microsoft.com/office/powerpoint/2010/main" val="129401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198" y="410308"/>
            <a:ext cx="11505157" cy="1615440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100" i="1" dirty="0" smtClean="0">
                <a:latin typeface="+mn-lt"/>
                <a:cs typeface="Adobe Devanagari" panose="02040503050201020203" pitchFamily="18" charset="0"/>
              </a:rPr>
              <a:t>“The Community Integration through Co-operative Education (CICE) program is designed to strengthen essential skills for work, life and learning”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</a:br>
            <a:endParaRPr lang="en-US" sz="320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8D521-7867-4C7E-B667-02355B736C2A}"/>
              </a:ext>
            </a:extLst>
          </p:cNvPr>
          <p:cNvSpPr txBox="1">
            <a:spLocks/>
          </p:cNvSpPr>
          <p:nvPr/>
        </p:nvSpPr>
        <p:spPr>
          <a:xfrm>
            <a:off x="5974915" y="1913206"/>
            <a:ext cx="5448822" cy="467047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4000" dirty="0"/>
              <a:t>Enhances active participation in the community; Field Placement, Community Events – One Roof</a:t>
            </a:r>
          </a:p>
          <a:p>
            <a:r>
              <a:rPr lang="en-CA" sz="4000" dirty="0"/>
              <a:t>Development of essential skills through participation in strong academic programs</a:t>
            </a:r>
          </a:p>
          <a:p>
            <a:r>
              <a:rPr lang="en-CA" sz="4000" dirty="0"/>
              <a:t>Building workplace skills through co-op placements  where students receive on-the-job training from leading employers in the Peterborough area.</a:t>
            </a:r>
            <a:r>
              <a:rPr lang="en-CA" sz="2550" dirty="0"/>
              <a:t/>
            </a:r>
            <a:br>
              <a:rPr lang="en-CA" sz="2550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2B840-65E5-4331-A6F5-32CF0A0B5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25" y="1594008"/>
            <a:ext cx="3710835" cy="2567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8C7064E-B922-4AED-A2DF-FA859B63111F}"/>
              </a:ext>
            </a:extLst>
          </p:cNvPr>
          <p:cNvSpPr txBox="1">
            <a:spLocks/>
          </p:cNvSpPr>
          <p:nvPr/>
        </p:nvSpPr>
        <p:spPr>
          <a:xfrm>
            <a:off x="1615858" y="3156559"/>
            <a:ext cx="3958224" cy="304382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sz="5500" b="1" dirty="0"/>
              <a:t>Justin Patterson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sz="5500" i="1" dirty="0"/>
              <a:t>CICE Graduate Student, Business Stream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sz="5500" i="1" dirty="0"/>
              <a:t>Owner “Justin Patterson Photos”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sz="5500" i="1" dirty="0">
                <a:hlinkClick r:id="rId3"/>
              </a:rPr>
              <a:t>www.justinpattersonphotos.com</a:t>
            </a:r>
            <a:endParaRPr lang="en-US" sz="5500" i="1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CA" dirty="0"/>
          </a:p>
        </p:txBody>
      </p:sp>
      <p:pic>
        <p:nvPicPr>
          <p:cNvPr id="6" name="Picture 10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648" y="6460472"/>
            <a:ext cx="1598613" cy="32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13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199" y="410308"/>
            <a:ext cx="11004115" cy="1531226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CICE Culinary Stream</a:t>
            </a:r>
          </a:p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>
                <a:latin typeface="+mn-lt"/>
                <a:cs typeface="Adobe Devanagari" panose="02040503050201020203" pitchFamily="18" charset="0"/>
              </a:rPr>
              <a:t>CICE Culinary stream at Fleming College has provided inclusive learning opportunities for CICE  students since 2011.  Goals and outcomes include:</a:t>
            </a:r>
            <a:br>
              <a:rPr lang="en-US" sz="2400" dirty="0" smtClean="0">
                <a:latin typeface="+mn-lt"/>
                <a:cs typeface="Adobe Devanagari" panose="02040503050201020203" pitchFamily="18" charset="0"/>
              </a:rPr>
            </a:br>
            <a:endParaRPr lang="en-US" sz="240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4FBC4-A7E3-4DC2-A89C-FFFB0DFBA289}"/>
              </a:ext>
            </a:extLst>
          </p:cNvPr>
          <p:cNvSpPr txBox="1">
            <a:spLocks/>
          </p:cNvSpPr>
          <p:nvPr/>
        </p:nvSpPr>
        <p:spPr>
          <a:xfrm>
            <a:off x="6025018" y="1841326"/>
            <a:ext cx="5674291" cy="41586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 dirty="0"/>
          </a:p>
          <a:p>
            <a:r>
              <a:rPr lang="en-US" sz="2000" dirty="0"/>
              <a:t>Participation in inclusive, practical hands on learning experiences in a full production lab, Fulford’s Deli or Fulford’s Bistro</a:t>
            </a:r>
          </a:p>
          <a:p>
            <a:r>
              <a:rPr lang="en-CA" sz="2000" dirty="0"/>
              <a:t>Applying basic food and bake theories to food preparation courses</a:t>
            </a:r>
          </a:p>
          <a:p>
            <a:r>
              <a:rPr lang="en-CA" sz="2000" dirty="0"/>
              <a:t>Contributing to a healthy, safe and well-maintained food service environment by applying principals of Basic FST Training</a:t>
            </a:r>
          </a:p>
          <a:p>
            <a:r>
              <a:rPr lang="en-CA" sz="2000" dirty="0"/>
              <a:t>Working effectively as a member of a food service team</a:t>
            </a:r>
          </a:p>
          <a:p>
            <a:r>
              <a:rPr lang="en-CA" sz="2000" dirty="0"/>
              <a:t>Development of transferable skills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B3123-98BA-49C4-976C-71353AEB1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98" y="2227200"/>
            <a:ext cx="4139852" cy="3128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10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648" y="6460472"/>
            <a:ext cx="1598613" cy="32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61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83211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CA" sz="3600" b="1" dirty="0"/>
              <a:t>Advanced Certifications…..</a:t>
            </a:r>
          </a:p>
          <a:p>
            <a:pPr>
              <a:lnSpc>
                <a:spcPct val="110000"/>
              </a:lnSpc>
            </a:pPr>
            <a:r>
              <a:rPr lang="en-CA" b="1" dirty="0"/>
              <a:t/>
            </a:r>
            <a:br>
              <a:rPr lang="en-CA" b="1" dirty="0"/>
            </a:br>
            <a:r>
              <a:rPr lang="en-US" sz="2400" dirty="0"/>
              <a:t>Students successful in the CICE Culinary Stream will graduate with certifications in:</a:t>
            </a:r>
            <a:br>
              <a:rPr lang="en-US" sz="2400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BASIC FST </a:t>
            </a:r>
            <a:r>
              <a:rPr lang="en-US" sz="2400" dirty="0"/>
              <a:t>- Food Safety Training </a:t>
            </a:r>
            <a:r>
              <a:rPr lang="en-CA" sz="2400" dirty="0"/>
              <a:t>through </a:t>
            </a:r>
            <a:r>
              <a:rPr lang="en-CA" sz="2400" dirty="0" err="1"/>
              <a:t>TrainCan</a:t>
            </a:r>
            <a:r>
              <a:rPr lang="en-CA" sz="2400" dirty="0"/>
              <a:t> INC</a:t>
            </a:r>
          </a:p>
          <a:p>
            <a:pPr>
              <a:lnSpc>
                <a:spcPct val="110000"/>
              </a:lnSpc>
            </a:pPr>
            <a:r>
              <a:rPr lang="en-CA" sz="2400" dirty="0"/>
              <a:t/>
            </a:r>
            <a:br>
              <a:rPr lang="en-CA" sz="2400" dirty="0"/>
            </a:br>
            <a:r>
              <a:rPr lang="en-US" sz="2400" dirty="0"/>
              <a:t>Culinary Stream students complete and online course and complete and examination </a:t>
            </a:r>
            <a:r>
              <a:rPr lang="en-CA" sz="2400" dirty="0"/>
              <a:t>based on the Canadian Food Retail and Food Services Regulations and Code, Health Canada and CFIA (Canadian Food Inspection Agency)</a:t>
            </a:r>
            <a:br>
              <a:rPr lang="en-CA" sz="2400" dirty="0"/>
            </a:br>
            <a:endParaRPr lang="en-CA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938C6-94A5-488C-96A0-B3D6463CC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3" y="1419688"/>
            <a:ext cx="3278783" cy="2227891"/>
          </a:xfrm>
          <a:prstGeom prst="roundRect">
            <a:avLst>
              <a:gd name="adj" fmla="val 5301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6" name="Picture 10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07" y="6402452"/>
            <a:ext cx="1598613" cy="32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14308" y="3675221"/>
            <a:ext cx="17291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Image: http://www.traincan.com/</a:t>
            </a:r>
          </a:p>
        </p:txBody>
      </p:sp>
    </p:spTree>
    <p:extLst>
      <p:ext uri="{BB962C8B-B14F-4D97-AF65-F5344CB8AC3E}">
        <p14:creationId xmlns:p14="http://schemas.microsoft.com/office/powerpoint/2010/main" val="13310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800600" y="731519"/>
            <a:ext cx="6492240" cy="5919801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10000"/>
              </a:lnSpc>
            </a:pPr>
            <a:r>
              <a:rPr lang="en-CA" sz="4100" b="1" dirty="0" smtClean="0"/>
              <a:t>Advanced Certifications…..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 smtClean="0"/>
          </a:p>
          <a:p>
            <a:pPr algn="l">
              <a:lnSpc>
                <a:spcPct val="110000"/>
              </a:lnSpc>
            </a:pPr>
            <a:r>
              <a:rPr lang="en-US" sz="2700" dirty="0" smtClean="0"/>
              <a:t>Students </a:t>
            </a:r>
            <a:r>
              <a:rPr lang="en-US" sz="2700" dirty="0"/>
              <a:t>successful in the CICE Culinary Stream will graduate with certifications in:</a:t>
            </a:r>
            <a:br>
              <a:rPr lang="en-US" sz="2700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>SMARTSERVE</a:t>
            </a:r>
            <a:br>
              <a:rPr lang="en-US" sz="2700" b="1" dirty="0"/>
            </a:br>
            <a:r>
              <a:rPr lang="en-CA" sz="2700" dirty="0"/>
              <a:t>Culinary Stream students complete an approved educational program created by the Alcohol and Gaming Commission of Ontario (AGCO) as the only responsible alcohol training program for Ontario.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endParaRPr lang="en-US" sz="3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1C2298-664F-4666-89E3-0E59778FE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4" y="731519"/>
            <a:ext cx="2440685" cy="3276909"/>
          </a:xfrm>
          <a:prstGeom prst="roundRect">
            <a:avLst>
              <a:gd name="adj" fmla="val 5301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7" name="Picture 10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29" y="6490134"/>
            <a:ext cx="1598613" cy="32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52185" y="4090720"/>
            <a:ext cx="201669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dirty="0"/>
          </a:p>
          <a:p>
            <a:r>
              <a:rPr lang="en-CA" sz="800" dirty="0"/>
              <a:t>Image: </a:t>
            </a:r>
            <a:r>
              <a:rPr lang="en-CA" sz="800" dirty="0">
                <a:hlinkClick r:id="rId4"/>
              </a:rPr>
              <a:t>https://smartserve.ca/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173398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199" y="633046"/>
            <a:ext cx="10828751" cy="1183228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CA" sz="21600" b="1" dirty="0" smtClean="0"/>
              <a:t>Advanced Certifications…..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CA" sz="900" dirty="0" smtClean="0"/>
              <a:t/>
            </a:r>
            <a:br>
              <a:rPr lang="en-CA" sz="900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endParaRPr lang="en-US" sz="3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C2E25B-FDDF-45C2-B86E-0419D6438FB1}"/>
              </a:ext>
            </a:extLst>
          </p:cNvPr>
          <p:cNvSpPr txBox="1"/>
          <p:nvPr/>
        </p:nvSpPr>
        <p:spPr>
          <a:xfrm>
            <a:off x="457200" y="1800665"/>
            <a:ext cx="700831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Why is this important….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Required outcome for students taking Culinary based courses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Required licenses for students working in production labs, </a:t>
            </a:r>
            <a:r>
              <a:rPr lang="en-US" sz="2400" dirty="0" smtClean="0"/>
              <a:t>Fulford’s </a:t>
            </a:r>
            <a:r>
              <a:rPr lang="en-US" sz="2400" dirty="0"/>
              <a:t>Bistro, </a:t>
            </a:r>
            <a:r>
              <a:rPr lang="en-US" sz="2400" dirty="0" smtClean="0"/>
              <a:t>Fulford’s </a:t>
            </a:r>
            <a:r>
              <a:rPr lang="en-US" sz="2400" dirty="0"/>
              <a:t>Deli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Universal design for students crossing over into modified elective courses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Students leave with licenses that can added to resumes for employment after college</a:t>
            </a:r>
            <a:endParaRPr lang="en-US" sz="6000" dirty="0"/>
          </a:p>
          <a:p>
            <a:endParaRPr lang="en-CA" sz="800" dirty="0"/>
          </a:p>
          <a:p>
            <a:endParaRPr lang="en-CA" sz="800" dirty="0"/>
          </a:p>
          <a:p>
            <a:r>
              <a:rPr lang="en-CA" sz="800" dirty="0"/>
              <a:t/>
            </a:r>
            <a:br>
              <a:rPr lang="en-CA" sz="800" dirty="0"/>
            </a:br>
            <a:endParaRPr lang="en-US" sz="800" dirty="0"/>
          </a:p>
        </p:txBody>
      </p:sp>
      <p:pic>
        <p:nvPicPr>
          <p:cNvPr id="2052" name="Picture 4" descr="Image may contain: fo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201" y="554790"/>
            <a:ext cx="2491749" cy="24917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528" y="3448479"/>
            <a:ext cx="3391422" cy="2260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10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88" y="6451353"/>
            <a:ext cx="1598613" cy="32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21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199" y="410308"/>
            <a:ext cx="11066745" cy="75731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+mn-lt"/>
              </a:rPr>
              <a:t>BLAIR’S STORY  ...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/>
            </a:r>
            <a:br>
              <a:rPr lang="en-US" sz="5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</a:b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/>
            </a:r>
            <a:br>
              <a:rPr lang="en-US" sz="5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</a:br>
            <a:endParaRPr lang="en-US" sz="540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3" name="Picture 2" descr="https://scontent-yyz1-1.xx.fbcdn.net/v/t1.15752-9/72342238_2436048583336829_8791673788623224832_n.jpg?_nc_cat=108&amp;_nc_oc=AQnZMrA8btanMgxaAlW-igVYgRAkrW261h00TqIFB_v3vx7DU0LIiDDo_rQWjtd_4QY&amp;_nc_ht=scontent-yyz1-1.xx&amp;oh=d7c3119771323e1058ee1d4f33defd40&amp;oe=5E2AA3FF">
            <a:extLst>
              <a:ext uri="{FF2B5EF4-FFF2-40B4-BE49-F238E27FC236}">
                <a16:creationId xmlns:a16="http://schemas.microsoft.com/office/drawing/2014/main" id="{0FE4AADD-D5AA-48B6-8CF1-B4A0F1A05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8" y="1505908"/>
            <a:ext cx="3181610" cy="3780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7AEBF70-AC3A-48E3-8234-A7D4E1BA68BE}"/>
              </a:ext>
            </a:extLst>
          </p:cNvPr>
          <p:cNvSpPr txBox="1">
            <a:spLocks/>
          </p:cNvSpPr>
          <p:nvPr/>
        </p:nvSpPr>
        <p:spPr>
          <a:xfrm>
            <a:off x="4591051" y="646237"/>
            <a:ext cx="6932893" cy="464041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/>
              <a:buNone/>
            </a:pPr>
            <a:endParaRPr lang="en-US" sz="2475" dirty="0" smtClean="0"/>
          </a:p>
          <a:p>
            <a:pPr marL="0" indent="0">
              <a:lnSpc>
                <a:spcPct val="110000"/>
              </a:lnSpc>
              <a:buFont typeface="Arial"/>
              <a:buNone/>
            </a:pPr>
            <a:r>
              <a:rPr lang="en-US" sz="2800" dirty="0" smtClean="0"/>
              <a:t>Graduate</a:t>
            </a:r>
            <a:r>
              <a:rPr lang="en-US" sz="2800" dirty="0"/>
              <a:t>, CICE Culinary Stream 2017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Completed 2 year certificate program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Successful in Basic Safety Training certification - </a:t>
            </a:r>
            <a:r>
              <a:rPr lang="en-US" sz="2800" b="1" dirty="0" err="1"/>
              <a:t>TrainCan</a:t>
            </a:r>
            <a:endParaRPr lang="en-US" sz="2800" b="1" dirty="0"/>
          </a:p>
          <a:p>
            <a:pPr>
              <a:lnSpc>
                <a:spcPct val="110000"/>
              </a:lnSpc>
            </a:pPr>
            <a:r>
              <a:rPr lang="en-US" sz="2800" dirty="0"/>
              <a:t>Successful in </a:t>
            </a:r>
            <a:r>
              <a:rPr lang="en-US" sz="2800" b="1" dirty="0"/>
              <a:t>Smart Serve </a:t>
            </a:r>
            <a:r>
              <a:rPr lang="en-US" sz="2800" dirty="0"/>
              <a:t>Certification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Obtained employment outside of Peterborough</a:t>
            </a:r>
          </a:p>
          <a:p>
            <a:endParaRPr lang="en-CA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B660CEE-7159-48B9-9914-1B6696967C5E}"/>
              </a:ext>
            </a:extLst>
          </p:cNvPr>
          <p:cNvSpPr txBox="1">
            <a:spLocks/>
          </p:cNvSpPr>
          <p:nvPr/>
        </p:nvSpPr>
        <p:spPr>
          <a:xfrm>
            <a:off x="457199" y="5127842"/>
            <a:ext cx="11279689" cy="997385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Font typeface="Arial"/>
              <a:buNone/>
            </a:pPr>
            <a:r>
              <a:rPr lang="en-US" sz="4400" i="1" dirty="0"/>
              <a:t>“Being in the Culinary Stream has allowed me to move into an environment where there are many opportunities to follow my dream of working in the culinary field”</a:t>
            </a:r>
            <a:endParaRPr lang="en-CA" sz="4400" i="1" dirty="0"/>
          </a:p>
        </p:txBody>
      </p:sp>
      <p:pic>
        <p:nvPicPr>
          <p:cNvPr id="6" name="Picture 10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895" y="6482566"/>
            <a:ext cx="1598613" cy="32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1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7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00000"/>
      </a:accent3>
      <a:accent4>
        <a:srgbClr val="000000"/>
      </a:accent4>
      <a:accent5>
        <a:srgbClr val="7CCA62"/>
      </a:accent5>
      <a:accent6>
        <a:srgbClr val="A5C249"/>
      </a:accent6>
      <a:hlink>
        <a:srgbClr val="C000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</TotalTime>
  <Words>557</Words>
  <Application>Microsoft Office PowerPoint</Application>
  <PresentationFormat>Widescreen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Adobe Devanagari</vt:lpstr>
      <vt:lpstr>Arial</vt:lpstr>
      <vt:lpstr>Calibri</vt:lpstr>
      <vt:lpstr>Calibri Light</vt:lpstr>
      <vt:lpstr>Wingdings</vt:lpstr>
      <vt:lpstr>Retrospect</vt:lpstr>
      <vt:lpstr>Community Integration through Cooperative Education   CICE  Culinary Stream </vt:lpstr>
      <vt:lpstr>Introductions...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GRADUATE SUCCESS</vt:lpstr>
      <vt:lpstr>PowerPoint Presentation</vt:lpstr>
      <vt:lpstr>PowerPoint Presentation</vt:lpstr>
      <vt:lpstr>Kate’s Story….</vt:lpstr>
      <vt:lpstr>PowerPoint Presentation</vt:lpstr>
      <vt:lpstr>Kristin’s Story …   Graduate, CICE Culinary Stream 2018</vt:lpstr>
      <vt:lpstr>PowerPoint Presentation</vt:lpstr>
      <vt:lpstr>PowerPoint Presentation</vt:lpstr>
    </vt:vector>
  </TitlesOfParts>
  <Company>Fleming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Moghini</dc:creator>
  <cp:lastModifiedBy>Lynda Staples</cp:lastModifiedBy>
  <cp:revision>20</cp:revision>
  <dcterms:created xsi:type="dcterms:W3CDTF">2019-10-21T17:50:53Z</dcterms:created>
  <dcterms:modified xsi:type="dcterms:W3CDTF">2019-10-22T15:13:49Z</dcterms:modified>
</cp:coreProperties>
</file>