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2">
  <p:sldMasterIdLst>
    <p:sldMasterId id="2147483694" r:id="rId1"/>
  </p:sldMasterIdLst>
  <p:notesMasterIdLst>
    <p:notesMasterId r:id="rId13"/>
  </p:notesMasterIdLst>
  <p:sldIdLst>
    <p:sldId id="256" r:id="rId2"/>
    <p:sldId id="277" r:id="rId3"/>
    <p:sldId id="284" r:id="rId4"/>
    <p:sldId id="282" r:id="rId5"/>
    <p:sldId id="280" r:id="rId6"/>
    <p:sldId id="278" r:id="rId7"/>
    <p:sldId id="281" r:id="rId8"/>
    <p:sldId id="283" r:id="rId9"/>
    <p:sldId id="279" r:id="rId10"/>
    <p:sldId id="285" r:id="rId11"/>
    <p:sldId id="286" r:id="rId12"/>
  </p:sldIdLst>
  <p:sldSz cx="12192000" cy="6858000"/>
  <p:notesSz cx="6858000" cy="9144000"/>
  <p:embeddedFontLst>
    <p:embeddedFont>
      <p:font typeface="Century Schoolbook" panose="02040604050505020304" pitchFamily="18" charset="0"/>
      <p:regular r:id="rId14"/>
      <p:bold r:id="rId15"/>
      <p:italic r:id="rId16"/>
      <p:boldItalic r:id="rId17"/>
    </p:embeddedFont>
    <p:embeddedFont>
      <p:font typeface="Meiryo" panose="020B0604030504040204" pitchFamily="34" charset="-128"/>
      <p:regular r:id="rId18"/>
      <p:bold r:id="rId19"/>
      <p:italic r:id="rId20"/>
      <p:boldItalic r:id="rId21"/>
    </p:embeddedFont>
    <p:embeddedFont>
      <p:font typeface="Trebuchet MS" panose="020B0603020202020204" pitchFamily="34" charset="0"/>
      <p:regular r:id="rId22"/>
      <p:bold r:id="rId23"/>
      <p:italic r:id="rId24"/>
      <p:boldItalic r:id="rId25"/>
    </p:embeddedFont>
    <p:embeddedFont>
      <p:font typeface="Wingdings 3" panose="05040102010807070707" pitchFamily="18" charset="2"/>
      <p:regular r:id="rId26"/>
    </p:embeddedFont>
    <p:embeddedFont>
      <p:font typeface="Gotham" panose="020B0604020202020204"/>
      <p:regular r:id="rId27"/>
      <p:bold r:id="rId28"/>
      <p:italic r:id="rId29"/>
      <p:boldItalic r:id="rId30"/>
    </p:embeddedFont>
    <p:embeddedFont>
      <p:font typeface="Calibri" panose="020F0502020204030204" pitchFamily="34" charset="0"/>
      <p:regular r:id="rId31"/>
      <p:bold r:id="rId32"/>
      <p:italic r:id="rId33"/>
      <p:boldItalic r:id="rId3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F1DF"/>
    <a:srgbClr val="FF3F3F"/>
    <a:srgbClr val="5BEDDC"/>
    <a:srgbClr val="FF5050"/>
    <a:srgbClr val="629DD1"/>
    <a:srgbClr val="000000"/>
    <a:srgbClr val="5DF3E1"/>
    <a:srgbClr val="4A66AC"/>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74" d="100"/>
          <a:sy n="74" d="100"/>
        </p:scale>
        <p:origin x="54" y="504"/>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font" Target="fonts/font2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font" Target="fonts/font20.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font" Target="fonts/font19.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8F1579-5FC1-4994-A0DC-A152C0CF1ADC}" type="doc">
      <dgm:prSet loTypeId="urn:microsoft.com/office/officeart/2005/8/layout/arrow2" loCatId="process" qsTypeId="urn:microsoft.com/office/officeart/2005/8/quickstyle/simple1" qsCatId="simple" csTypeId="urn:microsoft.com/office/officeart/2005/8/colors/accent1_2" csCatId="accent1" phldr="1"/>
      <dgm:spPr/>
    </dgm:pt>
    <dgm:pt modelId="{B59DA485-B2AE-4A69-A86B-389FC6C3C86F}">
      <dgm:prSet phldrT="[Text]" custT="1"/>
      <dgm:spPr/>
      <dgm:t>
        <a:bodyPr/>
        <a:lstStyle/>
        <a:p>
          <a:r>
            <a:rPr lang="en-US" sz="1200">
              <a:latin typeface="Calibri" panose="020F0502020204030204" pitchFamily="34" charset="0"/>
              <a:cs typeface="Calibri" panose="020F0502020204030204" pitchFamily="34" charset="0"/>
            </a:rPr>
            <a:t>Pre-entry, admission and the first semester experience</a:t>
          </a:r>
        </a:p>
      </dgm:t>
    </dgm:pt>
    <dgm:pt modelId="{DF1FB83D-2CB8-47BA-9E05-3C2D14216B50}" type="parTrans" cxnId="{32AAFDEC-B345-45C3-ACB7-CCF3444F2146}">
      <dgm:prSet/>
      <dgm:spPr/>
      <dgm:t>
        <a:bodyPr/>
        <a:lstStyle/>
        <a:p>
          <a:endParaRPr lang="en-US"/>
        </a:p>
      </dgm:t>
    </dgm:pt>
    <dgm:pt modelId="{ADD04E85-0207-4695-883D-E1F22CBC737E}" type="sibTrans" cxnId="{32AAFDEC-B345-45C3-ACB7-CCF3444F2146}">
      <dgm:prSet/>
      <dgm:spPr/>
      <dgm:t>
        <a:bodyPr/>
        <a:lstStyle/>
        <a:p>
          <a:endParaRPr lang="en-US"/>
        </a:p>
      </dgm:t>
    </dgm:pt>
    <dgm:pt modelId="{21399180-13EE-417A-A036-EC1B0C35D74E}">
      <dgm:prSet phldrT="[Text]" custT="1"/>
      <dgm:spPr/>
      <dgm:t>
        <a:bodyPr/>
        <a:lstStyle/>
        <a:p>
          <a:r>
            <a:rPr lang="en-US" sz="1200">
              <a:latin typeface="Calibri" panose="020F0502020204030204" pitchFamily="34" charset="0"/>
              <a:cs typeface="Calibri" panose="020F0502020204030204" pitchFamily="34" charset="0"/>
            </a:rPr>
            <a:t>Building and maintaing a college career</a:t>
          </a:r>
        </a:p>
      </dgm:t>
    </dgm:pt>
    <dgm:pt modelId="{6CD3CD5D-A869-4B7E-9811-C9D2E22C6F8F}" type="parTrans" cxnId="{D875490D-8A95-4AD1-BDE1-23C194D683FA}">
      <dgm:prSet/>
      <dgm:spPr/>
      <dgm:t>
        <a:bodyPr/>
        <a:lstStyle/>
        <a:p>
          <a:endParaRPr lang="en-US"/>
        </a:p>
      </dgm:t>
    </dgm:pt>
    <dgm:pt modelId="{ABCE20BA-BD32-4320-8559-580D60BE6084}" type="sibTrans" cxnId="{D875490D-8A95-4AD1-BDE1-23C194D683FA}">
      <dgm:prSet/>
      <dgm:spPr/>
      <dgm:t>
        <a:bodyPr/>
        <a:lstStyle/>
        <a:p>
          <a:endParaRPr lang="en-US"/>
        </a:p>
      </dgm:t>
    </dgm:pt>
    <dgm:pt modelId="{207E2680-7D09-4FF5-8863-87611F3B2DB1}">
      <dgm:prSet phldrT="[Text]" custT="1"/>
      <dgm:spPr/>
      <dgm:t>
        <a:bodyPr/>
        <a:lstStyle/>
        <a:p>
          <a:r>
            <a:rPr lang="en-US" sz="1200">
              <a:latin typeface="Calibri" panose="020F0502020204030204" pitchFamily="34" charset="0"/>
              <a:cs typeface="Calibri" panose="020F0502020204030204" pitchFamily="34" charset="0"/>
            </a:rPr>
            <a:t>Progressng through College to employment</a:t>
          </a:r>
        </a:p>
      </dgm:t>
    </dgm:pt>
    <dgm:pt modelId="{DDC44A05-B61B-4128-AC87-F920E1D6FA1B}" type="parTrans" cxnId="{9C6753F9-9C32-4223-8A6F-EDED4E662D88}">
      <dgm:prSet/>
      <dgm:spPr/>
      <dgm:t>
        <a:bodyPr/>
        <a:lstStyle/>
        <a:p>
          <a:endParaRPr lang="en-US"/>
        </a:p>
      </dgm:t>
    </dgm:pt>
    <dgm:pt modelId="{4C0C48A4-E7D0-4E1A-BBF9-4331B5846EB7}" type="sibTrans" cxnId="{9C6753F9-9C32-4223-8A6F-EDED4E662D88}">
      <dgm:prSet/>
      <dgm:spPr/>
      <dgm:t>
        <a:bodyPr/>
        <a:lstStyle/>
        <a:p>
          <a:endParaRPr lang="en-US"/>
        </a:p>
      </dgm:t>
    </dgm:pt>
    <dgm:pt modelId="{9FAFA658-65ED-4E02-8836-D4434BA2956F}" type="pres">
      <dgm:prSet presAssocID="{8F8F1579-5FC1-4994-A0DC-A152C0CF1ADC}" presName="arrowDiagram" presStyleCnt="0">
        <dgm:presLayoutVars>
          <dgm:chMax val="5"/>
          <dgm:dir/>
          <dgm:resizeHandles val="exact"/>
        </dgm:presLayoutVars>
      </dgm:prSet>
      <dgm:spPr/>
    </dgm:pt>
    <dgm:pt modelId="{63DCE57A-D8F8-4A67-8D65-6CAF699728F2}" type="pres">
      <dgm:prSet presAssocID="{8F8F1579-5FC1-4994-A0DC-A152C0CF1ADC}" presName="arrow" presStyleLbl="bgShp" presStyleIdx="0" presStyleCnt="1" custLinFactNeighborX="263" custLinFactNeighborY="-23109"/>
      <dgm:spPr>
        <a:solidFill>
          <a:srgbClr val="5CF1DF"/>
        </a:solidFill>
      </dgm:spPr>
      <dgm:extLst>
        <a:ext uri="{E40237B7-FDA0-4F09-8148-C483321AD2D9}">
          <dgm14:cNvPr xmlns:dgm14="http://schemas.microsoft.com/office/drawing/2010/diagram" id="0" name="" title="arrow pointing right showing student progress"/>
        </a:ext>
      </dgm:extLst>
    </dgm:pt>
    <dgm:pt modelId="{04AC121F-ADD1-4587-8D62-8DCC8DB1E358}" type="pres">
      <dgm:prSet presAssocID="{8F8F1579-5FC1-4994-A0DC-A152C0CF1ADC}" presName="arrowDiagram3" presStyleCnt="0"/>
      <dgm:spPr/>
    </dgm:pt>
    <dgm:pt modelId="{CBD39BC7-B67F-491D-8D64-B94A086E776F}" type="pres">
      <dgm:prSet presAssocID="{B59DA485-B2AE-4A69-A86B-389FC6C3C86F}" presName="bullet3a" presStyleLbl="node1" presStyleIdx="0" presStyleCnt="3"/>
      <dgm:spPr>
        <a:solidFill>
          <a:schemeClr val="tx1"/>
        </a:solidFill>
      </dgm:spPr>
    </dgm:pt>
    <dgm:pt modelId="{20AE3AD4-FDDC-48D9-B9B3-362019D3ECA4}" type="pres">
      <dgm:prSet presAssocID="{B59DA485-B2AE-4A69-A86B-389FC6C3C86F}" presName="textBox3a" presStyleLbl="revTx" presStyleIdx="0" presStyleCnt="3">
        <dgm:presLayoutVars>
          <dgm:bulletEnabled val="1"/>
        </dgm:presLayoutVars>
      </dgm:prSet>
      <dgm:spPr/>
      <dgm:t>
        <a:bodyPr/>
        <a:lstStyle/>
        <a:p>
          <a:endParaRPr lang="en-US"/>
        </a:p>
      </dgm:t>
    </dgm:pt>
    <dgm:pt modelId="{3A500697-0B22-439C-BAC3-69A56E6E8989}" type="pres">
      <dgm:prSet presAssocID="{21399180-13EE-417A-A036-EC1B0C35D74E}" presName="bullet3b" presStyleLbl="node1" presStyleIdx="1" presStyleCnt="3"/>
      <dgm:spPr>
        <a:solidFill>
          <a:schemeClr val="tx1"/>
        </a:solidFill>
      </dgm:spPr>
    </dgm:pt>
    <dgm:pt modelId="{0C279EB3-1992-4E55-972C-8D21D4BFE076}" type="pres">
      <dgm:prSet presAssocID="{21399180-13EE-417A-A036-EC1B0C35D74E}" presName="textBox3b" presStyleLbl="revTx" presStyleIdx="1" presStyleCnt="3">
        <dgm:presLayoutVars>
          <dgm:bulletEnabled val="1"/>
        </dgm:presLayoutVars>
      </dgm:prSet>
      <dgm:spPr/>
      <dgm:t>
        <a:bodyPr/>
        <a:lstStyle/>
        <a:p>
          <a:endParaRPr lang="en-US"/>
        </a:p>
      </dgm:t>
    </dgm:pt>
    <dgm:pt modelId="{B503CAC7-F34D-4850-A6FB-2D3AB1707119}" type="pres">
      <dgm:prSet presAssocID="{207E2680-7D09-4FF5-8863-87611F3B2DB1}" presName="bullet3c" presStyleLbl="node1" presStyleIdx="2" presStyleCnt="3"/>
      <dgm:spPr>
        <a:solidFill>
          <a:schemeClr val="tx1"/>
        </a:solidFill>
      </dgm:spPr>
    </dgm:pt>
    <dgm:pt modelId="{2E0AA501-B9E0-4D3E-8F6E-8DC041548F1F}" type="pres">
      <dgm:prSet presAssocID="{207E2680-7D09-4FF5-8863-87611F3B2DB1}" presName="textBox3c" presStyleLbl="revTx" presStyleIdx="2" presStyleCnt="3" custLinFactNeighborX="1094" custLinFactNeighborY="6046">
        <dgm:presLayoutVars>
          <dgm:bulletEnabled val="1"/>
        </dgm:presLayoutVars>
      </dgm:prSet>
      <dgm:spPr/>
      <dgm:t>
        <a:bodyPr/>
        <a:lstStyle/>
        <a:p>
          <a:endParaRPr lang="en-US"/>
        </a:p>
      </dgm:t>
    </dgm:pt>
  </dgm:ptLst>
  <dgm:cxnLst>
    <dgm:cxn modelId="{32AAFDEC-B345-45C3-ACB7-CCF3444F2146}" srcId="{8F8F1579-5FC1-4994-A0DC-A152C0CF1ADC}" destId="{B59DA485-B2AE-4A69-A86B-389FC6C3C86F}" srcOrd="0" destOrd="0" parTransId="{DF1FB83D-2CB8-47BA-9E05-3C2D14216B50}" sibTransId="{ADD04E85-0207-4695-883D-E1F22CBC737E}"/>
    <dgm:cxn modelId="{9C6753F9-9C32-4223-8A6F-EDED4E662D88}" srcId="{8F8F1579-5FC1-4994-A0DC-A152C0CF1ADC}" destId="{207E2680-7D09-4FF5-8863-87611F3B2DB1}" srcOrd="2" destOrd="0" parTransId="{DDC44A05-B61B-4128-AC87-F920E1D6FA1B}" sibTransId="{4C0C48A4-E7D0-4E1A-BBF9-4331B5846EB7}"/>
    <dgm:cxn modelId="{EBE84A31-2DD4-4871-B264-2F09EFBDE89E}" type="presOf" srcId="{8F8F1579-5FC1-4994-A0DC-A152C0CF1ADC}" destId="{9FAFA658-65ED-4E02-8836-D4434BA2956F}" srcOrd="0" destOrd="0" presId="urn:microsoft.com/office/officeart/2005/8/layout/arrow2"/>
    <dgm:cxn modelId="{D875490D-8A95-4AD1-BDE1-23C194D683FA}" srcId="{8F8F1579-5FC1-4994-A0DC-A152C0CF1ADC}" destId="{21399180-13EE-417A-A036-EC1B0C35D74E}" srcOrd="1" destOrd="0" parTransId="{6CD3CD5D-A869-4B7E-9811-C9D2E22C6F8F}" sibTransId="{ABCE20BA-BD32-4320-8559-580D60BE6084}"/>
    <dgm:cxn modelId="{66675B63-D4AB-4E9E-B3D0-03DF560A71D5}" type="presOf" srcId="{B59DA485-B2AE-4A69-A86B-389FC6C3C86F}" destId="{20AE3AD4-FDDC-48D9-B9B3-362019D3ECA4}" srcOrd="0" destOrd="0" presId="urn:microsoft.com/office/officeart/2005/8/layout/arrow2"/>
    <dgm:cxn modelId="{0D091B21-C2E0-4CC1-8DA4-15F86E8F03BC}" type="presOf" srcId="{21399180-13EE-417A-A036-EC1B0C35D74E}" destId="{0C279EB3-1992-4E55-972C-8D21D4BFE076}" srcOrd="0" destOrd="0" presId="urn:microsoft.com/office/officeart/2005/8/layout/arrow2"/>
    <dgm:cxn modelId="{0177D4D4-0A6E-4527-87B9-1510D59FA7D4}" type="presOf" srcId="{207E2680-7D09-4FF5-8863-87611F3B2DB1}" destId="{2E0AA501-B9E0-4D3E-8F6E-8DC041548F1F}" srcOrd="0" destOrd="0" presId="urn:microsoft.com/office/officeart/2005/8/layout/arrow2"/>
    <dgm:cxn modelId="{555F17EC-3B1E-495A-A274-0B29E4BBD7D8}" type="presParOf" srcId="{9FAFA658-65ED-4E02-8836-D4434BA2956F}" destId="{63DCE57A-D8F8-4A67-8D65-6CAF699728F2}" srcOrd="0" destOrd="0" presId="urn:microsoft.com/office/officeart/2005/8/layout/arrow2"/>
    <dgm:cxn modelId="{CC970624-627C-4051-94BE-8DE774A17FB3}" type="presParOf" srcId="{9FAFA658-65ED-4E02-8836-D4434BA2956F}" destId="{04AC121F-ADD1-4587-8D62-8DCC8DB1E358}" srcOrd="1" destOrd="0" presId="urn:microsoft.com/office/officeart/2005/8/layout/arrow2"/>
    <dgm:cxn modelId="{4F436857-6D97-4F71-B48F-3D61C4AA478B}" type="presParOf" srcId="{04AC121F-ADD1-4587-8D62-8DCC8DB1E358}" destId="{CBD39BC7-B67F-491D-8D64-B94A086E776F}" srcOrd="0" destOrd="0" presId="urn:microsoft.com/office/officeart/2005/8/layout/arrow2"/>
    <dgm:cxn modelId="{4AEC20E9-62C8-44B1-A1D4-50F7757434B5}" type="presParOf" srcId="{04AC121F-ADD1-4587-8D62-8DCC8DB1E358}" destId="{20AE3AD4-FDDC-48D9-B9B3-362019D3ECA4}" srcOrd="1" destOrd="0" presId="urn:microsoft.com/office/officeart/2005/8/layout/arrow2"/>
    <dgm:cxn modelId="{946BD253-2421-4CA2-A474-63CDDB3B1FA8}" type="presParOf" srcId="{04AC121F-ADD1-4587-8D62-8DCC8DB1E358}" destId="{3A500697-0B22-439C-BAC3-69A56E6E8989}" srcOrd="2" destOrd="0" presId="urn:microsoft.com/office/officeart/2005/8/layout/arrow2"/>
    <dgm:cxn modelId="{7912D4DE-A584-4ABA-B866-CDFEFC0BAAF3}" type="presParOf" srcId="{04AC121F-ADD1-4587-8D62-8DCC8DB1E358}" destId="{0C279EB3-1992-4E55-972C-8D21D4BFE076}" srcOrd="3" destOrd="0" presId="urn:microsoft.com/office/officeart/2005/8/layout/arrow2"/>
    <dgm:cxn modelId="{EA34A246-5A84-4C82-BE16-4CEC9C6B7AC9}" type="presParOf" srcId="{04AC121F-ADD1-4587-8D62-8DCC8DB1E358}" destId="{B503CAC7-F34D-4850-A6FB-2D3AB1707119}" srcOrd="4" destOrd="0" presId="urn:microsoft.com/office/officeart/2005/8/layout/arrow2"/>
    <dgm:cxn modelId="{5417A253-62A5-4BD8-9370-98E0F136E397}" type="presParOf" srcId="{04AC121F-ADD1-4587-8D62-8DCC8DB1E358}" destId="{2E0AA501-B9E0-4D3E-8F6E-8DC041548F1F}"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DCE57A-D8F8-4A67-8D65-6CAF699728F2}">
      <dsp:nvSpPr>
        <dsp:cNvPr id="0" name=""/>
        <dsp:cNvSpPr/>
      </dsp:nvSpPr>
      <dsp:spPr>
        <a:xfrm>
          <a:off x="1185114" y="0"/>
          <a:ext cx="7034912" cy="4396820"/>
        </a:xfrm>
        <a:prstGeom prst="swooshArrow">
          <a:avLst>
            <a:gd name="adj1" fmla="val 25000"/>
            <a:gd name="adj2" fmla="val 25000"/>
          </a:avLst>
        </a:prstGeom>
        <a:solidFill>
          <a:srgbClr val="5CF1DF"/>
        </a:solidFill>
        <a:ln>
          <a:noFill/>
        </a:ln>
        <a:effectLst/>
      </dsp:spPr>
      <dsp:style>
        <a:lnRef idx="0">
          <a:scrgbClr r="0" g="0" b="0"/>
        </a:lnRef>
        <a:fillRef idx="1">
          <a:scrgbClr r="0" g="0" b="0"/>
        </a:fillRef>
        <a:effectRef idx="0">
          <a:scrgbClr r="0" g="0" b="0"/>
        </a:effectRef>
        <a:fontRef idx="minor"/>
      </dsp:style>
    </dsp:sp>
    <dsp:sp modelId="{CBD39BC7-B67F-491D-8D64-B94A086E776F}">
      <dsp:nvSpPr>
        <dsp:cNvPr id="0" name=""/>
        <dsp:cNvSpPr/>
      </dsp:nvSpPr>
      <dsp:spPr>
        <a:xfrm>
          <a:off x="2060046" y="3034685"/>
          <a:ext cx="182907" cy="182907"/>
        </a:xfrm>
        <a:prstGeom prst="ellipse">
          <a:avLst/>
        </a:prstGeom>
        <a:solidFill>
          <a:schemeClr val="tx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AE3AD4-FDDC-48D9-B9B3-362019D3ECA4}">
      <dsp:nvSpPr>
        <dsp:cNvPr id="0" name=""/>
        <dsp:cNvSpPr/>
      </dsp:nvSpPr>
      <dsp:spPr>
        <a:xfrm>
          <a:off x="2151500" y="3126139"/>
          <a:ext cx="1639134" cy="1270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19" tIns="0" rIns="0" bIns="0" numCol="1" spcCol="1270" anchor="t" anchorCtr="0">
          <a:noAutofit/>
        </a:bodyPr>
        <a:lstStyle/>
        <a:p>
          <a:pPr lvl="0" algn="l" defTabSz="533400">
            <a:lnSpc>
              <a:spcPct val="90000"/>
            </a:lnSpc>
            <a:spcBef>
              <a:spcPct val="0"/>
            </a:spcBef>
            <a:spcAft>
              <a:spcPct val="35000"/>
            </a:spcAft>
          </a:pPr>
          <a:r>
            <a:rPr lang="en-US" sz="1200" kern="1200">
              <a:latin typeface="Calibri" panose="020F0502020204030204" pitchFamily="34" charset="0"/>
              <a:cs typeface="Calibri" panose="020F0502020204030204" pitchFamily="34" charset="0"/>
            </a:rPr>
            <a:t>Pre-entry, admission and the first semester experience</a:t>
          </a:r>
        </a:p>
      </dsp:txBody>
      <dsp:txXfrm>
        <a:off x="2151500" y="3126139"/>
        <a:ext cx="1639134" cy="1270680"/>
      </dsp:txXfrm>
    </dsp:sp>
    <dsp:sp modelId="{3A500697-0B22-439C-BAC3-69A56E6E8989}">
      <dsp:nvSpPr>
        <dsp:cNvPr id="0" name=""/>
        <dsp:cNvSpPr/>
      </dsp:nvSpPr>
      <dsp:spPr>
        <a:xfrm>
          <a:off x="3674559" y="1839629"/>
          <a:ext cx="330640" cy="330640"/>
        </a:xfrm>
        <a:prstGeom prst="ellipse">
          <a:avLst/>
        </a:prstGeom>
        <a:solidFill>
          <a:schemeClr val="tx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279EB3-1992-4E55-972C-8D21D4BFE076}">
      <dsp:nvSpPr>
        <dsp:cNvPr id="0" name=""/>
        <dsp:cNvSpPr/>
      </dsp:nvSpPr>
      <dsp:spPr>
        <a:xfrm>
          <a:off x="3839879" y="2004949"/>
          <a:ext cx="1688378" cy="2391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00" tIns="0" rIns="0" bIns="0" numCol="1" spcCol="1270" anchor="t" anchorCtr="0">
          <a:noAutofit/>
        </a:bodyPr>
        <a:lstStyle/>
        <a:p>
          <a:pPr lvl="0" algn="l" defTabSz="533400">
            <a:lnSpc>
              <a:spcPct val="90000"/>
            </a:lnSpc>
            <a:spcBef>
              <a:spcPct val="0"/>
            </a:spcBef>
            <a:spcAft>
              <a:spcPct val="35000"/>
            </a:spcAft>
          </a:pPr>
          <a:r>
            <a:rPr lang="en-US" sz="1200" kern="1200">
              <a:latin typeface="Calibri" panose="020F0502020204030204" pitchFamily="34" charset="0"/>
              <a:cs typeface="Calibri" panose="020F0502020204030204" pitchFamily="34" charset="0"/>
            </a:rPr>
            <a:t>Building and maintaing a college career</a:t>
          </a:r>
        </a:p>
      </dsp:txBody>
      <dsp:txXfrm>
        <a:off x="3839879" y="2004949"/>
        <a:ext cx="1688378" cy="2391870"/>
      </dsp:txXfrm>
    </dsp:sp>
    <dsp:sp modelId="{B503CAC7-F34D-4850-A6FB-2D3AB1707119}">
      <dsp:nvSpPr>
        <dsp:cNvPr id="0" name=""/>
        <dsp:cNvSpPr/>
      </dsp:nvSpPr>
      <dsp:spPr>
        <a:xfrm>
          <a:off x="5616194" y="1112395"/>
          <a:ext cx="457269" cy="457269"/>
        </a:xfrm>
        <a:prstGeom prst="ellipse">
          <a:avLst/>
        </a:prstGeom>
        <a:solidFill>
          <a:schemeClr val="tx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0AA501-B9E0-4D3E-8F6E-8DC041548F1F}">
      <dsp:nvSpPr>
        <dsp:cNvPr id="0" name=""/>
        <dsp:cNvSpPr/>
      </dsp:nvSpPr>
      <dsp:spPr>
        <a:xfrm>
          <a:off x="5863300" y="1341030"/>
          <a:ext cx="1688378" cy="3055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2298" tIns="0" rIns="0" bIns="0" numCol="1" spcCol="1270" anchor="t" anchorCtr="0">
          <a:noAutofit/>
        </a:bodyPr>
        <a:lstStyle/>
        <a:p>
          <a:pPr lvl="0" algn="l" defTabSz="533400">
            <a:lnSpc>
              <a:spcPct val="90000"/>
            </a:lnSpc>
            <a:spcBef>
              <a:spcPct val="0"/>
            </a:spcBef>
            <a:spcAft>
              <a:spcPct val="35000"/>
            </a:spcAft>
          </a:pPr>
          <a:r>
            <a:rPr lang="en-US" sz="1200" kern="1200">
              <a:latin typeface="Calibri" panose="020F0502020204030204" pitchFamily="34" charset="0"/>
              <a:cs typeface="Calibri" panose="020F0502020204030204" pitchFamily="34" charset="0"/>
            </a:rPr>
            <a:t>Progressng through College to employment</a:t>
          </a:r>
        </a:p>
      </dsp:txBody>
      <dsp:txXfrm>
        <a:off x="5863300" y="1341030"/>
        <a:ext cx="1688378" cy="3055789"/>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502B7D-75D2-49DE-B2C6-1F4B8C4E4959}" type="datetimeFigureOut">
              <a:rPr lang="en-CA" smtClean="0"/>
              <a:t>30/08/2019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C9747C-BBB7-4B74-BAB5-BDEF1E290819}" type="slidenum">
              <a:rPr lang="en-CA" smtClean="0"/>
              <a:t>‹#›</a:t>
            </a:fld>
            <a:endParaRPr lang="en-CA"/>
          </a:p>
        </p:txBody>
      </p:sp>
    </p:spTree>
    <p:extLst>
      <p:ext uri="{BB962C8B-B14F-4D97-AF65-F5344CB8AC3E}">
        <p14:creationId xmlns:p14="http://schemas.microsoft.com/office/powerpoint/2010/main" val="3330967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314E797-94B7-4C34-9D00-033C5B24E992}" type="datetime1">
              <a:rPr lang="en-CA" smtClean="0"/>
              <a:t>30/08/2019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F2AD263-93A6-4899-82E5-0E03DDB0628D}" type="slidenum">
              <a:rPr lang="en-CA" smtClean="0"/>
              <a:t>‹#›</a:t>
            </a:fld>
            <a:endParaRPr lang="en-CA"/>
          </a:p>
        </p:txBody>
      </p:sp>
    </p:spTree>
    <p:extLst>
      <p:ext uri="{BB962C8B-B14F-4D97-AF65-F5344CB8AC3E}">
        <p14:creationId xmlns:p14="http://schemas.microsoft.com/office/powerpoint/2010/main" val="2449955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31578EE-D84C-4DBB-8E69-5ECC8905D311}" type="datetime1">
              <a:rPr lang="en-CA" smtClean="0"/>
              <a:t>30/08/2019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F2AD263-93A6-4899-82E5-0E03DDB0628D}" type="slidenum">
              <a:rPr lang="en-CA" smtClean="0"/>
              <a:t>‹#›</a:t>
            </a:fld>
            <a:endParaRPr lang="en-CA"/>
          </a:p>
        </p:txBody>
      </p:sp>
    </p:spTree>
    <p:extLst>
      <p:ext uri="{BB962C8B-B14F-4D97-AF65-F5344CB8AC3E}">
        <p14:creationId xmlns:p14="http://schemas.microsoft.com/office/powerpoint/2010/main" val="937549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0B0F364-939A-4DE5-88BA-0573C14BC2CC}" type="datetime1">
              <a:rPr lang="en-CA" smtClean="0"/>
              <a:t>30/08/2019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F2AD263-93A6-4899-82E5-0E03DDB0628D}" type="slidenum">
              <a:rPr lang="en-CA" smtClean="0"/>
              <a:t>‹#›</a:t>
            </a:fld>
            <a:endParaRPr lang="en-C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4523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57C90BD-59E8-4964-8D95-917410784C49}" type="datetime1">
              <a:rPr lang="en-CA" smtClean="0"/>
              <a:t>30/08/2019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F2AD263-93A6-4899-82E5-0E03DDB0628D}" type="slidenum">
              <a:rPr lang="en-CA" smtClean="0"/>
              <a:t>‹#›</a:t>
            </a:fld>
            <a:endParaRPr lang="en-CA"/>
          </a:p>
        </p:txBody>
      </p:sp>
    </p:spTree>
    <p:extLst>
      <p:ext uri="{BB962C8B-B14F-4D97-AF65-F5344CB8AC3E}">
        <p14:creationId xmlns:p14="http://schemas.microsoft.com/office/powerpoint/2010/main" val="1436907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892A26E-1D56-4213-9F86-43F7630AC35A}" type="datetime1">
              <a:rPr lang="en-CA" smtClean="0"/>
              <a:t>30/08/2019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F2AD263-93A6-4899-82E5-0E03DDB0628D}" type="slidenum">
              <a:rPr lang="en-CA" smtClean="0"/>
              <a:t>‹#›</a:t>
            </a:fld>
            <a:endParaRPr lang="en-C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1365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7044554-0856-47EC-A64D-B0048BC23B25}" type="datetime1">
              <a:rPr lang="en-CA" smtClean="0"/>
              <a:t>30/08/2019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F2AD263-93A6-4899-82E5-0E03DDB0628D}" type="slidenum">
              <a:rPr lang="en-CA" smtClean="0"/>
              <a:t>‹#›</a:t>
            </a:fld>
            <a:endParaRPr lang="en-CA"/>
          </a:p>
        </p:txBody>
      </p:sp>
    </p:spTree>
    <p:extLst>
      <p:ext uri="{BB962C8B-B14F-4D97-AF65-F5344CB8AC3E}">
        <p14:creationId xmlns:p14="http://schemas.microsoft.com/office/powerpoint/2010/main" val="12735373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9ADA4C-33C2-47AE-95FF-597B2F4FE142}" type="datetime1">
              <a:rPr lang="en-CA" smtClean="0"/>
              <a:t>30/08/2019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F2AD263-93A6-4899-82E5-0E03DDB0628D}" type="slidenum">
              <a:rPr lang="en-CA" smtClean="0"/>
              <a:t>‹#›</a:t>
            </a:fld>
            <a:endParaRPr lang="en-CA"/>
          </a:p>
        </p:txBody>
      </p:sp>
    </p:spTree>
    <p:extLst>
      <p:ext uri="{BB962C8B-B14F-4D97-AF65-F5344CB8AC3E}">
        <p14:creationId xmlns:p14="http://schemas.microsoft.com/office/powerpoint/2010/main" val="448348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7F9816-D873-49DC-9E7D-B56E4C0CB979}" type="datetime1">
              <a:rPr lang="en-CA" smtClean="0"/>
              <a:t>30/08/2019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F2AD263-93A6-4899-82E5-0E03DDB0628D}" type="slidenum">
              <a:rPr lang="en-CA" smtClean="0"/>
              <a:t>‹#›</a:t>
            </a:fld>
            <a:endParaRPr lang="en-CA"/>
          </a:p>
        </p:txBody>
      </p:sp>
    </p:spTree>
    <p:extLst>
      <p:ext uri="{BB962C8B-B14F-4D97-AF65-F5344CB8AC3E}">
        <p14:creationId xmlns:p14="http://schemas.microsoft.com/office/powerpoint/2010/main" val="461125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FC2218-2D24-4FB7-8D0B-27D92B802642}" type="datetime1">
              <a:rPr lang="en-CA" smtClean="0"/>
              <a:t>30/08/2019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F2AD263-93A6-4899-82E5-0E03DDB0628D}" type="slidenum">
              <a:rPr lang="en-CA" smtClean="0"/>
              <a:t>‹#›</a:t>
            </a:fld>
            <a:endParaRPr lang="en-CA"/>
          </a:p>
        </p:txBody>
      </p:sp>
    </p:spTree>
    <p:extLst>
      <p:ext uri="{BB962C8B-B14F-4D97-AF65-F5344CB8AC3E}">
        <p14:creationId xmlns:p14="http://schemas.microsoft.com/office/powerpoint/2010/main" val="3384756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C82DB8E-7A6D-451E-8125-D05DC0C87379}" type="datetime1">
              <a:rPr lang="en-CA" smtClean="0"/>
              <a:t>30/08/2019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F2AD263-93A6-4899-82E5-0E03DDB0628D}" type="slidenum">
              <a:rPr lang="en-CA" smtClean="0"/>
              <a:t>‹#›</a:t>
            </a:fld>
            <a:endParaRPr lang="en-CA"/>
          </a:p>
        </p:txBody>
      </p:sp>
    </p:spTree>
    <p:extLst>
      <p:ext uri="{BB962C8B-B14F-4D97-AF65-F5344CB8AC3E}">
        <p14:creationId xmlns:p14="http://schemas.microsoft.com/office/powerpoint/2010/main" val="330729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44AB372-CEFC-4F69-BFBA-69C7C66A0D2B}" type="datetime1">
              <a:rPr lang="en-CA" smtClean="0"/>
              <a:t>30/08/2019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F2AD263-93A6-4899-82E5-0E03DDB0628D}" type="slidenum">
              <a:rPr lang="en-CA" smtClean="0"/>
              <a:t>‹#›</a:t>
            </a:fld>
            <a:endParaRPr lang="en-CA"/>
          </a:p>
        </p:txBody>
      </p:sp>
    </p:spTree>
    <p:extLst>
      <p:ext uri="{BB962C8B-B14F-4D97-AF65-F5344CB8AC3E}">
        <p14:creationId xmlns:p14="http://schemas.microsoft.com/office/powerpoint/2010/main" val="1359992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1ED2544-7D41-4259-B03D-73304E477F40}" type="datetime1">
              <a:rPr lang="en-CA" smtClean="0"/>
              <a:t>30/08/2019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EF2AD263-93A6-4899-82E5-0E03DDB0628D}" type="slidenum">
              <a:rPr lang="en-CA" smtClean="0"/>
              <a:t>‹#›</a:t>
            </a:fld>
            <a:endParaRPr lang="en-CA"/>
          </a:p>
        </p:txBody>
      </p:sp>
    </p:spTree>
    <p:extLst>
      <p:ext uri="{BB962C8B-B14F-4D97-AF65-F5344CB8AC3E}">
        <p14:creationId xmlns:p14="http://schemas.microsoft.com/office/powerpoint/2010/main" val="2326487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92C8D15-2EDE-4184-A4A5-11E429A04772}" type="datetime1">
              <a:rPr lang="en-CA" smtClean="0"/>
              <a:t>30/08/2019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EF2AD263-93A6-4899-82E5-0E03DDB0628D}" type="slidenum">
              <a:rPr lang="en-CA" smtClean="0"/>
              <a:t>‹#›</a:t>
            </a:fld>
            <a:endParaRPr lang="en-CA"/>
          </a:p>
        </p:txBody>
      </p:sp>
    </p:spTree>
    <p:extLst>
      <p:ext uri="{BB962C8B-B14F-4D97-AF65-F5344CB8AC3E}">
        <p14:creationId xmlns:p14="http://schemas.microsoft.com/office/powerpoint/2010/main" val="4174083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7DCE0E-07C5-40AB-B33D-CC7856CCB62A}" type="datetime1">
              <a:rPr lang="en-CA" smtClean="0"/>
              <a:t>30/08/2019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EF2AD263-93A6-4899-82E5-0E03DDB0628D}" type="slidenum">
              <a:rPr lang="en-CA" smtClean="0"/>
              <a:t>‹#›</a:t>
            </a:fld>
            <a:endParaRPr lang="en-CA"/>
          </a:p>
        </p:txBody>
      </p:sp>
    </p:spTree>
    <p:extLst>
      <p:ext uri="{BB962C8B-B14F-4D97-AF65-F5344CB8AC3E}">
        <p14:creationId xmlns:p14="http://schemas.microsoft.com/office/powerpoint/2010/main" val="2926902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6483DB5-194C-4E71-B30F-CC00C0083480}" type="datetime1">
              <a:rPr lang="en-CA" smtClean="0"/>
              <a:t>30/08/2019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F2AD263-93A6-4899-82E5-0E03DDB0628D}" type="slidenum">
              <a:rPr lang="en-CA" smtClean="0"/>
              <a:t>‹#›</a:t>
            </a:fld>
            <a:endParaRPr lang="en-CA"/>
          </a:p>
        </p:txBody>
      </p:sp>
    </p:spTree>
    <p:extLst>
      <p:ext uri="{BB962C8B-B14F-4D97-AF65-F5344CB8AC3E}">
        <p14:creationId xmlns:p14="http://schemas.microsoft.com/office/powerpoint/2010/main" val="2093240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E7AAC14-BA0F-40E3-8861-FEE7B0E71F66}" type="datetime1">
              <a:rPr lang="en-CA" smtClean="0"/>
              <a:t>30/08/2019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F2AD263-93A6-4899-82E5-0E03DDB0628D}" type="slidenum">
              <a:rPr lang="en-CA" smtClean="0"/>
              <a:t>‹#›</a:t>
            </a:fld>
            <a:endParaRPr lang="en-CA"/>
          </a:p>
        </p:txBody>
      </p:sp>
    </p:spTree>
    <p:extLst>
      <p:ext uri="{BB962C8B-B14F-4D97-AF65-F5344CB8AC3E}">
        <p14:creationId xmlns:p14="http://schemas.microsoft.com/office/powerpoint/2010/main" val="3619051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397" y="506233"/>
            <a:ext cx="10638845" cy="622852"/>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88396" y="1572192"/>
            <a:ext cx="10638845" cy="3880773"/>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0DFA6F0-4D2B-4F2E-A0B4-396562C86E1F}" type="datetime1">
              <a:rPr lang="en-CA" smtClean="0"/>
              <a:t>30/08/2019</a:t>
            </a:fld>
            <a:endParaRPr lang="en-C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EF2AD263-93A6-4899-82E5-0E03DDB0628D}" type="slidenum">
              <a:rPr lang="en-CA" smtClean="0"/>
              <a:t>‹#›</a:t>
            </a:fld>
            <a:endParaRPr lang="en-CA"/>
          </a:p>
        </p:txBody>
      </p:sp>
      <p:sp>
        <p:nvSpPr>
          <p:cNvPr id="31" name="Triangle"/>
          <p:cNvSpPr/>
          <p:nvPr userDrawn="1"/>
        </p:nvSpPr>
        <p:spPr>
          <a:xfrm>
            <a:off x="-1" y="5073872"/>
            <a:ext cx="3220279" cy="178824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tx1"/>
          </a:solidFill>
          <a:ln w="25400">
            <a:noFill/>
            <a:miter lim="400000"/>
          </a:ln>
        </p:spPr>
        <p:txBody>
          <a:bodyPr lIns="50800" tIns="50800" rIns="50800" bIns="50800" anchor="ctr"/>
          <a:lstStyle/>
          <a:p>
            <a:pPr>
              <a:defRPr sz="3200"/>
            </a:pPr>
            <a:endParaRPr/>
          </a:p>
        </p:txBody>
      </p:sp>
      <p:pic>
        <p:nvPicPr>
          <p:cNvPr id="32" name="Picture 3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332909" y="6259099"/>
            <a:ext cx="1463518" cy="294776"/>
          </a:xfrm>
          <a:prstGeom prst="rect">
            <a:avLst/>
          </a:prstGeom>
        </p:spPr>
      </p:pic>
    </p:spTree>
    <p:extLst>
      <p:ext uri="{BB962C8B-B14F-4D97-AF65-F5344CB8AC3E}">
        <p14:creationId xmlns:p14="http://schemas.microsoft.com/office/powerpoint/2010/main" val="381977376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hf hdr="0" ftr="0" dt="0"/>
  <p:txStyles>
    <p:titleStyle>
      <a:lvl1pPr algn="l" defTabSz="457200" rtl="0" eaLnBrk="1" latinLnBrk="0" hangingPunct="1">
        <a:spcBef>
          <a:spcPct val="0"/>
        </a:spcBef>
        <a:buNone/>
        <a:defRPr sz="3600" b="1" kern="1200">
          <a:solidFill>
            <a:schemeClr val="tx1"/>
          </a:solidFill>
          <a:latin typeface="Gotham" panose="02000504050000020004" pitchFamily="2"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Tx/>
        <a:buSzPct val="80000"/>
        <a:buFont typeface="Arial" panose="020B0604020202020204" pitchFamily="34" charset="0"/>
        <a:buChar char="•"/>
        <a:defRPr sz="1800" kern="1200">
          <a:solidFill>
            <a:schemeClr val="tx1">
              <a:lumMod val="75000"/>
              <a:lumOff val="25000"/>
            </a:schemeClr>
          </a:solidFill>
          <a:latin typeface="Gotham" panose="02000504050000020004" pitchFamily="2" charset="0"/>
          <a:ea typeface="+mn-ea"/>
          <a:cs typeface="+mn-cs"/>
        </a:defRPr>
      </a:lvl1pPr>
      <a:lvl2pPr marL="742950" indent="-285750" algn="l" defTabSz="457200" rtl="0" eaLnBrk="1" latinLnBrk="0" hangingPunct="1">
        <a:spcBef>
          <a:spcPts val="1000"/>
        </a:spcBef>
        <a:spcAft>
          <a:spcPts val="0"/>
        </a:spcAft>
        <a:buClrTx/>
        <a:buSzPct val="80000"/>
        <a:buFont typeface="Arial" panose="020B0604020202020204" pitchFamily="34" charset="0"/>
        <a:buChar char="•"/>
        <a:defRPr sz="1600" kern="1200">
          <a:solidFill>
            <a:schemeClr val="tx1">
              <a:lumMod val="75000"/>
              <a:lumOff val="25000"/>
            </a:schemeClr>
          </a:solidFill>
          <a:latin typeface="Gotham" panose="02000504050000020004" pitchFamily="2" charset="0"/>
          <a:ea typeface="+mn-ea"/>
          <a:cs typeface="+mn-cs"/>
        </a:defRPr>
      </a:lvl2pPr>
      <a:lvl3pPr marL="1143000" indent="-228600" algn="l" defTabSz="457200" rtl="0" eaLnBrk="1" latinLnBrk="0" hangingPunct="1">
        <a:spcBef>
          <a:spcPts val="1000"/>
        </a:spcBef>
        <a:spcAft>
          <a:spcPts val="0"/>
        </a:spcAft>
        <a:buClrTx/>
        <a:buSzPct val="80000"/>
        <a:buFont typeface="Arial" panose="020B0604020202020204" pitchFamily="34" charset="0"/>
        <a:buChar char="•"/>
        <a:defRPr sz="1400" kern="1200">
          <a:solidFill>
            <a:schemeClr val="tx1">
              <a:lumMod val="75000"/>
              <a:lumOff val="25000"/>
            </a:schemeClr>
          </a:solidFill>
          <a:latin typeface="Gotham" panose="02000504050000020004" pitchFamily="2" charset="0"/>
          <a:ea typeface="+mn-ea"/>
          <a:cs typeface="+mn-cs"/>
        </a:defRPr>
      </a:lvl3pPr>
      <a:lvl4pPr marL="1600200" indent="-228600" algn="l" defTabSz="457200" rtl="0" eaLnBrk="1" latinLnBrk="0" hangingPunct="1">
        <a:spcBef>
          <a:spcPts val="1000"/>
        </a:spcBef>
        <a:spcAft>
          <a:spcPts val="0"/>
        </a:spcAft>
        <a:buClrTx/>
        <a:buSzPct val="80000"/>
        <a:buFont typeface="Arial" panose="020B0604020202020204" pitchFamily="34" charset="0"/>
        <a:buChar char="•"/>
        <a:defRPr sz="1200" kern="1200">
          <a:solidFill>
            <a:schemeClr val="tx1">
              <a:lumMod val="75000"/>
              <a:lumOff val="25000"/>
            </a:schemeClr>
          </a:solidFill>
          <a:latin typeface="Gotham" panose="02000504050000020004" pitchFamily="2" charset="0"/>
          <a:ea typeface="+mn-ea"/>
          <a:cs typeface="+mn-cs"/>
        </a:defRPr>
      </a:lvl4pPr>
      <a:lvl5pPr marL="2057400" indent="-228600" algn="l" defTabSz="457200" rtl="0" eaLnBrk="1" latinLnBrk="0" hangingPunct="1">
        <a:spcBef>
          <a:spcPts val="1000"/>
        </a:spcBef>
        <a:spcAft>
          <a:spcPts val="0"/>
        </a:spcAft>
        <a:buClrTx/>
        <a:buSzPct val="80000"/>
        <a:buFont typeface="Arial" panose="020B0604020202020204" pitchFamily="34" charset="0"/>
        <a:buChar char="•"/>
        <a:defRPr sz="1200" kern="1200">
          <a:solidFill>
            <a:schemeClr val="tx1">
              <a:lumMod val="75000"/>
              <a:lumOff val="25000"/>
            </a:schemeClr>
          </a:solidFill>
          <a:latin typeface="Gotham" panose="02000504050000020004" pitchFamily="2" charset="0"/>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_ftn1"/><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_ftnref2"/><Relationship Id="rId5" Type="http://schemas.openxmlformats.org/officeDocument/2006/relationships/hyperlink" Target="#_ftnref1"/><Relationship Id="rId4" Type="http://schemas.openxmlformats.org/officeDocument/2006/relationships/hyperlink" Target="#_ftn2"/></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2881"/>
            <a:ext cx="12192000" cy="7002378"/>
          </a:xfrm>
          <a:prstGeom prst="rect">
            <a:avLst/>
          </a:prstGeom>
          <a:blipFill rotWithShape="1">
            <a:blip r:embed="rId2">
              <a:biLevel thresh="50000"/>
              <a:extLst>
                <a:ext uri="{BEBA8EAE-BF5A-486C-A8C5-ECC9F3942E4B}">
                  <a14:imgProps xmlns:a14="http://schemas.microsoft.com/office/drawing/2010/main">
                    <a14:imgLayer r:embed="rId3">
                      <a14:imgEffect>
                        <a14:colorTemperature colorTemp="11500"/>
                      </a14:imgEffect>
                      <a14:imgEffect>
                        <a14:saturation sat="0"/>
                      </a14:imgEffect>
                    </a14:imgLayer>
                  </a14:imgProps>
                </a:ext>
              </a:extLst>
            </a:blip>
            <a:srcRect/>
            <a:stretch>
              <a:fillRect r="-9792"/>
            </a:stretch>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CA" sz="3200" b="0" i="0" u="none" strike="noStrike" cap="none" spc="0" normalizeH="0" baseline="0">
              <a:ln>
                <a:noFill/>
              </a:ln>
              <a:solidFill>
                <a:srgbClr val="FFFFFF"/>
              </a:solidFill>
              <a:effectLst/>
              <a:uFillTx/>
              <a:latin typeface="+mn-lt"/>
              <a:ea typeface="+mn-ea"/>
              <a:cs typeface="+mn-cs"/>
              <a:sym typeface="Helvetica Light"/>
            </a:endParaRPr>
          </a:p>
        </p:txBody>
      </p:sp>
      <p:sp>
        <p:nvSpPr>
          <p:cNvPr id="2" name="Title 1"/>
          <p:cNvSpPr>
            <a:spLocks noGrp="1"/>
          </p:cNvSpPr>
          <p:nvPr>
            <p:ph type="ctrTitle"/>
          </p:nvPr>
        </p:nvSpPr>
        <p:spPr>
          <a:xfrm>
            <a:off x="412123" y="613722"/>
            <a:ext cx="11011437" cy="1646302"/>
          </a:xfrm>
        </p:spPr>
        <p:txBody>
          <a:bodyPr/>
          <a:lstStyle/>
          <a:p>
            <a:pPr algn="l"/>
            <a:r>
              <a:rPr lang="en-US" dirty="0" smtClean="0">
                <a:solidFill>
                  <a:srgbClr val="E6E6E6"/>
                </a:solidFill>
              </a:rPr>
              <a:t>Accessible Education Towards Accessible Employment</a:t>
            </a:r>
            <a:endParaRPr lang="en-CA" b="1" dirty="0">
              <a:solidFill>
                <a:srgbClr val="E6E6E6"/>
              </a:solidFill>
            </a:endParaRPr>
          </a:p>
        </p:txBody>
      </p:sp>
      <p:sp>
        <p:nvSpPr>
          <p:cNvPr id="3" name="Subtitle 2"/>
          <p:cNvSpPr>
            <a:spLocks noGrp="1"/>
          </p:cNvSpPr>
          <p:nvPr>
            <p:ph type="subTitle" idx="1"/>
          </p:nvPr>
        </p:nvSpPr>
        <p:spPr>
          <a:xfrm>
            <a:off x="1837398" y="3291500"/>
            <a:ext cx="9932894" cy="1486568"/>
          </a:xfrm>
        </p:spPr>
        <p:txBody>
          <a:bodyPr>
            <a:normAutofit/>
          </a:bodyPr>
          <a:lstStyle/>
          <a:p>
            <a:r>
              <a:rPr lang="en-US" sz="3200" dirty="0" smtClean="0">
                <a:solidFill>
                  <a:srgbClr val="5DF3E1"/>
                </a:solidFill>
              </a:rPr>
              <a:t>Placement Planning Guide</a:t>
            </a:r>
          </a:p>
          <a:p>
            <a:r>
              <a:rPr lang="en-US" sz="3200" dirty="0" smtClean="0">
                <a:solidFill>
                  <a:srgbClr val="5DF3E1"/>
                </a:solidFill>
              </a:rPr>
              <a:t>By: Lynda Staples, Accessibility Coordinator</a:t>
            </a:r>
          </a:p>
          <a:p>
            <a:endParaRPr lang="en-CA" sz="3200" dirty="0">
              <a:solidFill>
                <a:srgbClr val="5DF3E1"/>
              </a:solidFill>
            </a:endParaRPr>
          </a:p>
        </p:txBody>
      </p:sp>
      <p:sp>
        <p:nvSpPr>
          <p:cNvPr id="5" name="Slide Number Placeholder 4"/>
          <p:cNvSpPr>
            <a:spLocks noGrp="1"/>
          </p:cNvSpPr>
          <p:nvPr>
            <p:ph type="sldNum" sz="quarter" idx="12"/>
          </p:nvPr>
        </p:nvSpPr>
        <p:spPr/>
        <p:txBody>
          <a:bodyPr/>
          <a:lstStyle/>
          <a:p>
            <a:fld id="{EF2AD263-93A6-4899-82E5-0E03DDB0628D}" type="slidenum">
              <a:rPr lang="en-CA" smtClean="0"/>
              <a:t>1</a:t>
            </a:fld>
            <a:endParaRPr lang="en-CA"/>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4649" y="5639183"/>
            <a:ext cx="3450290" cy="694945"/>
          </a:xfrm>
          <a:prstGeom prst="rect">
            <a:avLst/>
          </a:prstGeom>
        </p:spPr>
      </p:pic>
    </p:spTree>
    <p:extLst>
      <p:ext uri="{BB962C8B-B14F-4D97-AF65-F5344CB8AC3E}">
        <p14:creationId xmlns:p14="http://schemas.microsoft.com/office/powerpoint/2010/main" val="1490178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820" y="346165"/>
            <a:ext cx="10638845" cy="622852"/>
          </a:xfrm>
        </p:spPr>
        <p:txBody>
          <a:bodyPr>
            <a:normAutofit fontScale="90000"/>
          </a:bodyPr>
          <a:lstStyle/>
          <a:p>
            <a:r>
              <a:rPr lang="en-US" dirty="0" smtClean="0">
                <a:latin typeface="Arial" panose="020B0604020202020204" pitchFamily="34" charset="0"/>
                <a:cs typeface="Arial" panose="020B0604020202020204" pitchFamily="34" charset="0"/>
              </a:rPr>
              <a:t>Placement Section</a:t>
            </a:r>
            <a:endParaRPr lang="en-CA"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10997802" y="6356559"/>
            <a:ext cx="683339" cy="365125"/>
          </a:xfrm>
        </p:spPr>
        <p:txBody>
          <a:bodyPr/>
          <a:lstStyle/>
          <a:p>
            <a:fld id="{EF2AD263-93A6-4899-82E5-0E03DDB0628D}" type="slidenum">
              <a:rPr lang="en-CA" smtClean="0"/>
              <a:t>10</a:t>
            </a:fld>
            <a:endParaRPr lang="en-CA"/>
          </a:p>
        </p:txBody>
      </p:sp>
      <p:cxnSp>
        <p:nvCxnSpPr>
          <p:cNvPr id="5" name="Straight Connector 4"/>
          <p:cNvCxnSpPr/>
          <p:nvPr/>
        </p:nvCxnSpPr>
        <p:spPr>
          <a:xfrm>
            <a:off x="626672" y="969017"/>
            <a:ext cx="9839139" cy="12866"/>
          </a:xfrm>
          <a:prstGeom prst="line">
            <a:avLst/>
          </a:prstGeom>
          <a:noFill/>
          <a:ln w="38100" cap="flat">
            <a:solidFill>
              <a:srgbClr val="5CF1DF"/>
            </a:solidFill>
            <a:prstDash val="solid"/>
            <a:miter lim="400000"/>
          </a:ln>
          <a:effectLst/>
          <a:sp3d/>
        </p:spPr>
        <p:style>
          <a:lnRef idx="0">
            <a:scrgbClr r="0" g="0" b="0"/>
          </a:lnRef>
          <a:fillRef idx="0">
            <a:scrgbClr r="0" g="0" b="0"/>
          </a:fillRef>
          <a:effectRef idx="0">
            <a:scrgbClr r="0" g="0" b="0"/>
          </a:effectRef>
          <a:fontRef idx="none"/>
        </p:style>
      </p:cxnSp>
      <p:sp>
        <p:nvSpPr>
          <p:cNvPr id="6" name="Title 1"/>
          <p:cNvSpPr txBox="1">
            <a:spLocks/>
          </p:cNvSpPr>
          <p:nvPr/>
        </p:nvSpPr>
        <p:spPr>
          <a:xfrm>
            <a:off x="626672" y="1439536"/>
            <a:ext cx="10638845" cy="306806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b="1" kern="1200">
                <a:solidFill>
                  <a:schemeClr val="tx1"/>
                </a:solidFill>
                <a:latin typeface="Gotham" panose="02000504050000020004" pitchFamily="2"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buFont typeface="Arial" panose="020B0604020202020204" pitchFamily="34" charset="0"/>
              <a:buChar char="•"/>
            </a:pPr>
            <a:endParaRPr lang="en-CA" sz="2400" b="0" dirty="0">
              <a:solidFill>
                <a:srgbClr val="5BEDDC"/>
              </a:solidFill>
              <a:latin typeface="Arial" panose="020B0604020202020204" pitchFamily="34" charset="0"/>
              <a:cs typeface="Arial" panose="020B0604020202020204" pitchFamily="34" charset="0"/>
            </a:endParaRPr>
          </a:p>
        </p:txBody>
      </p:sp>
      <p:sp>
        <p:nvSpPr>
          <p:cNvPr id="8" name="TextBox 7"/>
          <p:cNvSpPr txBox="1"/>
          <p:nvPr/>
        </p:nvSpPr>
        <p:spPr>
          <a:xfrm>
            <a:off x="480820" y="981883"/>
            <a:ext cx="8440055" cy="461665"/>
          </a:xfrm>
          <a:prstGeom prst="rect">
            <a:avLst/>
          </a:prstGeom>
          <a:noFill/>
        </p:spPr>
        <p:txBody>
          <a:bodyPr wrap="square" rtlCol="0">
            <a:spAutoFit/>
          </a:bodyPr>
          <a:lstStyle/>
          <a:p>
            <a:r>
              <a:rPr lang="en-US" sz="2400" b="1" dirty="0" smtClean="0">
                <a:solidFill>
                  <a:srgbClr val="FF3F3F"/>
                </a:solidFill>
                <a:latin typeface="Arial" panose="020B0604020202020204" pitchFamily="34" charset="0"/>
                <a:cs typeface="Arial" panose="020B0604020202020204" pitchFamily="34" charset="0"/>
              </a:rPr>
              <a:t>How to create an inclusive work environment</a:t>
            </a:r>
            <a:endParaRPr lang="en-CA" sz="2400" b="1" dirty="0">
              <a:solidFill>
                <a:srgbClr val="FF3F3F"/>
              </a:solidFill>
              <a:latin typeface="Arial" panose="020B0604020202020204" pitchFamily="34" charset="0"/>
              <a:cs typeface="Arial" panose="020B0604020202020204" pitchFamily="34" charset="0"/>
            </a:endParaRPr>
          </a:p>
        </p:txBody>
      </p:sp>
      <p:sp>
        <p:nvSpPr>
          <p:cNvPr id="11" name="Freeform 10"/>
          <p:cNvSpPr/>
          <p:nvPr/>
        </p:nvSpPr>
        <p:spPr>
          <a:xfrm>
            <a:off x="1764406" y="2333214"/>
            <a:ext cx="2836411" cy="2372329"/>
          </a:xfrm>
          <a:custGeom>
            <a:avLst/>
            <a:gdLst>
              <a:gd name="connsiteX0" fmla="*/ 0 w 2545686"/>
              <a:gd name="connsiteY0" fmla="*/ 355849 h 2372329"/>
              <a:gd name="connsiteX1" fmla="*/ 1359522 w 2545686"/>
              <a:gd name="connsiteY1" fmla="*/ 355849 h 2372329"/>
              <a:gd name="connsiteX2" fmla="*/ 1359522 w 2545686"/>
              <a:gd name="connsiteY2" fmla="*/ 0 h 2372329"/>
              <a:gd name="connsiteX3" fmla="*/ 2545686 w 2545686"/>
              <a:gd name="connsiteY3" fmla="*/ 1186165 h 2372329"/>
              <a:gd name="connsiteX4" fmla="*/ 1359522 w 2545686"/>
              <a:gd name="connsiteY4" fmla="*/ 2372329 h 2372329"/>
              <a:gd name="connsiteX5" fmla="*/ 1359522 w 2545686"/>
              <a:gd name="connsiteY5" fmla="*/ 2016480 h 2372329"/>
              <a:gd name="connsiteX6" fmla="*/ 0 w 2545686"/>
              <a:gd name="connsiteY6" fmla="*/ 2016480 h 2372329"/>
              <a:gd name="connsiteX7" fmla="*/ 0 w 2545686"/>
              <a:gd name="connsiteY7" fmla="*/ 355849 h 2372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5686" h="2372329">
                <a:moveTo>
                  <a:pt x="0" y="355849"/>
                </a:moveTo>
                <a:lnTo>
                  <a:pt x="1359522" y="355849"/>
                </a:lnTo>
                <a:lnTo>
                  <a:pt x="1359522" y="0"/>
                </a:lnTo>
                <a:lnTo>
                  <a:pt x="2545686" y="1186165"/>
                </a:lnTo>
                <a:lnTo>
                  <a:pt x="1359522" y="2372329"/>
                </a:lnTo>
                <a:lnTo>
                  <a:pt x="1359522" y="2016480"/>
                </a:lnTo>
                <a:lnTo>
                  <a:pt x="0" y="2016480"/>
                </a:lnTo>
                <a:lnTo>
                  <a:pt x="0" y="355849"/>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71982" tIns="364739" rIns="686022" bIns="364739" numCol="1" spcCol="1270" anchor="ctr" anchorCtr="0">
            <a:noAutofit/>
          </a:bodyPr>
          <a:lstStyle/>
          <a:p>
            <a:pPr lvl="0" algn="l" defTabSz="622300">
              <a:lnSpc>
                <a:spcPct val="90000"/>
              </a:lnSpc>
              <a:spcBef>
                <a:spcPct val="0"/>
              </a:spcBef>
              <a:spcAft>
                <a:spcPct val="35000"/>
              </a:spcAft>
            </a:pPr>
            <a:r>
              <a:rPr lang="en-US" sz="1400" kern="1200" dirty="0">
                <a:latin typeface="Arial" panose="020B0604020202020204" pitchFamily="34" charset="0"/>
                <a:cs typeface="Arial" panose="020B0604020202020204" pitchFamily="34" charset="0"/>
              </a:rPr>
              <a:t>Compliance with legislation concerning representation of people with disabilities in the workplace</a:t>
            </a:r>
          </a:p>
        </p:txBody>
      </p:sp>
      <p:sp>
        <p:nvSpPr>
          <p:cNvPr id="12" name="Freeform 11"/>
          <p:cNvSpPr/>
          <p:nvPr/>
        </p:nvSpPr>
        <p:spPr>
          <a:xfrm>
            <a:off x="695455" y="2770469"/>
            <a:ext cx="1624417" cy="1470945"/>
          </a:xfrm>
          <a:custGeom>
            <a:avLst/>
            <a:gdLst>
              <a:gd name="connsiteX0" fmla="*/ 0 w 1624417"/>
              <a:gd name="connsiteY0" fmla="*/ 735473 h 1470945"/>
              <a:gd name="connsiteX1" fmla="*/ 812209 w 1624417"/>
              <a:gd name="connsiteY1" fmla="*/ 0 h 1470945"/>
              <a:gd name="connsiteX2" fmla="*/ 1624418 w 1624417"/>
              <a:gd name="connsiteY2" fmla="*/ 735473 h 1470945"/>
              <a:gd name="connsiteX3" fmla="*/ 812209 w 1624417"/>
              <a:gd name="connsiteY3" fmla="*/ 1470946 h 1470945"/>
              <a:gd name="connsiteX4" fmla="*/ 0 w 1624417"/>
              <a:gd name="connsiteY4" fmla="*/ 735473 h 1470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4417" h="1470945">
                <a:moveTo>
                  <a:pt x="0" y="735473"/>
                </a:moveTo>
                <a:cubicBezTo>
                  <a:pt x="0" y="329282"/>
                  <a:pt x="363638" y="0"/>
                  <a:pt x="812209" y="0"/>
                </a:cubicBezTo>
                <a:cubicBezTo>
                  <a:pt x="1260780" y="0"/>
                  <a:pt x="1624418" y="329282"/>
                  <a:pt x="1624418" y="735473"/>
                </a:cubicBezTo>
                <a:cubicBezTo>
                  <a:pt x="1624418" y="1141664"/>
                  <a:pt x="1260780" y="1470946"/>
                  <a:pt x="812209" y="1470946"/>
                </a:cubicBezTo>
                <a:cubicBezTo>
                  <a:pt x="363638" y="1470946"/>
                  <a:pt x="0" y="1141664"/>
                  <a:pt x="0" y="735473"/>
                </a:cubicBezTo>
                <a:close/>
              </a:path>
            </a:pathLst>
          </a:custGeom>
          <a:solidFill>
            <a:schemeClr val="accent5">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46780" tIns="224305" rIns="246780" bIns="224305" numCol="1" spcCol="1270" anchor="ctr" anchorCtr="0">
            <a:noAutofit/>
          </a:bodyPr>
          <a:lstStyle/>
          <a:p>
            <a:pPr lvl="0" algn="ctr" defTabSz="622300">
              <a:lnSpc>
                <a:spcPct val="90000"/>
              </a:lnSpc>
              <a:spcBef>
                <a:spcPct val="0"/>
              </a:spcBef>
              <a:spcAft>
                <a:spcPct val="35000"/>
              </a:spcAft>
            </a:pPr>
            <a:r>
              <a:rPr lang="en-US" sz="1400" b="1" kern="1200" dirty="0">
                <a:latin typeface="Arial" panose="020B0604020202020204" pitchFamily="34" charset="0"/>
                <a:cs typeface="Arial" panose="020B0604020202020204" pitchFamily="34" charset="0"/>
              </a:rPr>
              <a:t>Compliance</a:t>
            </a:r>
          </a:p>
        </p:txBody>
      </p:sp>
      <p:sp>
        <p:nvSpPr>
          <p:cNvPr id="13" name="Freeform 12"/>
          <p:cNvSpPr/>
          <p:nvPr/>
        </p:nvSpPr>
        <p:spPr>
          <a:xfrm>
            <a:off x="5203073" y="2322151"/>
            <a:ext cx="2758892" cy="2406039"/>
          </a:xfrm>
          <a:custGeom>
            <a:avLst/>
            <a:gdLst>
              <a:gd name="connsiteX0" fmla="*/ 0 w 2456325"/>
              <a:gd name="connsiteY0" fmla="*/ 360906 h 2406039"/>
              <a:gd name="connsiteX1" fmla="*/ 1253306 w 2456325"/>
              <a:gd name="connsiteY1" fmla="*/ 360906 h 2406039"/>
              <a:gd name="connsiteX2" fmla="*/ 1253306 w 2456325"/>
              <a:gd name="connsiteY2" fmla="*/ 0 h 2406039"/>
              <a:gd name="connsiteX3" fmla="*/ 2456325 w 2456325"/>
              <a:gd name="connsiteY3" fmla="*/ 1203020 h 2406039"/>
              <a:gd name="connsiteX4" fmla="*/ 1253306 w 2456325"/>
              <a:gd name="connsiteY4" fmla="*/ 2406039 h 2406039"/>
              <a:gd name="connsiteX5" fmla="*/ 1253306 w 2456325"/>
              <a:gd name="connsiteY5" fmla="*/ 2045133 h 2406039"/>
              <a:gd name="connsiteX6" fmla="*/ 0 w 2456325"/>
              <a:gd name="connsiteY6" fmla="*/ 2045133 h 2406039"/>
              <a:gd name="connsiteX7" fmla="*/ 0 w 2456325"/>
              <a:gd name="connsiteY7" fmla="*/ 360906 h 2406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56325" h="2406039">
                <a:moveTo>
                  <a:pt x="0" y="360906"/>
                </a:moveTo>
                <a:lnTo>
                  <a:pt x="1253306" y="360906"/>
                </a:lnTo>
                <a:lnTo>
                  <a:pt x="1253306" y="0"/>
                </a:lnTo>
                <a:lnTo>
                  <a:pt x="2456325" y="1203020"/>
                </a:lnTo>
                <a:lnTo>
                  <a:pt x="1253306" y="2406039"/>
                </a:lnTo>
                <a:lnTo>
                  <a:pt x="1253306" y="2045133"/>
                </a:lnTo>
                <a:lnTo>
                  <a:pt x="0" y="2045133"/>
                </a:lnTo>
                <a:lnTo>
                  <a:pt x="0" y="360906"/>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9642" tIns="369796" rIns="662564" bIns="369796" numCol="1" spcCol="1270" anchor="ctr" anchorCtr="0">
            <a:noAutofit/>
          </a:bodyPr>
          <a:lstStyle/>
          <a:p>
            <a:pPr lvl="0" algn="l" defTabSz="622300">
              <a:lnSpc>
                <a:spcPct val="90000"/>
              </a:lnSpc>
              <a:spcBef>
                <a:spcPct val="0"/>
              </a:spcBef>
              <a:spcAft>
                <a:spcPct val="35000"/>
              </a:spcAft>
            </a:pPr>
            <a:r>
              <a:rPr lang="en-US" sz="1400" kern="1200" dirty="0">
                <a:latin typeface="Arial" panose="020B0604020202020204" pitchFamily="34" charset="0"/>
                <a:cs typeface="Arial" panose="020B0604020202020204" pitchFamily="34" charset="0"/>
              </a:rPr>
              <a:t>The workplace reflects and better serves customers with disabilities</a:t>
            </a:r>
          </a:p>
        </p:txBody>
      </p:sp>
      <p:sp>
        <p:nvSpPr>
          <p:cNvPr id="14" name="Freeform 13"/>
          <p:cNvSpPr/>
          <p:nvPr/>
        </p:nvSpPr>
        <p:spPr>
          <a:xfrm>
            <a:off x="4121238" y="2764055"/>
            <a:ext cx="1575402" cy="1477359"/>
          </a:xfrm>
          <a:custGeom>
            <a:avLst/>
            <a:gdLst>
              <a:gd name="connsiteX0" fmla="*/ 0 w 1506095"/>
              <a:gd name="connsiteY0" fmla="*/ 729566 h 1459131"/>
              <a:gd name="connsiteX1" fmla="*/ 753048 w 1506095"/>
              <a:gd name="connsiteY1" fmla="*/ 0 h 1459131"/>
              <a:gd name="connsiteX2" fmla="*/ 1506096 w 1506095"/>
              <a:gd name="connsiteY2" fmla="*/ 729566 h 1459131"/>
              <a:gd name="connsiteX3" fmla="*/ 753048 w 1506095"/>
              <a:gd name="connsiteY3" fmla="*/ 1459132 h 1459131"/>
              <a:gd name="connsiteX4" fmla="*/ 0 w 1506095"/>
              <a:gd name="connsiteY4" fmla="*/ 729566 h 1459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6095" h="1459131">
                <a:moveTo>
                  <a:pt x="0" y="729566"/>
                </a:moveTo>
                <a:cubicBezTo>
                  <a:pt x="0" y="326638"/>
                  <a:pt x="337151" y="0"/>
                  <a:pt x="753048" y="0"/>
                </a:cubicBezTo>
                <a:cubicBezTo>
                  <a:pt x="1168945" y="0"/>
                  <a:pt x="1506096" y="326638"/>
                  <a:pt x="1506096" y="729566"/>
                </a:cubicBezTo>
                <a:cubicBezTo>
                  <a:pt x="1506096" y="1132494"/>
                  <a:pt x="1168945" y="1459132"/>
                  <a:pt x="753048" y="1459132"/>
                </a:cubicBezTo>
                <a:cubicBezTo>
                  <a:pt x="337151" y="1459132"/>
                  <a:pt x="0" y="1132494"/>
                  <a:pt x="0" y="729566"/>
                </a:cubicBezTo>
                <a:close/>
              </a:path>
            </a:pathLst>
          </a:custGeom>
          <a:solidFill>
            <a:schemeClr val="accent5">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9453" tIns="222575" rIns="229453" bIns="222575" numCol="1" spcCol="1270" anchor="ctr" anchorCtr="0">
            <a:noAutofit/>
          </a:bodyPr>
          <a:lstStyle/>
          <a:p>
            <a:pPr lvl="0" algn="ctr" defTabSz="622300">
              <a:lnSpc>
                <a:spcPct val="90000"/>
              </a:lnSpc>
              <a:spcBef>
                <a:spcPct val="0"/>
              </a:spcBef>
              <a:spcAft>
                <a:spcPct val="35000"/>
              </a:spcAft>
            </a:pPr>
            <a:r>
              <a:rPr lang="en-US" sz="1400" b="1" kern="1200" dirty="0">
                <a:latin typeface="Arial" panose="020B0604020202020204" pitchFamily="34" charset="0"/>
                <a:cs typeface="Arial" panose="020B0604020202020204" pitchFamily="34" charset="0"/>
              </a:rPr>
              <a:t>Diversity</a:t>
            </a:r>
          </a:p>
        </p:txBody>
      </p:sp>
      <p:sp>
        <p:nvSpPr>
          <p:cNvPr id="15" name="Freeform 14" title="diagram showing Inclusion Journey"/>
          <p:cNvSpPr/>
          <p:nvPr/>
        </p:nvSpPr>
        <p:spPr>
          <a:xfrm>
            <a:off x="8510126" y="2313794"/>
            <a:ext cx="3248288" cy="2399407"/>
          </a:xfrm>
          <a:custGeom>
            <a:avLst/>
            <a:gdLst>
              <a:gd name="connsiteX0" fmla="*/ 0 w 2978515"/>
              <a:gd name="connsiteY0" fmla="*/ 350084 h 2333895"/>
              <a:gd name="connsiteX1" fmla="*/ 1811568 w 2978515"/>
              <a:gd name="connsiteY1" fmla="*/ 350084 h 2333895"/>
              <a:gd name="connsiteX2" fmla="*/ 1811568 w 2978515"/>
              <a:gd name="connsiteY2" fmla="*/ 0 h 2333895"/>
              <a:gd name="connsiteX3" fmla="*/ 2978515 w 2978515"/>
              <a:gd name="connsiteY3" fmla="*/ 1166948 h 2333895"/>
              <a:gd name="connsiteX4" fmla="*/ 1811568 w 2978515"/>
              <a:gd name="connsiteY4" fmla="*/ 2333895 h 2333895"/>
              <a:gd name="connsiteX5" fmla="*/ 1811568 w 2978515"/>
              <a:gd name="connsiteY5" fmla="*/ 1983811 h 2333895"/>
              <a:gd name="connsiteX6" fmla="*/ 0 w 2978515"/>
              <a:gd name="connsiteY6" fmla="*/ 1983811 h 2333895"/>
              <a:gd name="connsiteX7" fmla="*/ 0 w 2978515"/>
              <a:gd name="connsiteY7" fmla="*/ 350084 h 2333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78515" h="2333895">
                <a:moveTo>
                  <a:pt x="0" y="350084"/>
                </a:moveTo>
                <a:lnTo>
                  <a:pt x="1811568" y="350084"/>
                </a:lnTo>
                <a:lnTo>
                  <a:pt x="1811568" y="0"/>
                </a:lnTo>
                <a:lnTo>
                  <a:pt x="2978515" y="1166948"/>
                </a:lnTo>
                <a:lnTo>
                  <a:pt x="1811568" y="2333895"/>
                </a:lnTo>
                <a:lnTo>
                  <a:pt x="1811568" y="1983811"/>
                </a:lnTo>
                <a:lnTo>
                  <a:pt x="0" y="1983811"/>
                </a:lnTo>
                <a:lnTo>
                  <a:pt x="0" y="350084"/>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80189" tIns="358974" rIns="799640" bIns="358974" numCol="1" spcCol="1270" anchor="ctr" anchorCtr="0">
            <a:noAutofit/>
          </a:bodyPr>
          <a:lstStyle/>
          <a:p>
            <a:pPr lvl="0" algn="l" defTabSz="622300">
              <a:lnSpc>
                <a:spcPct val="90000"/>
              </a:lnSpc>
              <a:spcBef>
                <a:spcPct val="0"/>
              </a:spcBef>
              <a:spcAft>
                <a:spcPct val="35000"/>
              </a:spcAft>
            </a:pPr>
            <a:r>
              <a:rPr lang="en-US" sz="1400" kern="1200" dirty="0">
                <a:latin typeface="Arial" panose="020B0604020202020204" pitchFamily="34" charset="0"/>
                <a:cs typeface="Arial" panose="020B0604020202020204" pitchFamily="34" charset="0"/>
              </a:rPr>
              <a:t>Employees with disabilities feel valued and have equal advancement opportunities in the workplace</a:t>
            </a:r>
          </a:p>
        </p:txBody>
      </p:sp>
      <p:sp>
        <p:nvSpPr>
          <p:cNvPr id="16" name="Freeform 15"/>
          <p:cNvSpPr/>
          <p:nvPr/>
        </p:nvSpPr>
        <p:spPr>
          <a:xfrm>
            <a:off x="7539064" y="2772048"/>
            <a:ext cx="1580350" cy="1494661"/>
          </a:xfrm>
          <a:custGeom>
            <a:avLst/>
            <a:gdLst>
              <a:gd name="connsiteX0" fmla="*/ 0 w 1580350"/>
              <a:gd name="connsiteY0" fmla="*/ 747331 h 1494661"/>
              <a:gd name="connsiteX1" fmla="*/ 790175 w 1580350"/>
              <a:gd name="connsiteY1" fmla="*/ 0 h 1494661"/>
              <a:gd name="connsiteX2" fmla="*/ 1580350 w 1580350"/>
              <a:gd name="connsiteY2" fmla="*/ 747331 h 1494661"/>
              <a:gd name="connsiteX3" fmla="*/ 790175 w 1580350"/>
              <a:gd name="connsiteY3" fmla="*/ 1494662 h 1494661"/>
              <a:gd name="connsiteX4" fmla="*/ 0 w 1580350"/>
              <a:gd name="connsiteY4" fmla="*/ 747331 h 1494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0350" h="1494661">
                <a:moveTo>
                  <a:pt x="0" y="747331"/>
                </a:moveTo>
                <a:cubicBezTo>
                  <a:pt x="0" y="334591"/>
                  <a:pt x="353773" y="0"/>
                  <a:pt x="790175" y="0"/>
                </a:cubicBezTo>
                <a:cubicBezTo>
                  <a:pt x="1226577" y="0"/>
                  <a:pt x="1580350" y="334591"/>
                  <a:pt x="1580350" y="747331"/>
                </a:cubicBezTo>
                <a:cubicBezTo>
                  <a:pt x="1580350" y="1160071"/>
                  <a:pt x="1226577" y="1494662"/>
                  <a:pt x="790175" y="1494662"/>
                </a:cubicBezTo>
                <a:cubicBezTo>
                  <a:pt x="353773" y="1494662"/>
                  <a:pt x="0" y="1160071"/>
                  <a:pt x="0" y="747331"/>
                </a:cubicBezTo>
                <a:close/>
              </a:path>
            </a:pathLst>
          </a:custGeom>
          <a:solidFill>
            <a:schemeClr val="accent5">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40327" tIns="227778" rIns="240327" bIns="227778" numCol="1" spcCol="1270" anchor="ctr" anchorCtr="0">
            <a:noAutofit/>
          </a:bodyPr>
          <a:lstStyle/>
          <a:p>
            <a:pPr lvl="0" algn="ctr" defTabSz="622300">
              <a:lnSpc>
                <a:spcPct val="90000"/>
              </a:lnSpc>
              <a:spcBef>
                <a:spcPct val="0"/>
              </a:spcBef>
              <a:spcAft>
                <a:spcPct val="35000"/>
              </a:spcAft>
            </a:pPr>
            <a:r>
              <a:rPr lang="en-US" sz="1400" b="1" kern="1200" dirty="0">
                <a:latin typeface="Arial" panose="020B0604020202020204" pitchFamily="34" charset="0"/>
                <a:cs typeface="Arial" panose="020B0604020202020204" pitchFamily="34" charset="0"/>
              </a:rPr>
              <a:t>Inclusion</a:t>
            </a:r>
          </a:p>
        </p:txBody>
      </p:sp>
      <p:sp>
        <p:nvSpPr>
          <p:cNvPr id="10" name="TextBox 9"/>
          <p:cNvSpPr txBox="1"/>
          <p:nvPr/>
        </p:nvSpPr>
        <p:spPr>
          <a:xfrm>
            <a:off x="2185014" y="4972423"/>
            <a:ext cx="8440055" cy="461665"/>
          </a:xfrm>
          <a:prstGeom prst="rect">
            <a:avLst/>
          </a:prstGeom>
          <a:noFill/>
        </p:spPr>
        <p:txBody>
          <a:bodyPr wrap="square" rtlCol="0">
            <a:spAutoFit/>
          </a:bodyPr>
          <a:lstStyle/>
          <a:p>
            <a:r>
              <a:rPr lang="en-US" sz="2400" b="1" dirty="0" smtClean="0">
                <a:solidFill>
                  <a:srgbClr val="5CF1DF"/>
                </a:solidFill>
                <a:latin typeface="Arial" panose="020B0604020202020204" pitchFamily="34" charset="0"/>
                <a:cs typeface="Arial" panose="020B0604020202020204" pitchFamily="34" charset="0"/>
              </a:rPr>
              <a:t>The Journey to inclusion for Employees with Disabilities</a:t>
            </a:r>
            <a:endParaRPr lang="en-CA" sz="2400" b="1" dirty="0">
              <a:solidFill>
                <a:srgbClr val="5CF1D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49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820" y="346165"/>
            <a:ext cx="10638845" cy="622852"/>
          </a:xfrm>
        </p:spPr>
        <p:txBody>
          <a:bodyPr>
            <a:normAutofit fontScale="90000"/>
          </a:bodyPr>
          <a:lstStyle/>
          <a:p>
            <a:r>
              <a:rPr lang="en-US" dirty="0" smtClean="0">
                <a:latin typeface="Arial" panose="020B0604020202020204" pitchFamily="34" charset="0"/>
                <a:cs typeface="Arial" panose="020B0604020202020204" pitchFamily="34" charset="0"/>
              </a:rPr>
              <a:t>Placement Section</a:t>
            </a:r>
            <a:endParaRPr lang="en-CA"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10997802" y="6356559"/>
            <a:ext cx="683339" cy="365125"/>
          </a:xfrm>
        </p:spPr>
        <p:txBody>
          <a:bodyPr/>
          <a:lstStyle/>
          <a:p>
            <a:fld id="{EF2AD263-93A6-4899-82E5-0E03DDB0628D}" type="slidenum">
              <a:rPr lang="en-CA" smtClean="0"/>
              <a:t>11</a:t>
            </a:fld>
            <a:endParaRPr lang="en-CA"/>
          </a:p>
        </p:txBody>
      </p:sp>
      <p:cxnSp>
        <p:nvCxnSpPr>
          <p:cNvPr id="5" name="Straight Connector 4"/>
          <p:cNvCxnSpPr/>
          <p:nvPr/>
        </p:nvCxnSpPr>
        <p:spPr>
          <a:xfrm>
            <a:off x="626672" y="969017"/>
            <a:ext cx="9839139" cy="12866"/>
          </a:xfrm>
          <a:prstGeom prst="line">
            <a:avLst/>
          </a:prstGeom>
          <a:noFill/>
          <a:ln w="38100" cap="flat">
            <a:solidFill>
              <a:srgbClr val="5CF1DF"/>
            </a:solidFill>
            <a:prstDash val="solid"/>
            <a:miter lim="400000"/>
          </a:ln>
          <a:effectLst/>
          <a:sp3d/>
        </p:spPr>
        <p:style>
          <a:lnRef idx="0">
            <a:scrgbClr r="0" g="0" b="0"/>
          </a:lnRef>
          <a:fillRef idx="0">
            <a:scrgbClr r="0" g="0" b="0"/>
          </a:fillRef>
          <a:effectRef idx="0">
            <a:scrgbClr r="0" g="0" b="0"/>
          </a:effectRef>
          <a:fontRef idx="none"/>
        </p:style>
      </p:cxnSp>
      <p:sp>
        <p:nvSpPr>
          <p:cNvPr id="8" name="TextBox 7"/>
          <p:cNvSpPr txBox="1"/>
          <p:nvPr/>
        </p:nvSpPr>
        <p:spPr>
          <a:xfrm>
            <a:off x="480821" y="981883"/>
            <a:ext cx="3770630" cy="461665"/>
          </a:xfrm>
          <a:prstGeom prst="rect">
            <a:avLst/>
          </a:prstGeom>
          <a:noFill/>
        </p:spPr>
        <p:txBody>
          <a:bodyPr wrap="square" rtlCol="0">
            <a:spAutoFit/>
          </a:bodyPr>
          <a:lstStyle/>
          <a:p>
            <a:r>
              <a:rPr lang="en-US" sz="2400" b="1" dirty="0" smtClean="0">
                <a:solidFill>
                  <a:srgbClr val="FF3F3F"/>
                </a:solidFill>
                <a:latin typeface="Arial" panose="020B0604020202020204" pitchFamily="34" charset="0"/>
                <a:cs typeface="Arial" panose="020B0604020202020204" pitchFamily="34" charset="0"/>
              </a:rPr>
              <a:t>Dismissing the Myths</a:t>
            </a:r>
            <a:endParaRPr lang="en-CA" sz="2400" b="1" dirty="0">
              <a:solidFill>
                <a:srgbClr val="FF3F3F"/>
              </a:solidFill>
              <a:latin typeface="Arial" panose="020B0604020202020204" pitchFamily="34" charset="0"/>
              <a:cs typeface="Arial" panose="020B0604020202020204" pitchFamily="34" charset="0"/>
            </a:endParaRPr>
          </a:p>
        </p:txBody>
      </p:sp>
      <p:sp>
        <p:nvSpPr>
          <p:cNvPr id="3" name="Rectangle 7"/>
          <p:cNvSpPr>
            <a:spLocks noChangeArrowheads="1"/>
          </p:cNvSpPr>
          <p:nvPr/>
        </p:nvSpPr>
        <p:spPr bwMode="auto">
          <a:xfrm>
            <a:off x="480820" y="144354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
        <p:nvSpPr>
          <p:cNvPr id="24" name="Rectangle 23"/>
          <p:cNvSpPr/>
          <p:nvPr/>
        </p:nvSpPr>
        <p:spPr>
          <a:xfrm>
            <a:off x="1226945" y="3057718"/>
            <a:ext cx="3024505" cy="202981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grpSp>
        <p:nvGrpSpPr>
          <p:cNvPr id="30" name="Group 29"/>
          <p:cNvGrpSpPr/>
          <p:nvPr/>
        </p:nvGrpSpPr>
        <p:grpSpPr>
          <a:xfrm>
            <a:off x="7194897" y="3351466"/>
            <a:ext cx="4280179" cy="4079649"/>
            <a:chOff x="626672" y="1818880"/>
            <a:chExt cx="4280179" cy="4079649"/>
          </a:xfrm>
        </p:grpSpPr>
        <p:grpSp>
          <p:nvGrpSpPr>
            <p:cNvPr id="25" name="Group 24"/>
            <p:cNvGrpSpPr/>
            <p:nvPr/>
          </p:nvGrpSpPr>
          <p:grpSpPr>
            <a:xfrm>
              <a:off x="626672" y="1818880"/>
              <a:ext cx="3061923" cy="1345119"/>
              <a:chOff x="228600" y="0"/>
              <a:chExt cx="1472184" cy="1024128"/>
            </a:xfrm>
          </p:grpSpPr>
          <p:sp>
            <p:nvSpPr>
              <p:cNvPr id="27" name="Rectangle 10"/>
              <p:cNvSpPr/>
              <p:nvPr/>
            </p:nvSpPr>
            <p:spPr>
              <a:xfrm>
                <a:off x="228600" y="0"/>
                <a:ext cx="1466258" cy="1012274"/>
              </a:xfrm>
              <a:custGeom>
                <a:avLst/>
                <a:gdLst>
                  <a:gd name="connsiteX0" fmla="*/ 0 w 2240281"/>
                  <a:gd name="connsiteY0" fmla="*/ 0 h 822960"/>
                  <a:gd name="connsiteX1" fmla="*/ 2240281 w 2240281"/>
                  <a:gd name="connsiteY1" fmla="*/ 0 h 822960"/>
                  <a:gd name="connsiteX2" fmla="*/ 2240281 w 2240281"/>
                  <a:gd name="connsiteY2" fmla="*/ 822960 h 822960"/>
                  <a:gd name="connsiteX3" fmla="*/ 0 w 2240281"/>
                  <a:gd name="connsiteY3" fmla="*/ 822960 h 822960"/>
                  <a:gd name="connsiteX4" fmla="*/ 0 w 2240281"/>
                  <a:gd name="connsiteY4" fmla="*/ 0 h 822960"/>
                  <a:gd name="connsiteX0" fmla="*/ 0 w 2240281"/>
                  <a:gd name="connsiteY0" fmla="*/ 0 h 822960"/>
                  <a:gd name="connsiteX1" fmla="*/ 2240281 w 2240281"/>
                  <a:gd name="connsiteY1" fmla="*/ 0 h 822960"/>
                  <a:gd name="connsiteX2" fmla="*/ 1659256 w 2240281"/>
                  <a:gd name="connsiteY2" fmla="*/ 222885 h 822960"/>
                  <a:gd name="connsiteX3" fmla="*/ 0 w 2240281"/>
                  <a:gd name="connsiteY3" fmla="*/ 822960 h 822960"/>
                  <a:gd name="connsiteX4" fmla="*/ 0 w 2240281"/>
                  <a:gd name="connsiteY4" fmla="*/ 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0281" h="822960">
                    <a:moveTo>
                      <a:pt x="0" y="0"/>
                    </a:moveTo>
                    <a:lnTo>
                      <a:pt x="2240281" y="0"/>
                    </a:lnTo>
                    <a:lnTo>
                      <a:pt x="1659256" y="222885"/>
                    </a:lnTo>
                    <a:lnTo>
                      <a:pt x="0" y="82296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sp>
            <p:nvSpPr>
              <p:cNvPr id="28" name="Rectangle 27"/>
              <p:cNvSpPr/>
              <p:nvPr/>
            </p:nvSpPr>
            <p:spPr>
              <a:xfrm>
                <a:off x="228600" y="0"/>
                <a:ext cx="1472184" cy="1024128"/>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grpSp>
        <p:sp>
          <p:nvSpPr>
            <p:cNvPr id="26" name="Text Box 290"/>
            <p:cNvSpPr txBox="1"/>
            <p:nvPr/>
          </p:nvSpPr>
          <p:spPr>
            <a:xfrm>
              <a:off x="626673" y="2869083"/>
              <a:ext cx="4280178" cy="30294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45720" tIns="91440" rIns="0" bIns="0" numCol="1" spcCol="0" rtlCol="0" fromWordArt="0" anchor="t" anchorCtr="0" forceAA="0" compatLnSpc="1">
              <a:prstTxWarp prst="textNoShape">
                <a:avLst/>
              </a:prstTxWarp>
              <a:noAutofit/>
            </a:bodyPr>
            <a:lstStyle/>
            <a:p>
              <a:pPr marL="320040" marR="0" algn="r">
                <a:lnSpc>
                  <a:spcPct val="115000"/>
                </a:lnSpc>
                <a:spcBef>
                  <a:spcPts val="0"/>
                </a:spcBef>
                <a:spcAft>
                  <a:spcPts val="1000"/>
                </a:spcAft>
              </a:pPr>
              <a:r>
                <a:rPr lang="en-CA" sz="1600" cap="small" dirty="0">
                  <a:solidFill>
                    <a:schemeClr val="tx1"/>
                  </a:solidFill>
                  <a:effectLst/>
                  <a:latin typeface="Arial" panose="020B0604020202020204" pitchFamily="34" charset="0"/>
                  <a:ea typeface="Century Schoolbook" panose="02040604050505020304" pitchFamily="18" charset="0"/>
                  <a:cs typeface="Arial" panose="020B0604020202020204" pitchFamily="34" charset="0"/>
                </a:rPr>
                <a:t>Making diversity a priority in Canadian organizations is imperative - not just because it is the right thing to do, but because it is critical to the future of our businesses and our economy</a:t>
              </a:r>
              <a:endParaRPr lang="en-CA" sz="1600" dirty="0">
                <a:solidFill>
                  <a:schemeClr val="tx1"/>
                </a:solidFill>
                <a:effectLst/>
                <a:latin typeface="Arial" panose="020B0604020202020204" pitchFamily="34" charset="0"/>
                <a:ea typeface="Century Schoolbook" panose="02040604050505020304" pitchFamily="18" charset="0"/>
                <a:cs typeface="Arial" panose="020B0604020202020204" pitchFamily="34" charset="0"/>
              </a:endParaRPr>
            </a:p>
            <a:p>
              <a:pPr marL="228600" marR="0" algn="r">
                <a:spcBef>
                  <a:spcPts val="0"/>
                </a:spcBef>
                <a:spcAft>
                  <a:spcPts val="0"/>
                </a:spcAft>
              </a:pPr>
              <a:r>
                <a:rPr lang="en-CA" sz="12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Jane Allen, Chief Diversity Officer, Deloitte</a:t>
              </a:r>
            </a:p>
          </p:txBody>
        </p:sp>
      </p:grpSp>
      <p:sp>
        <p:nvSpPr>
          <p:cNvPr id="7" name="Rectangle 9"/>
          <p:cNvSpPr>
            <a:spLocks noChangeArrowheads="1"/>
          </p:cNvSpPr>
          <p:nvPr/>
        </p:nvSpPr>
        <p:spPr bwMode="auto">
          <a:xfrm>
            <a:off x="518549" y="1281668"/>
            <a:ext cx="6058271" cy="4139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ja-JP" sz="1100" b="1" i="0" u="none" strike="noStrike" cap="none" normalizeH="0" baseline="0" dirty="0" smtClean="0">
              <a:ln>
                <a:noFill/>
              </a:ln>
              <a:solidFill>
                <a:srgbClr val="000000"/>
              </a:solidFill>
              <a:effectLst/>
              <a:latin typeface="Calibri" panose="020F0502020204030204" pitchFamily="34" charset="0"/>
              <a:ea typeface="Century Schoolbook" panose="02040604050505020304" pitchFamily="18" charset="0"/>
              <a:cs typeface="Calibri" panose="020F050202020403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CA" altLang="ja-JP" sz="1600" b="1" i="0" u="none" strike="noStrike" cap="none" normalizeH="0" baseline="0" dirty="0" smtClean="0">
                <a:ln>
                  <a:noFill/>
                </a:ln>
                <a:solidFill>
                  <a:srgbClr val="000000"/>
                </a:solidFill>
                <a:effectLst/>
                <a:latin typeface="Arial" panose="020B0604020202020204" pitchFamily="34" charset="0"/>
                <a:ea typeface="Century Schoolbook" panose="02040604050505020304" pitchFamily="18" charset="0"/>
                <a:cs typeface="Arial" panose="020B0604020202020204" pitchFamily="34" charset="0"/>
              </a:rPr>
              <a:t>Myth</a:t>
            </a:r>
            <a:r>
              <a:rPr kumimoji="0" lang="en-CA" altLang="ja-JP" sz="1600" b="0" i="0" u="none" strike="noStrike" cap="none" normalizeH="0" baseline="0" dirty="0" smtClean="0">
                <a:ln>
                  <a:noFill/>
                </a:ln>
                <a:solidFill>
                  <a:srgbClr val="000000"/>
                </a:solidFill>
                <a:effectLst/>
                <a:latin typeface="Arial" panose="020B0604020202020204" pitchFamily="34" charset="0"/>
                <a:ea typeface="Century Schoolbook" panose="02040604050505020304" pitchFamily="18" charset="0"/>
                <a:cs typeface="Arial" panose="020B0604020202020204" pitchFamily="34" charset="0"/>
              </a:rPr>
              <a:t>: Employees with disabilities have lower productivity levels. </a:t>
            </a:r>
            <a:endParaRPr kumimoji="0" lang="en-CA" altLang="ja-JP"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CA" altLang="ja-JP" sz="1600" b="1" i="0" u="none" strike="noStrike" cap="none" normalizeH="0" baseline="0" dirty="0" smtClean="0">
                <a:ln>
                  <a:noFill/>
                </a:ln>
                <a:solidFill>
                  <a:srgbClr val="000000"/>
                </a:solidFill>
                <a:effectLst/>
                <a:latin typeface="Arial" panose="020B0604020202020204" pitchFamily="34" charset="0"/>
                <a:ea typeface="Century Schoolbook" panose="02040604050505020304" pitchFamily="18" charset="0"/>
                <a:cs typeface="Arial" panose="020B0604020202020204" pitchFamily="34" charset="0"/>
              </a:rPr>
              <a:t>Fact:</a:t>
            </a:r>
            <a:r>
              <a:rPr kumimoji="0" lang="en-CA" altLang="ja-JP" sz="1600" b="0" i="0" u="none" strike="noStrike" cap="none" normalizeH="0" baseline="0" dirty="0" smtClean="0">
                <a:ln>
                  <a:noFill/>
                </a:ln>
                <a:solidFill>
                  <a:srgbClr val="000000"/>
                </a:solidFill>
                <a:effectLst/>
                <a:latin typeface="Arial" panose="020B0604020202020204" pitchFamily="34" charset="0"/>
                <a:ea typeface="Century Schoolbook" panose="02040604050505020304" pitchFamily="18" charset="0"/>
                <a:cs typeface="Arial" panose="020B0604020202020204" pitchFamily="34" charset="0"/>
              </a:rPr>
              <a:t> A study by DuPont indicated that performance was average or higher in 90 per cent of employees with disabilities.</a:t>
            </a:r>
            <a:r>
              <a:rPr kumimoji="0" lang="en-CA" altLang="ja-JP" sz="1600" b="0" i="0" u="none" strike="noStrike" cap="none" normalizeH="0" baseline="30000" dirty="0" smtClean="0">
                <a:ln>
                  <a:noFill/>
                </a:ln>
                <a:solidFill>
                  <a:srgbClr val="000000"/>
                </a:solidFill>
                <a:effectLst/>
                <a:latin typeface="Arial" panose="020B0604020202020204" pitchFamily="34" charset="0"/>
                <a:ea typeface="Century Schoolbook" panose="02040604050505020304" pitchFamily="18" charset="0"/>
                <a:cs typeface="Arial" panose="020B0604020202020204" pitchFamily="34" charset="0"/>
                <a:hlinkClick r:id="rId3"/>
              </a:rPr>
              <a:t>[</a:t>
            </a:r>
            <a:r>
              <a:rPr kumimoji="0" lang="en-CA" altLang="ja-JP" sz="1600" b="0" i="0" u="none" strike="noStrike" cap="none" normalizeH="0" baseline="30000" dirty="0" smtClean="0" bmk="">
                <a:ln>
                  <a:noFill/>
                </a:ln>
                <a:solidFill>
                  <a:srgbClr val="000000"/>
                </a:solidFill>
                <a:effectLst/>
                <a:latin typeface="Arial" panose="020B0604020202020204" pitchFamily="34" charset="0"/>
                <a:ea typeface="Century Schoolbook" panose="02040604050505020304" pitchFamily="18" charset="0"/>
                <a:cs typeface="Arial" panose="020B0604020202020204" pitchFamily="34" charset="0"/>
                <a:hlinkClick r:id="rId3"/>
              </a:rPr>
              <a:t>1]</a:t>
            </a:r>
            <a:r>
              <a:rPr kumimoji="0" lang="en-CA" altLang="ja-JP" sz="1600" b="0" i="0" u="none" strike="noStrike" cap="none" normalizeH="0" baseline="0" dirty="0" smtClean="0" bmk="">
                <a:ln>
                  <a:noFill/>
                </a:ln>
                <a:solidFill>
                  <a:srgbClr val="000000"/>
                </a:solidFill>
                <a:effectLst/>
                <a:latin typeface="Arial" panose="020B0604020202020204" pitchFamily="34" charset="0"/>
                <a:ea typeface="Century Schoolbook" panose="02040604050505020304" pitchFamily="18" charset="0"/>
                <a:cs typeface="Arial" panose="020B0604020202020204" pitchFamily="34" charset="0"/>
              </a:rPr>
              <a:t> </a:t>
            </a:r>
            <a:endParaRPr kumimoji="0" lang="en-CA" altLang="ja-JP" sz="1600" b="0" i="0" u="none" strike="noStrike" cap="none" normalizeH="0" baseline="0" dirty="0" smtClean="0" bmk="">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CA" altLang="ja-JP" sz="1600" b="1" i="0" u="none" strike="noStrike" cap="none" normalizeH="0" baseline="0" dirty="0" smtClean="0" bmk="">
                <a:ln>
                  <a:noFill/>
                </a:ln>
                <a:solidFill>
                  <a:srgbClr val="000000"/>
                </a:solidFill>
                <a:effectLst/>
                <a:latin typeface="Arial" panose="020B0604020202020204" pitchFamily="34" charset="0"/>
                <a:ea typeface="Century Schoolbook" panose="02040604050505020304" pitchFamily="18" charset="0"/>
                <a:cs typeface="Arial" panose="020B0604020202020204" pitchFamily="34" charset="0"/>
              </a:rPr>
              <a:t>Myth:</a:t>
            </a:r>
            <a:r>
              <a:rPr kumimoji="0" lang="en-CA" altLang="ja-JP" sz="1600" b="0" i="0" u="none" strike="noStrike" cap="none" normalizeH="0" baseline="0" dirty="0" smtClean="0" bmk="">
                <a:ln>
                  <a:noFill/>
                </a:ln>
                <a:solidFill>
                  <a:srgbClr val="000000"/>
                </a:solidFill>
                <a:effectLst/>
                <a:latin typeface="Arial" panose="020B0604020202020204" pitchFamily="34" charset="0"/>
                <a:ea typeface="Century Schoolbook" panose="02040604050505020304" pitchFamily="18" charset="0"/>
                <a:cs typeface="Arial" panose="020B0604020202020204" pitchFamily="34" charset="0"/>
              </a:rPr>
              <a:t> Customers do not perceive companies differently when they employ people with disabilities. </a:t>
            </a:r>
            <a:endParaRPr kumimoji="0" lang="en-CA" altLang="ja-JP" sz="1600" b="0" i="0" u="none" strike="noStrike" cap="none" normalizeH="0" baseline="0" dirty="0" smtClean="0" bmk="">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CA" altLang="ja-JP" sz="1600" b="1" i="0" u="none" strike="noStrike" cap="none" normalizeH="0" baseline="0" dirty="0" smtClean="0" bmk="">
                <a:ln>
                  <a:noFill/>
                </a:ln>
                <a:solidFill>
                  <a:srgbClr val="000000"/>
                </a:solidFill>
                <a:effectLst/>
                <a:latin typeface="Arial" panose="020B0604020202020204" pitchFamily="34" charset="0"/>
                <a:ea typeface="Century Schoolbook" panose="02040604050505020304" pitchFamily="18" charset="0"/>
                <a:cs typeface="Arial" panose="020B0604020202020204" pitchFamily="34" charset="0"/>
              </a:rPr>
              <a:t>Fact:</a:t>
            </a:r>
            <a:r>
              <a:rPr kumimoji="0" lang="en-CA" altLang="ja-JP" sz="1600" b="0" i="0" u="none" strike="noStrike" cap="none" normalizeH="0" baseline="0" dirty="0" smtClean="0" bmk="">
                <a:ln>
                  <a:noFill/>
                </a:ln>
                <a:solidFill>
                  <a:srgbClr val="000000"/>
                </a:solidFill>
                <a:effectLst/>
                <a:latin typeface="Arial" panose="020B0604020202020204" pitchFamily="34" charset="0"/>
                <a:ea typeface="Century Schoolbook" panose="02040604050505020304" pitchFamily="18" charset="0"/>
                <a:cs typeface="Arial" panose="020B0604020202020204" pitchFamily="34" charset="0"/>
              </a:rPr>
              <a:t> A 2006 U.S. survey indicated that “87 per cent of respondents said they agreed or strongly agreed that they would prefer to give their business to companies that employ people with disabilities.”</a:t>
            </a:r>
            <a:r>
              <a:rPr kumimoji="0" lang="en-CA" altLang="ja-JP" sz="1600" b="0" i="0" u="none" strike="noStrike" cap="none" normalizeH="0" baseline="30000" dirty="0" smtClean="0" bmk="">
                <a:ln>
                  <a:noFill/>
                </a:ln>
                <a:solidFill>
                  <a:srgbClr val="000000"/>
                </a:solidFill>
                <a:effectLst/>
                <a:latin typeface="Arial" panose="020B0604020202020204" pitchFamily="34" charset="0"/>
                <a:ea typeface="Century Schoolbook" panose="02040604050505020304" pitchFamily="18" charset="0"/>
                <a:cs typeface="Arial" panose="020B0604020202020204" pitchFamily="34" charset="0"/>
                <a:hlinkClick r:id="rId4"/>
              </a:rPr>
              <a:t>[2]</a:t>
            </a:r>
            <a:endParaRPr kumimoji="0" lang="en-CA" altLang="ja-JP"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ja-JP" sz="1800" b="0" i="0" u="none" strike="noStrike" cap="none" normalizeH="0" baseline="0" dirty="0" smtClean="0">
                <a:ln>
                  <a:noFill/>
                </a:ln>
                <a:solidFill>
                  <a:schemeClr val="tx1"/>
                </a:solidFill>
                <a:effectLst/>
                <a:latin typeface="Arial" panose="020B0604020202020204" pitchFamily="34" charset="0"/>
              </a:rPr>
              <a:t/>
            </a:r>
            <a:br>
              <a:rPr kumimoji="0" lang="en-CA" altLang="ja-JP" sz="1800" b="0" i="0" u="none" strike="noStrike" cap="none" normalizeH="0" baseline="0" dirty="0" smtClean="0">
                <a:ln>
                  <a:noFill/>
                </a:ln>
                <a:solidFill>
                  <a:schemeClr val="tx1"/>
                </a:solidFill>
                <a:effectLst/>
                <a:latin typeface="Arial" panose="020B0604020202020204" pitchFamily="34" charset="0"/>
              </a:rPr>
            </a:br>
            <a:endParaRPr kumimoji="0" lang="en-CA"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29" name="Rectangle 11"/>
          <p:cNvSpPr>
            <a:spLocks noChangeArrowheads="1"/>
          </p:cNvSpPr>
          <p:nvPr/>
        </p:nvSpPr>
        <p:spPr bwMode="auto">
          <a:xfrm>
            <a:off x="862434" y="5148556"/>
            <a:ext cx="537049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ja-JP" sz="1000" b="0" i="0" u="none" strike="noStrike" cap="none" normalizeH="0" baseline="30000" dirty="0" smtClean="0">
                <a:ln>
                  <a:noFill/>
                </a:ln>
                <a:solidFill>
                  <a:srgbClr val="000000"/>
                </a:solidFill>
                <a:effectLst/>
                <a:latin typeface="Arial" panose="020B0604020202020204" pitchFamily="34" charset="0"/>
                <a:ea typeface="Century Schoolbook" panose="02040604050505020304" pitchFamily="18" charset="0"/>
                <a:cs typeface="Arial" panose="020B0604020202020204" pitchFamily="34" charset="0"/>
                <a:hlinkClick r:id="rId5"/>
              </a:rPr>
              <a:t>[</a:t>
            </a:r>
            <a:r>
              <a:rPr kumimoji="0" lang="en-CA" altLang="ja-JP" sz="1000" b="0" i="0" u="none" strike="noStrike" cap="none" normalizeH="0" baseline="30000" dirty="0" smtClean="0" bmk="">
                <a:ln>
                  <a:noFill/>
                </a:ln>
                <a:solidFill>
                  <a:srgbClr val="000000"/>
                </a:solidFill>
                <a:effectLst/>
                <a:latin typeface="Arial" panose="020B0604020202020204" pitchFamily="34" charset="0"/>
                <a:ea typeface="Century Schoolbook" panose="02040604050505020304" pitchFamily="18" charset="0"/>
                <a:cs typeface="Arial" panose="020B0604020202020204" pitchFamily="34" charset="0"/>
                <a:hlinkClick r:id="rId5"/>
              </a:rPr>
              <a:t>1]</a:t>
            </a:r>
            <a:r>
              <a:rPr kumimoji="0" lang="en-CA" altLang="ja-JP" sz="1000" b="0" i="0" u="none" strike="noStrike" cap="none" normalizeH="0" baseline="0" dirty="0" smtClean="0" bmk="">
                <a:ln>
                  <a:noFill/>
                </a:ln>
                <a:solidFill>
                  <a:srgbClr val="000000"/>
                </a:solidFill>
                <a:effectLst/>
                <a:latin typeface="Arial" panose="020B0604020202020204" pitchFamily="34" charset="0"/>
                <a:ea typeface="Century Schoolbook" panose="02040604050505020304" pitchFamily="18" charset="0"/>
                <a:cs typeface="Arial" panose="020B0604020202020204" pitchFamily="34" charset="0"/>
              </a:rPr>
              <a:t> </a:t>
            </a:r>
            <a:r>
              <a:rPr kumimoji="0" lang="en-US" altLang="ja-JP" sz="1000" b="0" i="0" u="none" strike="noStrike" cap="none" normalizeH="0" baseline="0" dirty="0" err="1" smtClean="0" bmk="">
                <a:ln>
                  <a:noFill/>
                </a:ln>
                <a:solidFill>
                  <a:srgbClr val="000000"/>
                </a:solidFill>
                <a:effectLst/>
                <a:latin typeface="Arial" panose="020B0604020202020204" pitchFamily="34" charset="0"/>
                <a:ea typeface="Century Schoolbook" panose="02040604050505020304" pitchFamily="18" charset="0"/>
                <a:cs typeface="Arial" panose="020B0604020202020204" pitchFamily="34" charset="0"/>
              </a:rPr>
              <a:t>Dupont</a:t>
            </a:r>
            <a:r>
              <a:rPr kumimoji="0" lang="en-US" altLang="ja-JP" sz="1000" b="0" i="0" u="none" strike="noStrike" cap="none" normalizeH="0" baseline="0" dirty="0" smtClean="0" bmk="">
                <a:ln>
                  <a:noFill/>
                </a:ln>
                <a:solidFill>
                  <a:srgbClr val="000000"/>
                </a:solidFill>
                <a:effectLst/>
                <a:latin typeface="Arial" panose="020B0604020202020204" pitchFamily="34" charset="0"/>
                <a:ea typeface="Century Schoolbook" panose="02040604050505020304" pitchFamily="18" charset="0"/>
                <a:cs typeface="Arial" panose="020B0604020202020204" pitchFamily="34" charset="0"/>
              </a:rPr>
              <a:t> Public Service Commission, Ability at Work</a:t>
            </a:r>
            <a:endParaRPr kumimoji="0" lang="en-CA" altLang="ja-JP" sz="1200" b="0" i="0" u="none" strike="noStrike" cap="none" normalizeH="0" baseline="0" dirty="0" smtClean="0" bmk="">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ja-JP" sz="1000" b="0" i="0" u="none" strike="noStrike" cap="none" normalizeH="0" baseline="30000" dirty="0" smtClean="0" bmk="">
                <a:ln>
                  <a:noFill/>
                </a:ln>
                <a:solidFill>
                  <a:srgbClr val="000000"/>
                </a:solidFill>
                <a:effectLst/>
                <a:latin typeface="Arial" panose="020B0604020202020204" pitchFamily="34" charset="0"/>
                <a:ea typeface="Century Schoolbook" panose="02040604050505020304" pitchFamily="18" charset="0"/>
                <a:cs typeface="Arial" panose="020B0604020202020204" pitchFamily="34" charset="0"/>
                <a:hlinkClick r:id="rId6"/>
              </a:rPr>
              <a:t>[2]</a:t>
            </a:r>
            <a:r>
              <a:rPr kumimoji="0" lang="en-CA" altLang="ja-JP" sz="1000" b="0" i="0" u="none" strike="noStrike" cap="none" normalizeH="0" baseline="0" dirty="0" smtClean="0">
                <a:ln>
                  <a:noFill/>
                </a:ln>
                <a:solidFill>
                  <a:srgbClr val="000000"/>
                </a:solidFill>
                <a:effectLst/>
                <a:latin typeface="Arial" panose="020B0604020202020204" pitchFamily="34" charset="0"/>
                <a:ea typeface="Century Schoolbook" panose="02040604050505020304" pitchFamily="18" charset="0"/>
                <a:cs typeface="Arial" panose="020B0604020202020204" pitchFamily="34" charset="0"/>
              </a:rPr>
              <a:t> </a:t>
            </a:r>
            <a:r>
              <a:rPr kumimoji="0" lang="en-US" altLang="ja-JP" sz="1000" b="0" i="0" u="none" strike="noStrike" cap="none" normalizeH="0" baseline="0" dirty="0" err="1" smtClean="0">
                <a:ln>
                  <a:noFill/>
                </a:ln>
                <a:solidFill>
                  <a:srgbClr val="000000"/>
                </a:solidFill>
                <a:effectLst/>
                <a:latin typeface="Arial" panose="020B0604020202020204" pitchFamily="34" charset="0"/>
                <a:ea typeface="Century Schoolbook" panose="02040604050505020304" pitchFamily="18" charset="0"/>
                <a:cs typeface="Arial" panose="020B0604020202020204" pitchFamily="34" charset="0"/>
              </a:rPr>
              <a:t>Siperstein</a:t>
            </a:r>
            <a:r>
              <a:rPr kumimoji="0" lang="en-US" altLang="ja-JP" sz="1000" b="0" i="0" u="none" strike="noStrike" cap="none" normalizeH="0" baseline="0" dirty="0" smtClean="0">
                <a:ln>
                  <a:noFill/>
                </a:ln>
                <a:solidFill>
                  <a:srgbClr val="000000"/>
                </a:solidFill>
                <a:effectLst/>
                <a:latin typeface="Arial" panose="020B0604020202020204" pitchFamily="34" charset="0"/>
                <a:ea typeface="Century Schoolbook" panose="02040604050505020304" pitchFamily="18" charset="0"/>
                <a:cs typeface="Arial" panose="020B0604020202020204" pitchFamily="34" charset="0"/>
              </a:rPr>
              <a:t> “A national Survey of consumer Attitudes”</a:t>
            </a:r>
            <a:endParaRPr kumimoji="0" lang="en-US" altLang="ja-JP"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5174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820" y="346165"/>
            <a:ext cx="10638845" cy="622852"/>
          </a:xfrm>
        </p:spPr>
        <p:txBody>
          <a:bodyPr>
            <a:normAutofit fontScale="90000"/>
          </a:bodyPr>
          <a:lstStyle/>
          <a:p>
            <a:r>
              <a:rPr lang="en-US" dirty="0" smtClean="0">
                <a:latin typeface="Arial" panose="020B0604020202020204" pitchFamily="34" charset="0"/>
                <a:cs typeface="Arial" panose="020B0604020202020204" pitchFamily="34" charset="0"/>
              </a:rPr>
              <a:t>Agenda</a:t>
            </a:r>
            <a:endParaRPr lang="en-CA"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10997802" y="6356559"/>
            <a:ext cx="683339" cy="365125"/>
          </a:xfrm>
        </p:spPr>
        <p:txBody>
          <a:bodyPr/>
          <a:lstStyle/>
          <a:p>
            <a:fld id="{EF2AD263-93A6-4899-82E5-0E03DDB0628D}" type="slidenum">
              <a:rPr lang="en-CA" smtClean="0"/>
              <a:t>2</a:t>
            </a:fld>
            <a:endParaRPr lang="en-CA"/>
          </a:p>
        </p:txBody>
      </p:sp>
      <p:cxnSp>
        <p:nvCxnSpPr>
          <p:cNvPr id="5" name="Straight Connector 4"/>
          <p:cNvCxnSpPr/>
          <p:nvPr/>
        </p:nvCxnSpPr>
        <p:spPr>
          <a:xfrm>
            <a:off x="626672" y="969017"/>
            <a:ext cx="9839139" cy="12866"/>
          </a:xfrm>
          <a:prstGeom prst="line">
            <a:avLst/>
          </a:prstGeom>
          <a:noFill/>
          <a:ln w="38100" cap="flat">
            <a:solidFill>
              <a:srgbClr val="5CF1DF"/>
            </a:solidFill>
            <a:prstDash val="solid"/>
            <a:miter lim="400000"/>
          </a:ln>
          <a:effectLst/>
          <a:sp3d/>
        </p:spPr>
        <p:style>
          <a:lnRef idx="0">
            <a:scrgbClr r="0" g="0" b="0"/>
          </a:lnRef>
          <a:fillRef idx="0">
            <a:scrgbClr r="0" g="0" b="0"/>
          </a:fillRef>
          <a:effectRef idx="0">
            <a:scrgbClr r="0" g="0" b="0"/>
          </a:effectRef>
          <a:fontRef idx="none"/>
        </p:style>
      </p:cxnSp>
      <p:sp>
        <p:nvSpPr>
          <p:cNvPr id="6" name="Title 1"/>
          <p:cNvSpPr txBox="1">
            <a:spLocks/>
          </p:cNvSpPr>
          <p:nvPr/>
        </p:nvSpPr>
        <p:spPr>
          <a:xfrm>
            <a:off x="626672" y="2128754"/>
            <a:ext cx="10638845" cy="231445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b="1" kern="1200">
                <a:solidFill>
                  <a:schemeClr val="tx1"/>
                </a:solidFill>
                <a:latin typeface="Gotham" panose="02000504050000020004" pitchFamily="2"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buFont typeface="Wingdings" panose="05000000000000000000" pitchFamily="2" charset="2"/>
              <a:buChar char="Ø"/>
            </a:pPr>
            <a:r>
              <a:rPr lang="en-CA" sz="3200" b="0" dirty="0" smtClean="0">
                <a:latin typeface="Arial" panose="020B0604020202020204" pitchFamily="34" charset="0"/>
                <a:cs typeface="Arial" panose="020B0604020202020204" pitchFamily="34" charset="0"/>
              </a:rPr>
              <a:t>Student Section</a:t>
            </a:r>
          </a:p>
          <a:p>
            <a:pPr marL="342900" indent="-342900">
              <a:buFont typeface="Wingdings" panose="05000000000000000000" pitchFamily="2" charset="2"/>
              <a:buChar char="Ø"/>
            </a:pPr>
            <a:r>
              <a:rPr lang="en-US" sz="3200" b="0" dirty="0" smtClean="0">
                <a:latin typeface="Arial" panose="020B0604020202020204" pitchFamily="34" charset="0"/>
                <a:cs typeface="Arial" panose="020B0604020202020204" pitchFamily="34" charset="0"/>
              </a:rPr>
              <a:t>Faculty Section</a:t>
            </a:r>
            <a:endParaRPr lang="en-CA" sz="3200" b="0"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CA" sz="3200" b="0" dirty="0" smtClean="0">
                <a:latin typeface="Arial" panose="020B0604020202020204" pitchFamily="34" charset="0"/>
                <a:cs typeface="Arial" panose="020B0604020202020204" pitchFamily="34" charset="0"/>
              </a:rPr>
              <a:t>Placement Section</a:t>
            </a:r>
            <a:endParaRPr lang="en-CA" sz="3200" b="0" dirty="0">
              <a:solidFill>
                <a:srgbClr val="5BEDDC"/>
              </a:solidFill>
              <a:latin typeface="Arial" panose="020B0604020202020204" pitchFamily="34" charset="0"/>
              <a:cs typeface="Arial" panose="020B0604020202020204" pitchFamily="34" charset="0"/>
            </a:endParaRPr>
          </a:p>
        </p:txBody>
      </p:sp>
      <p:sp>
        <p:nvSpPr>
          <p:cNvPr id="3" name="TextBox 2"/>
          <p:cNvSpPr txBox="1"/>
          <p:nvPr/>
        </p:nvSpPr>
        <p:spPr>
          <a:xfrm>
            <a:off x="480820" y="981883"/>
            <a:ext cx="8440055" cy="461665"/>
          </a:xfrm>
          <a:prstGeom prst="rect">
            <a:avLst/>
          </a:prstGeom>
          <a:noFill/>
        </p:spPr>
        <p:txBody>
          <a:bodyPr wrap="square" rtlCol="0">
            <a:spAutoFit/>
          </a:bodyPr>
          <a:lstStyle/>
          <a:p>
            <a:r>
              <a:rPr lang="en-US" sz="2400" b="1" dirty="0" smtClean="0">
                <a:solidFill>
                  <a:srgbClr val="FF3F3F"/>
                </a:solidFill>
                <a:latin typeface="Arial" panose="020B0604020202020204" pitchFamily="34" charset="0"/>
                <a:cs typeface="Arial" panose="020B0604020202020204" pitchFamily="34" charset="0"/>
              </a:rPr>
              <a:t>Starting your Diversity journey</a:t>
            </a:r>
            <a:endParaRPr lang="en-CA" sz="2400" b="1" dirty="0">
              <a:solidFill>
                <a:srgbClr val="FF3F3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23713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820" y="346165"/>
            <a:ext cx="10638845" cy="622852"/>
          </a:xfrm>
        </p:spPr>
        <p:txBody>
          <a:bodyPr>
            <a:normAutofit fontScale="90000"/>
          </a:bodyPr>
          <a:lstStyle/>
          <a:p>
            <a:r>
              <a:rPr lang="en-US" dirty="0" smtClean="0">
                <a:latin typeface="Arial" panose="020B0604020202020204" pitchFamily="34" charset="0"/>
                <a:cs typeface="Arial" panose="020B0604020202020204" pitchFamily="34" charset="0"/>
              </a:rPr>
              <a:t>Student Section</a:t>
            </a:r>
            <a:endParaRPr lang="en-CA"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10997802" y="6356559"/>
            <a:ext cx="683339" cy="365125"/>
          </a:xfrm>
        </p:spPr>
        <p:txBody>
          <a:bodyPr/>
          <a:lstStyle/>
          <a:p>
            <a:fld id="{EF2AD263-93A6-4899-82E5-0E03DDB0628D}" type="slidenum">
              <a:rPr lang="en-CA" smtClean="0"/>
              <a:t>3</a:t>
            </a:fld>
            <a:endParaRPr lang="en-CA"/>
          </a:p>
        </p:txBody>
      </p:sp>
      <p:cxnSp>
        <p:nvCxnSpPr>
          <p:cNvPr id="5" name="Straight Connector 4"/>
          <p:cNvCxnSpPr/>
          <p:nvPr/>
        </p:nvCxnSpPr>
        <p:spPr>
          <a:xfrm>
            <a:off x="626672" y="969017"/>
            <a:ext cx="9839139" cy="12866"/>
          </a:xfrm>
          <a:prstGeom prst="line">
            <a:avLst/>
          </a:prstGeom>
          <a:noFill/>
          <a:ln w="38100" cap="flat">
            <a:solidFill>
              <a:srgbClr val="5CF1DF"/>
            </a:solidFill>
            <a:prstDash val="solid"/>
            <a:miter lim="400000"/>
          </a:ln>
          <a:effectLst/>
          <a:sp3d/>
        </p:spPr>
        <p:style>
          <a:lnRef idx="0">
            <a:scrgbClr r="0" g="0" b="0"/>
          </a:lnRef>
          <a:fillRef idx="0">
            <a:scrgbClr r="0" g="0" b="0"/>
          </a:fillRef>
          <a:effectRef idx="0">
            <a:scrgbClr r="0" g="0" b="0"/>
          </a:effectRef>
          <a:fontRef idx="none"/>
        </p:style>
      </p:cxnSp>
      <p:sp>
        <p:nvSpPr>
          <p:cNvPr id="6" name="Title 1"/>
          <p:cNvSpPr txBox="1">
            <a:spLocks/>
          </p:cNvSpPr>
          <p:nvPr/>
        </p:nvSpPr>
        <p:spPr>
          <a:xfrm>
            <a:off x="626672" y="2128753"/>
            <a:ext cx="10638845" cy="306806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b="1" kern="1200">
                <a:solidFill>
                  <a:schemeClr val="tx1"/>
                </a:solidFill>
                <a:latin typeface="Gotham" panose="02000504050000020004" pitchFamily="2"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buFont typeface="Wingdings" panose="05000000000000000000" pitchFamily="2" charset="2"/>
              <a:buChar char="Ø"/>
            </a:pPr>
            <a:r>
              <a:rPr lang="en-CA" sz="2400" b="0" dirty="0">
                <a:latin typeface="Arial" panose="020B0604020202020204" pitchFamily="34" charset="0"/>
                <a:cs typeface="Arial" panose="020B0604020202020204" pitchFamily="34" charset="0"/>
              </a:rPr>
              <a:t>This guide is for you if you have a disability and are a student in a program, or considering applying for a program, with a practice element or some type of placement. </a:t>
            </a:r>
            <a:endParaRPr lang="en-CA" sz="2400" b="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b="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CA" sz="2400" b="0"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CA" sz="2400" b="0" dirty="0" smtClean="0">
                <a:latin typeface="Arial" panose="020B0604020202020204" pitchFamily="34" charset="0"/>
                <a:cs typeface="Arial" panose="020B0604020202020204" pitchFamily="34" charset="0"/>
              </a:rPr>
              <a:t>This </a:t>
            </a:r>
            <a:r>
              <a:rPr lang="en-CA" sz="2400" b="0" dirty="0">
                <a:latin typeface="Arial" panose="020B0604020202020204" pitchFamily="34" charset="0"/>
                <a:cs typeface="Arial" panose="020B0604020202020204" pitchFamily="34" charset="0"/>
              </a:rPr>
              <a:t>guide is intended as a starting point for students with disabilities in these programs where placement or professional training is a core component.</a:t>
            </a:r>
            <a:endParaRPr lang="en-CA" sz="2400" b="0" dirty="0">
              <a:solidFill>
                <a:srgbClr val="5BEDDC"/>
              </a:solidFill>
              <a:latin typeface="Arial" panose="020B0604020202020204" pitchFamily="34" charset="0"/>
              <a:cs typeface="Arial" panose="020B0604020202020204" pitchFamily="34" charset="0"/>
            </a:endParaRPr>
          </a:p>
        </p:txBody>
      </p:sp>
      <p:sp>
        <p:nvSpPr>
          <p:cNvPr id="3" name="TextBox 2"/>
          <p:cNvSpPr txBox="1"/>
          <p:nvPr/>
        </p:nvSpPr>
        <p:spPr>
          <a:xfrm>
            <a:off x="480820" y="981883"/>
            <a:ext cx="8440055" cy="461665"/>
          </a:xfrm>
          <a:prstGeom prst="rect">
            <a:avLst/>
          </a:prstGeom>
          <a:noFill/>
        </p:spPr>
        <p:txBody>
          <a:bodyPr wrap="square" rtlCol="0">
            <a:spAutoFit/>
          </a:bodyPr>
          <a:lstStyle/>
          <a:p>
            <a:r>
              <a:rPr lang="en-US" sz="2400" b="1" dirty="0" smtClean="0">
                <a:solidFill>
                  <a:srgbClr val="FF3F3F"/>
                </a:solidFill>
                <a:latin typeface="Arial" panose="020B0604020202020204" pitchFamily="34" charset="0"/>
                <a:cs typeface="Arial" panose="020B0604020202020204" pitchFamily="34" charset="0"/>
              </a:rPr>
              <a:t>Starting your Diversity journey</a:t>
            </a:r>
            <a:endParaRPr lang="en-CA" sz="2400" b="1" dirty="0">
              <a:solidFill>
                <a:srgbClr val="FF3F3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7820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820" y="346165"/>
            <a:ext cx="10638845" cy="622852"/>
          </a:xfrm>
        </p:spPr>
        <p:txBody>
          <a:bodyPr>
            <a:normAutofit fontScale="90000"/>
          </a:bodyPr>
          <a:lstStyle/>
          <a:p>
            <a:r>
              <a:rPr lang="en-US" dirty="0" smtClean="0">
                <a:latin typeface="Arial" panose="020B0604020202020204" pitchFamily="34" charset="0"/>
                <a:cs typeface="Arial" panose="020B0604020202020204" pitchFamily="34" charset="0"/>
              </a:rPr>
              <a:t>Student Section</a:t>
            </a:r>
            <a:endParaRPr lang="en-CA"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10997802" y="6356559"/>
            <a:ext cx="683339" cy="365125"/>
          </a:xfrm>
        </p:spPr>
        <p:txBody>
          <a:bodyPr/>
          <a:lstStyle/>
          <a:p>
            <a:fld id="{EF2AD263-93A6-4899-82E5-0E03DDB0628D}" type="slidenum">
              <a:rPr lang="en-CA" smtClean="0"/>
              <a:t>4</a:t>
            </a:fld>
            <a:endParaRPr lang="en-CA"/>
          </a:p>
        </p:txBody>
      </p:sp>
      <p:cxnSp>
        <p:nvCxnSpPr>
          <p:cNvPr id="5" name="Straight Connector 4"/>
          <p:cNvCxnSpPr/>
          <p:nvPr/>
        </p:nvCxnSpPr>
        <p:spPr>
          <a:xfrm>
            <a:off x="626672" y="969017"/>
            <a:ext cx="9839139" cy="12866"/>
          </a:xfrm>
          <a:prstGeom prst="line">
            <a:avLst/>
          </a:prstGeom>
          <a:noFill/>
          <a:ln w="38100" cap="flat">
            <a:solidFill>
              <a:srgbClr val="5CF1DF"/>
            </a:solidFill>
            <a:prstDash val="solid"/>
            <a:miter lim="400000"/>
          </a:ln>
          <a:effectLst/>
          <a:sp3d/>
        </p:spPr>
        <p:style>
          <a:lnRef idx="0">
            <a:scrgbClr r="0" g="0" b="0"/>
          </a:lnRef>
          <a:fillRef idx="0">
            <a:scrgbClr r="0" g="0" b="0"/>
          </a:fillRef>
          <a:effectRef idx="0">
            <a:scrgbClr r="0" g="0" b="0"/>
          </a:effectRef>
          <a:fontRef idx="none"/>
        </p:style>
      </p:cxnSp>
      <p:sp>
        <p:nvSpPr>
          <p:cNvPr id="3" name="TextBox 2"/>
          <p:cNvSpPr txBox="1"/>
          <p:nvPr/>
        </p:nvSpPr>
        <p:spPr>
          <a:xfrm>
            <a:off x="480820" y="981883"/>
            <a:ext cx="8440055" cy="461665"/>
          </a:xfrm>
          <a:prstGeom prst="rect">
            <a:avLst/>
          </a:prstGeom>
          <a:noFill/>
        </p:spPr>
        <p:txBody>
          <a:bodyPr wrap="square" rtlCol="0">
            <a:spAutoFit/>
          </a:bodyPr>
          <a:lstStyle/>
          <a:p>
            <a:r>
              <a:rPr lang="en-US" sz="2400" b="1" dirty="0" smtClean="0">
                <a:solidFill>
                  <a:srgbClr val="FF3F3F"/>
                </a:solidFill>
                <a:latin typeface="Arial" panose="020B0604020202020204" pitchFamily="34" charset="0"/>
                <a:cs typeface="Arial" panose="020B0604020202020204" pitchFamily="34" charset="0"/>
              </a:rPr>
              <a:t>Starting your Diversity journey</a:t>
            </a:r>
            <a:endParaRPr lang="en-CA" sz="2400" b="1" dirty="0">
              <a:solidFill>
                <a:srgbClr val="FF3F3F"/>
              </a:solidFill>
              <a:latin typeface="Arial" panose="020B0604020202020204" pitchFamily="34" charset="0"/>
              <a:cs typeface="Arial" panose="020B0604020202020204" pitchFamily="34" charset="0"/>
            </a:endParaRPr>
          </a:p>
        </p:txBody>
      </p:sp>
      <p:sp>
        <p:nvSpPr>
          <p:cNvPr id="14" name="Oval 13"/>
          <p:cNvSpPr/>
          <p:nvPr/>
        </p:nvSpPr>
        <p:spPr>
          <a:xfrm>
            <a:off x="6753439" y="1311778"/>
            <a:ext cx="2318041" cy="2026097"/>
          </a:xfrm>
          <a:prstGeom prst="ellipse">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000" dirty="0">
                <a:ln w="9525" cap="rnd" cmpd="sng" algn="ctr">
                  <a:solidFill>
                    <a:srgbClr val="000000"/>
                  </a:solidFill>
                  <a:prstDash val="solid"/>
                  <a:bevel/>
                </a:ln>
                <a:solidFill>
                  <a:srgbClr val="000000"/>
                </a:solidFill>
                <a:effectLst/>
                <a:latin typeface="Calibri" panose="020F0502020204030204" pitchFamily="34" charset="0"/>
                <a:ea typeface="Century Schoolbook" panose="02040604050505020304" pitchFamily="18" charset="0"/>
                <a:cs typeface="Century Schoolbook" panose="02040604050505020304" pitchFamily="18" charset="0"/>
              </a:rPr>
              <a:t>Will I still get a placement?</a:t>
            </a:r>
            <a:endParaRPr lang="en-CA" sz="1100" dirty="0">
              <a:solidFill>
                <a:srgbClr val="000000"/>
              </a:solidFill>
              <a:effectLst/>
              <a:latin typeface="Calibri" panose="020F0502020204030204" pitchFamily="34" charset="0"/>
              <a:ea typeface="Century Schoolbook" panose="02040604050505020304" pitchFamily="18" charset="0"/>
              <a:cs typeface="Century Schoolbook" panose="02040604050505020304" pitchFamily="18" charset="0"/>
            </a:endParaRPr>
          </a:p>
        </p:txBody>
      </p:sp>
      <p:sp>
        <p:nvSpPr>
          <p:cNvPr id="15" name="Oval 14"/>
          <p:cNvSpPr/>
          <p:nvPr/>
        </p:nvSpPr>
        <p:spPr>
          <a:xfrm>
            <a:off x="3902299" y="1437321"/>
            <a:ext cx="3343762" cy="334765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3600" dirty="0">
                <a:solidFill>
                  <a:srgbClr val="000000"/>
                </a:solidFill>
                <a:effectLst/>
                <a:latin typeface="Calibri" panose="020F0502020204030204" pitchFamily="34" charset="0"/>
                <a:ea typeface="Century Schoolbook" panose="02040604050505020304" pitchFamily="18" charset="0"/>
                <a:cs typeface="Century Schoolbook" panose="02040604050505020304" pitchFamily="18" charset="0"/>
              </a:rPr>
              <a:t>Disclosure</a:t>
            </a:r>
            <a:endParaRPr lang="en-CA" sz="1100" dirty="0">
              <a:solidFill>
                <a:srgbClr val="000000"/>
              </a:solidFill>
              <a:effectLst/>
              <a:latin typeface="Calibri" panose="020F0502020204030204" pitchFamily="34" charset="0"/>
              <a:ea typeface="Century Schoolbook" panose="02040604050505020304" pitchFamily="18" charset="0"/>
              <a:cs typeface="Century Schoolbook" panose="02040604050505020304" pitchFamily="18" charset="0"/>
            </a:endParaRPr>
          </a:p>
        </p:txBody>
      </p:sp>
      <p:sp>
        <p:nvSpPr>
          <p:cNvPr id="18" name="Oval 17"/>
          <p:cNvSpPr/>
          <p:nvPr/>
        </p:nvSpPr>
        <p:spPr>
          <a:xfrm>
            <a:off x="5461482" y="4206118"/>
            <a:ext cx="2715678" cy="2356792"/>
          </a:xfrm>
          <a:prstGeom prst="ellipse">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000" dirty="0" smtClean="0">
                <a:ln w="9525" cap="rnd" cmpd="sng" algn="ctr">
                  <a:solidFill>
                    <a:srgbClr val="000000"/>
                  </a:solidFill>
                  <a:prstDash val="solid"/>
                  <a:bevel/>
                </a:ln>
                <a:solidFill>
                  <a:srgbClr val="000000"/>
                </a:solidFill>
                <a:effectLst/>
                <a:latin typeface="Calibri" panose="020F0502020204030204" pitchFamily="34" charset="0"/>
                <a:ea typeface="Century Schoolbook" panose="02040604050505020304" pitchFamily="18" charset="0"/>
                <a:cs typeface="Century Schoolbook" panose="02040604050505020304" pitchFamily="18" charset="0"/>
              </a:rPr>
              <a:t>What happens if I don’t disclose?</a:t>
            </a:r>
            <a:endParaRPr lang="en-CA" sz="1100" dirty="0">
              <a:solidFill>
                <a:srgbClr val="000000"/>
              </a:solidFill>
              <a:effectLst/>
              <a:latin typeface="Calibri" panose="020F0502020204030204" pitchFamily="34" charset="0"/>
              <a:ea typeface="Century Schoolbook" panose="02040604050505020304" pitchFamily="18" charset="0"/>
              <a:cs typeface="Century Schoolbook" panose="02040604050505020304" pitchFamily="18" charset="0"/>
            </a:endParaRPr>
          </a:p>
        </p:txBody>
      </p:sp>
      <p:sp>
        <p:nvSpPr>
          <p:cNvPr id="16" name="Oval 15"/>
          <p:cNvSpPr/>
          <p:nvPr/>
        </p:nvSpPr>
        <p:spPr>
          <a:xfrm>
            <a:off x="6390071" y="2893545"/>
            <a:ext cx="2290754" cy="2008295"/>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3600">
                <a:ln w="9525" cap="rnd" cmpd="sng" algn="ctr">
                  <a:solidFill>
                    <a:srgbClr val="000000"/>
                  </a:solidFill>
                  <a:prstDash val="solid"/>
                  <a:bevel/>
                </a:ln>
                <a:solidFill>
                  <a:srgbClr val="000000"/>
                </a:solidFill>
                <a:effectLst/>
                <a:latin typeface="Calibri" panose="020F0502020204030204" pitchFamily="34" charset="0"/>
                <a:ea typeface="Century Schoolbook" panose="02040604050505020304" pitchFamily="18" charset="0"/>
                <a:cs typeface="Century Schoolbook" panose="02040604050505020304" pitchFamily="18" charset="0"/>
              </a:rPr>
              <a:t>Do You?</a:t>
            </a:r>
            <a:endParaRPr lang="en-CA" sz="1100">
              <a:solidFill>
                <a:srgbClr val="000000"/>
              </a:solidFill>
              <a:effectLst/>
              <a:latin typeface="Calibri" panose="020F0502020204030204" pitchFamily="34" charset="0"/>
              <a:ea typeface="Century Schoolbook" panose="02040604050505020304" pitchFamily="18" charset="0"/>
              <a:cs typeface="Century Schoolbook" panose="02040604050505020304" pitchFamily="18" charset="0"/>
            </a:endParaRPr>
          </a:p>
        </p:txBody>
      </p:sp>
      <p:sp>
        <p:nvSpPr>
          <p:cNvPr id="17" name="Oval 16"/>
          <p:cNvSpPr/>
          <p:nvPr/>
        </p:nvSpPr>
        <p:spPr>
          <a:xfrm>
            <a:off x="3491050" y="3580369"/>
            <a:ext cx="2381716" cy="2356792"/>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3600" dirty="0" smtClean="0">
                <a:ln w="9525" cap="rnd" cmpd="sng" algn="ctr">
                  <a:solidFill>
                    <a:srgbClr val="000000"/>
                  </a:solidFill>
                  <a:prstDash val="solid"/>
                  <a:bevel/>
                </a:ln>
                <a:solidFill>
                  <a:srgbClr val="000000"/>
                </a:solidFill>
                <a:effectLst/>
                <a:latin typeface="Calibri" panose="020F0502020204030204" pitchFamily="34" charset="0"/>
                <a:ea typeface="Century Schoolbook" panose="02040604050505020304" pitchFamily="18" charset="0"/>
                <a:cs typeface="Century Schoolbook" panose="02040604050505020304" pitchFamily="18" charset="0"/>
              </a:rPr>
              <a:t>Don’t </a:t>
            </a:r>
            <a:r>
              <a:rPr lang="en-US" sz="3600" dirty="0">
                <a:ln w="9525" cap="rnd" cmpd="sng" algn="ctr">
                  <a:solidFill>
                    <a:srgbClr val="000000"/>
                  </a:solidFill>
                  <a:prstDash val="solid"/>
                  <a:bevel/>
                </a:ln>
                <a:solidFill>
                  <a:srgbClr val="000000"/>
                </a:solidFill>
                <a:effectLst/>
                <a:latin typeface="Calibri" panose="020F0502020204030204" pitchFamily="34" charset="0"/>
                <a:ea typeface="Century Schoolbook" panose="02040604050505020304" pitchFamily="18" charset="0"/>
                <a:cs typeface="Century Schoolbook" panose="02040604050505020304" pitchFamily="18" charset="0"/>
              </a:rPr>
              <a:t>You?</a:t>
            </a:r>
            <a:endParaRPr lang="en-CA" sz="1100" dirty="0">
              <a:solidFill>
                <a:srgbClr val="000000"/>
              </a:solidFill>
              <a:effectLst/>
              <a:latin typeface="Calibri" panose="020F0502020204030204" pitchFamily="34" charset="0"/>
              <a:ea typeface="Century Schoolbook" panose="02040604050505020304" pitchFamily="18" charset="0"/>
              <a:cs typeface="Century Schoolbook" panose="02040604050505020304" pitchFamily="18" charset="0"/>
            </a:endParaRPr>
          </a:p>
        </p:txBody>
      </p:sp>
    </p:spTree>
    <p:extLst>
      <p:ext uri="{BB962C8B-B14F-4D97-AF65-F5344CB8AC3E}">
        <p14:creationId xmlns:p14="http://schemas.microsoft.com/office/powerpoint/2010/main" val="34243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820" y="346165"/>
            <a:ext cx="10638845" cy="622852"/>
          </a:xfrm>
        </p:spPr>
        <p:txBody>
          <a:bodyPr>
            <a:normAutofit fontScale="90000"/>
          </a:bodyPr>
          <a:lstStyle/>
          <a:p>
            <a:r>
              <a:rPr lang="en-US" dirty="0" smtClean="0">
                <a:latin typeface="Arial" panose="020B0604020202020204" pitchFamily="34" charset="0"/>
                <a:cs typeface="Arial" panose="020B0604020202020204" pitchFamily="34" charset="0"/>
              </a:rPr>
              <a:t>Student Section</a:t>
            </a:r>
            <a:endParaRPr lang="en-CA"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10997802" y="6356559"/>
            <a:ext cx="683339" cy="365125"/>
          </a:xfrm>
        </p:spPr>
        <p:txBody>
          <a:bodyPr/>
          <a:lstStyle/>
          <a:p>
            <a:fld id="{EF2AD263-93A6-4899-82E5-0E03DDB0628D}" type="slidenum">
              <a:rPr lang="en-CA" smtClean="0"/>
              <a:t>5</a:t>
            </a:fld>
            <a:endParaRPr lang="en-CA"/>
          </a:p>
        </p:txBody>
      </p:sp>
      <p:cxnSp>
        <p:nvCxnSpPr>
          <p:cNvPr id="5" name="Straight Connector 4"/>
          <p:cNvCxnSpPr/>
          <p:nvPr/>
        </p:nvCxnSpPr>
        <p:spPr>
          <a:xfrm>
            <a:off x="626672" y="969017"/>
            <a:ext cx="9839139" cy="12866"/>
          </a:xfrm>
          <a:prstGeom prst="line">
            <a:avLst/>
          </a:prstGeom>
          <a:noFill/>
          <a:ln w="38100" cap="flat">
            <a:solidFill>
              <a:srgbClr val="5CF1DF"/>
            </a:solidFill>
            <a:prstDash val="solid"/>
            <a:miter lim="400000"/>
          </a:ln>
          <a:effectLst/>
          <a:sp3d/>
        </p:spPr>
        <p:style>
          <a:lnRef idx="0">
            <a:scrgbClr r="0" g="0" b="0"/>
          </a:lnRef>
          <a:fillRef idx="0">
            <a:scrgbClr r="0" g="0" b="0"/>
          </a:fillRef>
          <a:effectRef idx="0">
            <a:scrgbClr r="0" g="0" b="0"/>
          </a:effectRef>
          <a:fontRef idx="none"/>
        </p:style>
      </p:cxnSp>
      <p:sp>
        <p:nvSpPr>
          <p:cNvPr id="3" name="TextBox 2"/>
          <p:cNvSpPr txBox="1"/>
          <p:nvPr/>
        </p:nvSpPr>
        <p:spPr>
          <a:xfrm>
            <a:off x="480820" y="981883"/>
            <a:ext cx="8440055" cy="461665"/>
          </a:xfrm>
          <a:prstGeom prst="rect">
            <a:avLst/>
          </a:prstGeom>
          <a:noFill/>
        </p:spPr>
        <p:txBody>
          <a:bodyPr wrap="square" rtlCol="0">
            <a:spAutoFit/>
          </a:bodyPr>
          <a:lstStyle/>
          <a:p>
            <a:r>
              <a:rPr lang="en-US" sz="2400" b="1" dirty="0" smtClean="0">
                <a:solidFill>
                  <a:srgbClr val="FF3F3F"/>
                </a:solidFill>
                <a:latin typeface="Arial" panose="020B0604020202020204" pitchFamily="34" charset="0"/>
                <a:cs typeface="Arial" panose="020B0604020202020204" pitchFamily="34" charset="0"/>
              </a:rPr>
              <a:t>Steps along the journey</a:t>
            </a:r>
            <a:endParaRPr lang="en-CA" sz="2400" b="1" dirty="0">
              <a:solidFill>
                <a:srgbClr val="FF3F3F"/>
              </a:solidFill>
              <a:latin typeface="Arial" panose="020B0604020202020204" pitchFamily="34" charset="0"/>
              <a:cs typeface="Arial" panose="020B0604020202020204" pitchFamily="34" charset="0"/>
            </a:endParaRPr>
          </a:p>
        </p:txBody>
      </p:sp>
      <p:graphicFrame>
        <p:nvGraphicFramePr>
          <p:cNvPr id="7" name="Diagram 6" title="diagram showing student progress"/>
          <p:cNvGraphicFramePr/>
          <p:nvPr>
            <p:extLst>
              <p:ext uri="{D42A27DB-BD31-4B8C-83A1-F6EECF244321}">
                <p14:modId xmlns:p14="http://schemas.microsoft.com/office/powerpoint/2010/main" val="3559411968"/>
              </p:ext>
            </p:extLst>
          </p:nvPr>
        </p:nvGraphicFramePr>
        <p:xfrm>
          <a:off x="2550017" y="1862313"/>
          <a:ext cx="9368138" cy="43968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1609860" y="4175033"/>
            <a:ext cx="1519707" cy="369332"/>
          </a:xfrm>
          <a:prstGeom prst="rect">
            <a:avLst/>
          </a:prstGeom>
          <a:noFill/>
        </p:spPr>
        <p:txBody>
          <a:bodyPr wrap="square" rtlCol="0">
            <a:spAutoFit/>
          </a:bodyPr>
          <a:lstStyle/>
          <a:p>
            <a:r>
              <a:rPr lang="en-US" b="1" dirty="0" smtClean="0"/>
              <a:t>Plan Ahead</a:t>
            </a:r>
            <a:endParaRPr lang="en-CA" b="1" dirty="0"/>
          </a:p>
        </p:txBody>
      </p:sp>
      <p:sp>
        <p:nvSpPr>
          <p:cNvPr id="9" name="Curved Down Arrow 8"/>
          <p:cNvSpPr/>
          <p:nvPr/>
        </p:nvSpPr>
        <p:spPr>
          <a:xfrm>
            <a:off x="3155325" y="3947576"/>
            <a:ext cx="1751526" cy="927279"/>
          </a:xfrm>
          <a:prstGeom prst="curvedDownArrow">
            <a:avLst/>
          </a:prstGeom>
          <a:solidFill>
            <a:srgbClr val="FF3F3F"/>
          </a:solidFill>
          <a:ln>
            <a:solidFill>
              <a:srgbClr val="FF3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3F3F"/>
              </a:solidFill>
            </a:endParaRPr>
          </a:p>
        </p:txBody>
      </p:sp>
      <p:sp>
        <p:nvSpPr>
          <p:cNvPr id="10" name="Curved Down Arrow 9"/>
          <p:cNvSpPr/>
          <p:nvPr/>
        </p:nvSpPr>
        <p:spPr>
          <a:xfrm>
            <a:off x="4829577" y="2759398"/>
            <a:ext cx="1751526" cy="927279"/>
          </a:xfrm>
          <a:prstGeom prst="curvedDownArrow">
            <a:avLst/>
          </a:prstGeom>
          <a:solidFill>
            <a:srgbClr val="FF3F3F"/>
          </a:solidFill>
          <a:ln>
            <a:solidFill>
              <a:srgbClr val="FF3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3F3F"/>
              </a:solidFill>
            </a:endParaRPr>
          </a:p>
        </p:txBody>
      </p:sp>
      <p:sp>
        <p:nvSpPr>
          <p:cNvPr id="11" name="Curved Down Arrow 10"/>
          <p:cNvSpPr/>
          <p:nvPr/>
        </p:nvSpPr>
        <p:spPr>
          <a:xfrm>
            <a:off x="6795753" y="2011451"/>
            <a:ext cx="1751526" cy="927279"/>
          </a:xfrm>
          <a:prstGeom prst="curvedDownArrow">
            <a:avLst/>
          </a:prstGeom>
          <a:solidFill>
            <a:srgbClr val="FF3F3F"/>
          </a:solidFill>
          <a:ln>
            <a:solidFill>
              <a:srgbClr val="FF3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3F3F"/>
              </a:solidFill>
            </a:endParaRPr>
          </a:p>
        </p:txBody>
      </p:sp>
      <p:sp>
        <p:nvSpPr>
          <p:cNvPr id="12" name="TextBox 11"/>
          <p:cNvSpPr txBox="1"/>
          <p:nvPr/>
        </p:nvSpPr>
        <p:spPr>
          <a:xfrm>
            <a:off x="5061397" y="1751782"/>
            <a:ext cx="2172689" cy="369332"/>
          </a:xfrm>
          <a:prstGeom prst="rect">
            <a:avLst/>
          </a:prstGeom>
          <a:noFill/>
        </p:spPr>
        <p:txBody>
          <a:bodyPr wrap="square" rtlCol="0">
            <a:spAutoFit/>
          </a:bodyPr>
          <a:lstStyle/>
          <a:p>
            <a:r>
              <a:rPr lang="en-US" b="1" dirty="0" smtClean="0"/>
              <a:t>Know your Rights</a:t>
            </a:r>
            <a:endParaRPr lang="en-CA" b="1" dirty="0"/>
          </a:p>
        </p:txBody>
      </p:sp>
      <p:sp>
        <p:nvSpPr>
          <p:cNvPr id="13" name="TextBox 12"/>
          <p:cNvSpPr txBox="1"/>
          <p:nvPr/>
        </p:nvSpPr>
        <p:spPr>
          <a:xfrm>
            <a:off x="2550018" y="2895414"/>
            <a:ext cx="2395640" cy="369332"/>
          </a:xfrm>
          <a:prstGeom prst="rect">
            <a:avLst/>
          </a:prstGeom>
          <a:noFill/>
        </p:spPr>
        <p:txBody>
          <a:bodyPr wrap="square" rtlCol="0">
            <a:spAutoFit/>
          </a:bodyPr>
          <a:lstStyle/>
          <a:p>
            <a:r>
              <a:rPr lang="en-US" b="1" dirty="0" smtClean="0"/>
              <a:t>Accessing Supports</a:t>
            </a:r>
            <a:endParaRPr lang="en-CA" b="1" dirty="0"/>
          </a:p>
        </p:txBody>
      </p:sp>
    </p:spTree>
    <p:extLst>
      <p:ext uri="{BB962C8B-B14F-4D97-AF65-F5344CB8AC3E}">
        <p14:creationId xmlns:p14="http://schemas.microsoft.com/office/powerpoint/2010/main" val="164327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820" y="346165"/>
            <a:ext cx="10638845" cy="622852"/>
          </a:xfrm>
        </p:spPr>
        <p:txBody>
          <a:bodyPr>
            <a:normAutofit fontScale="90000"/>
          </a:bodyPr>
          <a:lstStyle/>
          <a:p>
            <a:r>
              <a:rPr lang="en-US" dirty="0" smtClean="0">
                <a:latin typeface="Arial" panose="020B0604020202020204" pitchFamily="34" charset="0"/>
                <a:cs typeface="Arial" panose="020B0604020202020204" pitchFamily="34" charset="0"/>
              </a:rPr>
              <a:t>Faculty Section</a:t>
            </a:r>
            <a:endParaRPr lang="en-CA"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10997802" y="6356559"/>
            <a:ext cx="683339" cy="365125"/>
          </a:xfrm>
        </p:spPr>
        <p:txBody>
          <a:bodyPr/>
          <a:lstStyle/>
          <a:p>
            <a:fld id="{EF2AD263-93A6-4899-82E5-0E03DDB0628D}" type="slidenum">
              <a:rPr lang="en-CA" smtClean="0"/>
              <a:t>6</a:t>
            </a:fld>
            <a:endParaRPr lang="en-CA"/>
          </a:p>
        </p:txBody>
      </p:sp>
      <p:cxnSp>
        <p:nvCxnSpPr>
          <p:cNvPr id="5" name="Straight Connector 4"/>
          <p:cNvCxnSpPr/>
          <p:nvPr/>
        </p:nvCxnSpPr>
        <p:spPr>
          <a:xfrm>
            <a:off x="626672" y="969017"/>
            <a:ext cx="9839139" cy="12866"/>
          </a:xfrm>
          <a:prstGeom prst="line">
            <a:avLst/>
          </a:prstGeom>
          <a:noFill/>
          <a:ln w="38100" cap="flat">
            <a:solidFill>
              <a:srgbClr val="5CF1DF"/>
            </a:solidFill>
            <a:prstDash val="solid"/>
            <a:miter lim="400000"/>
          </a:ln>
          <a:effectLst/>
          <a:sp3d/>
        </p:spPr>
        <p:style>
          <a:lnRef idx="0">
            <a:scrgbClr r="0" g="0" b="0"/>
          </a:lnRef>
          <a:fillRef idx="0">
            <a:scrgbClr r="0" g="0" b="0"/>
          </a:fillRef>
          <a:effectRef idx="0">
            <a:scrgbClr r="0" g="0" b="0"/>
          </a:effectRef>
          <a:fontRef idx="none"/>
        </p:style>
      </p:cxnSp>
      <p:sp>
        <p:nvSpPr>
          <p:cNvPr id="6" name="Title 1"/>
          <p:cNvSpPr txBox="1">
            <a:spLocks/>
          </p:cNvSpPr>
          <p:nvPr/>
        </p:nvSpPr>
        <p:spPr>
          <a:xfrm>
            <a:off x="626672" y="1439536"/>
            <a:ext cx="10638845" cy="306806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b="1" kern="1200">
                <a:solidFill>
                  <a:schemeClr val="tx1"/>
                </a:solidFill>
                <a:latin typeface="Gotham" panose="02000504050000020004" pitchFamily="2"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buFont typeface="Arial" panose="020B0604020202020204" pitchFamily="34" charset="0"/>
              <a:buChar char="•"/>
            </a:pPr>
            <a:endParaRPr lang="en-CA" sz="2400" b="0" dirty="0">
              <a:solidFill>
                <a:srgbClr val="5BEDDC"/>
              </a:solidFill>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01517227"/>
              </p:ext>
            </p:extLst>
          </p:nvPr>
        </p:nvGraphicFramePr>
        <p:xfrm>
          <a:off x="481828" y="2142173"/>
          <a:ext cx="10637837" cy="2362534"/>
        </p:xfrm>
        <a:graphic>
          <a:graphicData uri="http://schemas.openxmlformats.org/drawingml/2006/table">
            <a:tbl>
              <a:tblPr>
                <a:tableStyleId>{5C22544A-7EE6-4342-B048-85BDC9FD1C3A}</a:tableStyleId>
              </a:tblPr>
              <a:tblGrid>
                <a:gridCol w="10637837">
                  <a:extLst>
                    <a:ext uri="{9D8B030D-6E8A-4147-A177-3AD203B41FA5}">
                      <a16:colId xmlns:a16="http://schemas.microsoft.com/office/drawing/2014/main" val="2365023705"/>
                    </a:ext>
                  </a:extLst>
                </a:gridCol>
              </a:tblGrid>
              <a:tr h="2362534">
                <a:tc>
                  <a:txBody>
                    <a:bodyPr/>
                    <a:lstStyle/>
                    <a:p>
                      <a:pPr marL="0" marR="0" algn="l">
                        <a:lnSpc>
                          <a:spcPct val="115000"/>
                        </a:lnSpc>
                        <a:spcBef>
                          <a:spcPts val="0"/>
                        </a:spcBef>
                        <a:spcAft>
                          <a:spcPts val="1000"/>
                        </a:spcAft>
                      </a:pPr>
                      <a:r>
                        <a:rPr lang="en-CA" sz="2400" dirty="0">
                          <a:effectLst/>
                          <a:latin typeface="Arial" panose="020B0604020202020204" pitchFamily="34" charset="0"/>
                          <a:cs typeface="Arial" panose="020B0604020202020204" pitchFamily="34" charset="0"/>
                        </a:rPr>
                        <a:t>To be successful, work placements should meet the individual needs of students, the course requirements and make full use of the opportunities afforded by the placement sites.</a:t>
                      </a:r>
                      <a:endParaRPr lang="en-CA" sz="2400" dirty="0">
                        <a:solidFill>
                          <a:srgbClr val="000000"/>
                        </a:solidFill>
                        <a:effectLst/>
                        <a:latin typeface="Arial" panose="020B0604020202020204" pitchFamily="34" charset="0"/>
                        <a:ea typeface="Century Schoolbook" panose="02040604050505020304" pitchFamily="18" charset="0"/>
                        <a:cs typeface="Arial" panose="020B0604020202020204" pitchFamily="34" charset="0"/>
                      </a:endParaRPr>
                    </a:p>
                  </a:txBody>
                  <a:tcPr marL="114300" marR="114300" marT="0" marB="0">
                    <a:noFill/>
                  </a:tcPr>
                </a:tc>
                <a:extLst>
                  <a:ext uri="{0D108BD9-81ED-4DB2-BD59-A6C34878D82A}">
                    <a16:rowId xmlns:a16="http://schemas.microsoft.com/office/drawing/2014/main" val="1891396743"/>
                  </a:ext>
                </a:extLst>
              </a:tr>
            </a:tbl>
          </a:graphicData>
        </a:graphic>
      </p:graphicFrame>
      <p:sp>
        <p:nvSpPr>
          <p:cNvPr id="8" name="TextBox 7"/>
          <p:cNvSpPr txBox="1"/>
          <p:nvPr/>
        </p:nvSpPr>
        <p:spPr>
          <a:xfrm>
            <a:off x="480820" y="981883"/>
            <a:ext cx="8440055" cy="461665"/>
          </a:xfrm>
          <a:prstGeom prst="rect">
            <a:avLst/>
          </a:prstGeom>
          <a:noFill/>
        </p:spPr>
        <p:txBody>
          <a:bodyPr wrap="square" rtlCol="0">
            <a:spAutoFit/>
          </a:bodyPr>
          <a:lstStyle/>
          <a:p>
            <a:r>
              <a:rPr lang="en-US" sz="2400" b="1" dirty="0" smtClean="0">
                <a:solidFill>
                  <a:srgbClr val="FF3F3F"/>
                </a:solidFill>
                <a:latin typeface="Arial" panose="020B0604020202020204" pitchFamily="34" charset="0"/>
                <a:cs typeface="Arial" panose="020B0604020202020204" pitchFamily="34" charset="0"/>
              </a:rPr>
              <a:t>How do I create an inclusive placement process?</a:t>
            </a:r>
            <a:endParaRPr lang="en-CA" sz="2400" b="1" dirty="0">
              <a:solidFill>
                <a:srgbClr val="FF3F3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40024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820" y="346165"/>
            <a:ext cx="10638845" cy="622852"/>
          </a:xfrm>
        </p:spPr>
        <p:txBody>
          <a:bodyPr>
            <a:normAutofit fontScale="90000"/>
          </a:bodyPr>
          <a:lstStyle/>
          <a:p>
            <a:r>
              <a:rPr lang="en-US" dirty="0" smtClean="0">
                <a:latin typeface="Arial" panose="020B0604020202020204" pitchFamily="34" charset="0"/>
                <a:cs typeface="Arial" panose="020B0604020202020204" pitchFamily="34" charset="0"/>
              </a:rPr>
              <a:t>Faculty Section</a:t>
            </a:r>
            <a:endParaRPr lang="en-CA"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10997802" y="6356559"/>
            <a:ext cx="683339" cy="365125"/>
          </a:xfrm>
        </p:spPr>
        <p:txBody>
          <a:bodyPr/>
          <a:lstStyle/>
          <a:p>
            <a:fld id="{EF2AD263-93A6-4899-82E5-0E03DDB0628D}" type="slidenum">
              <a:rPr lang="en-CA" smtClean="0"/>
              <a:t>7</a:t>
            </a:fld>
            <a:endParaRPr lang="en-CA"/>
          </a:p>
        </p:txBody>
      </p:sp>
      <p:cxnSp>
        <p:nvCxnSpPr>
          <p:cNvPr id="5" name="Straight Connector 4"/>
          <p:cNvCxnSpPr/>
          <p:nvPr/>
        </p:nvCxnSpPr>
        <p:spPr>
          <a:xfrm>
            <a:off x="626672" y="969017"/>
            <a:ext cx="9839139" cy="12866"/>
          </a:xfrm>
          <a:prstGeom prst="line">
            <a:avLst/>
          </a:prstGeom>
          <a:noFill/>
          <a:ln w="38100" cap="flat">
            <a:solidFill>
              <a:srgbClr val="5CF1DF"/>
            </a:solidFill>
            <a:prstDash val="solid"/>
            <a:miter lim="400000"/>
          </a:ln>
          <a:effectLst/>
          <a:sp3d/>
        </p:spPr>
        <p:style>
          <a:lnRef idx="0">
            <a:scrgbClr r="0" g="0" b="0"/>
          </a:lnRef>
          <a:fillRef idx="0">
            <a:scrgbClr r="0" g="0" b="0"/>
          </a:fillRef>
          <a:effectRef idx="0">
            <a:scrgbClr r="0" g="0" b="0"/>
          </a:effectRef>
          <a:fontRef idx="none"/>
        </p:style>
      </p:cxnSp>
      <p:sp>
        <p:nvSpPr>
          <p:cNvPr id="6" name="Title 1"/>
          <p:cNvSpPr txBox="1">
            <a:spLocks/>
          </p:cNvSpPr>
          <p:nvPr/>
        </p:nvSpPr>
        <p:spPr>
          <a:xfrm>
            <a:off x="626672" y="1439536"/>
            <a:ext cx="10638845" cy="306806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b="1" kern="1200">
                <a:solidFill>
                  <a:schemeClr val="tx1"/>
                </a:solidFill>
                <a:latin typeface="Gotham" panose="02000504050000020004" pitchFamily="2"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buFont typeface="Arial" panose="020B0604020202020204" pitchFamily="34" charset="0"/>
              <a:buChar char="•"/>
            </a:pPr>
            <a:endParaRPr lang="en-CA" sz="2400" b="0" dirty="0">
              <a:solidFill>
                <a:srgbClr val="5BEDDC"/>
              </a:solidFill>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164868137"/>
              </p:ext>
            </p:extLst>
          </p:nvPr>
        </p:nvGraphicFramePr>
        <p:xfrm>
          <a:off x="481828" y="1604735"/>
          <a:ext cx="10637837" cy="832847"/>
        </p:xfrm>
        <a:graphic>
          <a:graphicData uri="http://schemas.openxmlformats.org/drawingml/2006/table">
            <a:tbl>
              <a:tblPr>
                <a:tableStyleId>{5C22544A-7EE6-4342-B048-85BDC9FD1C3A}</a:tableStyleId>
              </a:tblPr>
              <a:tblGrid>
                <a:gridCol w="10637837">
                  <a:extLst>
                    <a:ext uri="{9D8B030D-6E8A-4147-A177-3AD203B41FA5}">
                      <a16:colId xmlns:a16="http://schemas.microsoft.com/office/drawing/2014/main" val="2365023705"/>
                    </a:ext>
                  </a:extLst>
                </a:gridCol>
              </a:tblGrid>
              <a:tr h="832847">
                <a:tc>
                  <a:txBody>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lang="en-CA" sz="1800" kern="1200" dirty="0" smtClean="0">
                          <a:solidFill>
                            <a:schemeClr val="dk1"/>
                          </a:solidFill>
                          <a:effectLst/>
                          <a:latin typeface="+mn-lt"/>
                          <a:ea typeface="+mn-ea"/>
                          <a:cs typeface="+mn-cs"/>
                        </a:rPr>
                        <a:t>Faculty should discuss with each student </a:t>
                      </a:r>
                      <a:r>
                        <a:rPr lang="en-CA" sz="1800" kern="1200" dirty="0" smtClean="0">
                          <a:solidFill>
                            <a:schemeClr val="dk1"/>
                          </a:solidFill>
                          <a:effectLst/>
                          <a:latin typeface="+mn-lt"/>
                          <a:ea typeface="+mn-ea"/>
                          <a:cs typeface="+mn-cs"/>
                        </a:rPr>
                        <a:t>their </a:t>
                      </a:r>
                      <a:r>
                        <a:rPr lang="en-CA" sz="1800" kern="1200" dirty="0" smtClean="0">
                          <a:solidFill>
                            <a:schemeClr val="dk1"/>
                          </a:solidFill>
                          <a:effectLst/>
                          <a:latin typeface="+mn-lt"/>
                          <a:ea typeface="+mn-ea"/>
                          <a:cs typeface="+mn-cs"/>
                        </a:rPr>
                        <a:t>particular placement requirements. It may be relevant to cover the following issues:</a:t>
                      </a:r>
                    </a:p>
                  </a:txBody>
                  <a:tcPr marL="114300" marR="114300" marT="0" marB="0">
                    <a:noFill/>
                  </a:tcPr>
                </a:tc>
                <a:extLst>
                  <a:ext uri="{0D108BD9-81ED-4DB2-BD59-A6C34878D82A}">
                    <a16:rowId xmlns:a16="http://schemas.microsoft.com/office/drawing/2014/main" val="1891396743"/>
                  </a:ext>
                </a:extLst>
              </a:tr>
            </a:tbl>
          </a:graphicData>
        </a:graphic>
      </p:graphicFrame>
      <p:sp>
        <p:nvSpPr>
          <p:cNvPr id="8" name="TextBox 7"/>
          <p:cNvSpPr txBox="1"/>
          <p:nvPr/>
        </p:nvSpPr>
        <p:spPr>
          <a:xfrm>
            <a:off x="480820" y="981883"/>
            <a:ext cx="8440055" cy="461665"/>
          </a:xfrm>
          <a:prstGeom prst="rect">
            <a:avLst/>
          </a:prstGeom>
          <a:noFill/>
        </p:spPr>
        <p:txBody>
          <a:bodyPr wrap="square" rtlCol="0">
            <a:spAutoFit/>
          </a:bodyPr>
          <a:lstStyle/>
          <a:p>
            <a:r>
              <a:rPr lang="en-US" sz="2400" b="1" dirty="0" smtClean="0">
                <a:solidFill>
                  <a:srgbClr val="FF3F3F"/>
                </a:solidFill>
                <a:latin typeface="Arial" panose="020B0604020202020204" pitchFamily="34" charset="0"/>
                <a:cs typeface="Arial" panose="020B0604020202020204" pitchFamily="34" charset="0"/>
              </a:rPr>
              <a:t>How do I create an inclusive placement process?</a:t>
            </a:r>
            <a:endParaRPr lang="en-CA" sz="2400" b="1" dirty="0">
              <a:solidFill>
                <a:srgbClr val="FF3F3F"/>
              </a:solidFill>
              <a:latin typeface="Arial" panose="020B0604020202020204" pitchFamily="34" charset="0"/>
              <a:cs typeface="Arial" panose="020B0604020202020204" pitchFamily="34" charset="0"/>
            </a:endParaRPr>
          </a:p>
        </p:txBody>
      </p:sp>
      <p:sp>
        <p:nvSpPr>
          <p:cNvPr id="3" name="TextBox 2"/>
          <p:cNvSpPr txBox="1"/>
          <p:nvPr/>
        </p:nvSpPr>
        <p:spPr>
          <a:xfrm>
            <a:off x="729704" y="2240923"/>
            <a:ext cx="11054469" cy="3365473"/>
          </a:xfrm>
          <a:prstGeom prst="rect">
            <a:avLst/>
          </a:prstGeom>
          <a:noFill/>
        </p:spPr>
        <p:txBody>
          <a:bodyPr wrap="square" rtlCol="0">
            <a:spAutoFit/>
          </a:bodyPr>
          <a:lstStyle/>
          <a:p>
            <a:pPr marL="285750" lvl="0" indent="-285750">
              <a:lnSpc>
                <a:spcPct val="150000"/>
              </a:lnSpc>
              <a:buFont typeface="Wingdings" panose="05000000000000000000" pitchFamily="2" charset="2"/>
              <a:buChar char="ü"/>
            </a:pPr>
            <a:r>
              <a:rPr lang="en-CA" dirty="0" smtClean="0"/>
              <a:t>the </a:t>
            </a:r>
            <a:r>
              <a:rPr lang="en-CA" dirty="0"/>
              <a:t>student’s skills and capabilities</a:t>
            </a:r>
          </a:p>
          <a:p>
            <a:pPr marL="285750" lvl="0" indent="-285750">
              <a:lnSpc>
                <a:spcPct val="150000"/>
              </a:lnSpc>
              <a:buFont typeface="Wingdings" panose="05000000000000000000" pitchFamily="2" charset="2"/>
              <a:buChar char="ü"/>
            </a:pPr>
            <a:r>
              <a:rPr lang="en-CA" dirty="0"/>
              <a:t>the student’s preferences – the kind of work the student is interested in</a:t>
            </a:r>
          </a:p>
          <a:p>
            <a:pPr marL="285750" lvl="0" indent="-285750">
              <a:lnSpc>
                <a:spcPct val="150000"/>
              </a:lnSpc>
              <a:buFont typeface="Wingdings" panose="05000000000000000000" pitchFamily="2" charset="2"/>
              <a:buChar char="ü"/>
            </a:pPr>
            <a:r>
              <a:rPr lang="en-CA" dirty="0"/>
              <a:t>the location of the placement and any travel problems that may be presented</a:t>
            </a:r>
          </a:p>
          <a:p>
            <a:pPr marL="285750" lvl="0" indent="-285750">
              <a:lnSpc>
                <a:spcPct val="150000"/>
              </a:lnSpc>
              <a:buFont typeface="Wingdings" panose="05000000000000000000" pitchFamily="2" charset="2"/>
              <a:buChar char="ü"/>
            </a:pPr>
            <a:r>
              <a:rPr lang="en-CA" dirty="0" smtClean="0"/>
              <a:t>work </a:t>
            </a:r>
            <a:r>
              <a:rPr lang="en-CA" dirty="0"/>
              <a:t>demands and pressures – work placements can be daunting or extremely stressful for students with little or no prior work experience or for those who have low confidence</a:t>
            </a:r>
          </a:p>
          <a:p>
            <a:pPr marL="285750" lvl="0" indent="-285750">
              <a:lnSpc>
                <a:spcPct val="150000"/>
              </a:lnSpc>
              <a:buFont typeface="Wingdings" panose="05000000000000000000" pitchFamily="2" charset="2"/>
              <a:buChar char="ü"/>
            </a:pPr>
            <a:r>
              <a:rPr lang="en-CA" dirty="0"/>
              <a:t>any adjustments the student may need while on the placement </a:t>
            </a:r>
          </a:p>
          <a:p>
            <a:pPr marL="285750" lvl="0" indent="-285750">
              <a:lnSpc>
                <a:spcPct val="150000"/>
              </a:lnSpc>
              <a:buFont typeface="Wingdings" panose="05000000000000000000" pitchFamily="2" charset="2"/>
              <a:buChar char="ü"/>
            </a:pPr>
            <a:r>
              <a:rPr lang="en-CA" dirty="0"/>
              <a:t>any health and safety considerations</a:t>
            </a:r>
          </a:p>
          <a:p>
            <a:pPr marL="285750" lvl="0" indent="-285750">
              <a:lnSpc>
                <a:spcPct val="150000"/>
              </a:lnSpc>
              <a:buFont typeface="Wingdings" panose="05000000000000000000" pitchFamily="2" charset="2"/>
              <a:buChar char="ü"/>
            </a:pPr>
            <a:r>
              <a:rPr lang="en-CA" dirty="0"/>
              <a:t>any concerns minority ethnic students may have in relation to racial discrimination in the work </a:t>
            </a:r>
            <a:r>
              <a:rPr lang="en-CA" dirty="0" smtClean="0"/>
              <a:t>place</a:t>
            </a:r>
            <a:endParaRPr lang="en-CA" dirty="0"/>
          </a:p>
        </p:txBody>
      </p:sp>
    </p:spTree>
    <p:extLst>
      <p:ext uri="{BB962C8B-B14F-4D97-AF65-F5344CB8AC3E}">
        <p14:creationId xmlns:p14="http://schemas.microsoft.com/office/powerpoint/2010/main" val="22779443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820" y="346165"/>
            <a:ext cx="10638845" cy="622852"/>
          </a:xfrm>
        </p:spPr>
        <p:txBody>
          <a:bodyPr>
            <a:normAutofit fontScale="90000"/>
          </a:bodyPr>
          <a:lstStyle/>
          <a:p>
            <a:r>
              <a:rPr lang="en-US" dirty="0" smtClean="0">
                <a:latin typeface="Arial" panose="020B0604020202020204" pitchFamily="34" charset="0"/>
                <a:cs typeface="Arial" panose="020B0604020202020204" pitchFamily="34" charset="0"/>
              </a:rPr>
              <a:t>Faculty Section</a:t>
            </a:r>
            <a:endParaRPr lang="en-CA"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10997802" y="6356559"/>
            <a:ext cx="683339" cy="365125"/>
          </a:xfrm>
        </p:spPr>
        <p:txBody>
          <a:bodyPr/>
          <a:lstStyle/>
          <a:p>
            <a:fld id="{EF2AD263-93A6-4899-82E5-0E03DDB0628D}" type="slidenum">
              <a:rPr lang="en-CA" smtClean="0"/>
              <a:t>8</a:t>
            </a:fld>
            <a:endParaRPr lang="en-CA"/>
          </a:p>
        </p:txBody>
      </p:sp>
      <p:cxnSp>
        <p:nvCxnSpPr>
          <p:cNvPr id="5" name="Straight Connector 4"/>
          <p:cNvCxnSpPr/>
          <p:nvPr/>
        </p:nvCxnSpPr>
        <p:spPr>
          <a:xfrm>
            <a:off x="626672" y="969017"/>
            <a:ext cx="9839139" cy="12866"/>
          </a:xfrm>
          <a:prstGeom prst="line">
            <a:avLst/>
          </a:prstGeom>
          <a:noFill/>
          <a:ln w="38100" cap="flat">
            <a:solidFill>
              <a:srgbClr val="5CF1DF"/>
            </a:solidFill>
            <a:prstDash val="solid"/>
            <a:miter lim="400000"/>
          </a:ln>
          <a:effectLst/>
          <a:sp3d/>
        </p:spPr>
        <p:style>
          <a:lnRef idx="0">
            <a:scrgbClr r="0" g="0" b="0"/>
          </a:lnRef>
          <a:fillRef idx="0">
            <a:scrgbClr r="0" g="0" b="0"/>
          </a:fillRef>
          <a:effectRef idx="0">
            <a:scrgbClr r="0" g="0" b="0"/>
          </a:effectRef>
          <a:fontRef idx="none"/>
        </p:style>
      </p:cxnSp>
      <p:sp>
        <p:nvSpPr>
          <p:cNvPr id="6" name="Title 1"/>
          <p:cNvSpPr txBox="1">
            <a:spLocks/>
          </p:cNvSpPr>
          <p:nvPr/>
        </p:nvSpPr>
        <p:spPr>
          <a:xfrm>
            <a:off x="626672" y="1439536"/>
            <a:ext cx="10638845" cy="306806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b="1" kern="1200">
                <a:solidFill>
                  <a:schemeClr val="tx1"/>
                </a:solidFill>
                <a:latin typeface="Gotham" panose="02000504050000020004" pitchFamily="2"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buFont typeface="Arial" panose="020B0604020202020204" pitchFamily="34" charset="0"/>
              <a:buChar char="•"/>
            </a:pPr>
            <a:endParaRPr lang="en-CA" sz="2400" b="0" dirty="0">
              <a:solidFill>
                <a:srgbClr val="5BEDDC"/>
              </a:solidFill>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474130332"/>
              </p:ext>
            </p:extLst>
          </p:nvPr>
        </p:nvGraphicFramePr>
        <p:xfrm>
          <a:off x="481828" y="1604735"/>
          <a:ext cx="10637837" cy="455885"/>
        </p:xfrm>
        <a:graphic>
          <a:graphicData uri="http://schemas.openxmlformats.org/drawingml/2006/table">
            <a:tbl>
              <a:tblPr>
                <a:tableStyleId>{5C22544A-7EE6-4342-B048-85BDC9FD1C3A}</a:tableStyleId>
              </a:tblPr>
              <a:tblGrid>
                <a:gridCol w="10637837">
                  <a:extLst>
                    <a:ext uri="{9D8B030D-6E8A-4147-A177-3AD203B41FA5}">
                      <a16:colId xmlns:a16="http://schemas.microsoft.com/office/drawing/2014/main" val="2365023705"/>
                    </a:ext>
                  </a:extLst>
                </a:gridCol>
              </a:tblGrid>
              <a:tr h="455885">
                <a:tc>
                  <a:txBody>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lang="en-US" sz="1800" kern="1200" dirty="0" smtClean="0">
                          <a:solidFill>
                            <a:schemeClr val="dk1"/>
                          </a:solidFill>
                          <a:effectLst/>
                          <a:latin typeface="+mn-lt"/>
                          <a:ea typeface="+mn-ea"/>
                          <a:cs typeface="+mn-cs"/>
                        </a:rPr>
                        <a:t>Questions</a:t>
                      </a:r>
                      <a:r>
                        <a:rPr lang="en-US" sz="1800" kern="1200" baseline="0" dirty="0" smtClean="0">
                          <a:solidFill>
                            <a:schemeClr val="dk1"/>
                          </a:solidFill>
                          <a:effectLst/>
                          <a:latin typeface="+mn-lt"/>
                          <a:ea typeface="+mn-ea"/>
                          <a:cs typeface="+mn-cs"/>
                        </a:rPr>
                        <a:t> to consider when sending a student with a disability on placement:</a:t>
                      </a:r>
                      <a:endParaRPr lang="en-CA" sz="1800" kern="1200" dirty="0" smtClean="0">
                        <a:solidFill>
                          <a:schemeClr val="dk1"/>
                        </a:solidFill>
                        <a:effectLst/>
                        <a:latin typeface="+mn-lt"/>
                        <a:ea typeface="+mn-ea"/>
                        <a:cs typeface="+mn-cs"/>
                      </a:endParaRPr>
                    </a:p>
                  </a:txBody>
                  <a:tcPr marL="114300" marR="114300" marT="0" marB="0">
                    <a:noFill/>
                  </a:tcPr>
                </a:tc>
                <a:extLst>
                  <a:ext uri="{0D108BD9-81ED-4DB2-BD59-A6C34878D82A}">
                    <a16:rowId xmlns:a16="http://schemas.microsoft.com/office/drawing/2014/main" val="1891396743"/>
                  </a:ext>
                </a:extLst>
              </a:tr>
            </a:tbl>
          </a:graphicData>
        </a:graphic>
      </p:graphicFrame>
      <p:sp>
        <p:nvSpPr>
          <p:cNvPr id="8" name="TextBox 7"/>
          <p:cNvSpPr txBox="1"/>
          <p:nvPr/>
        </p:nvSpPr>
        <p:spPr>
          <a:xfrm>
            <a:off x="480820" y="981883"/>
            <a:ext cx="8440055" cy="461665"/>
          </a:xfrm>
          <a:prstGeom prst="rect">
            <a:avLst/>
          </a:prstGeom>
          <a:noFill/>
        </p:spPr>
        <p:txBody>
          <a:bodyPr wrap="square" rtlCol="0">
            <a:spAutoFit/>
          </a:bodyPr>
          <a:lstStyle/>
          <a:p>
            <a:r>
              <a:rPr lang="en-US" sz="2400" b="1" dirty="0" smtClean="0">
                <a:solidFill>
                  <a:srgbClr val="FF3F3F"/>
                </a:solidFill>
                <a:latin typeface="Arial" panose="020B0604020202020204" pitchFamily="34" charset="0"/>
                <a:cs typeface="Arial" panose="020B0604020202020204" pitchFamily="34" charset="0"/>
              </a:rPr>
              <a:t>How do I create an inclusive placement process?</a:t>
            </a:r>
            <a:endParaRPr lang="en-CA" sz="2400" b="1" dirty="0">
              <a:solidFill>
                <a:srgbClr val="FF3F3F"/>
              </a:solidFill>
              <a:latin typeface="Arial" panose="020B0604020202020204" pitchFamily="34" charset="0"/>
              <a:cs typeface="Arial" panose="020B0604020202020204" pitchFamily="34" charset="0"/>
            </a:endParaRPr>
          </a:p>
        </p:txBody>
      </p:sp>
      <p:sp>
        <p:nvSpPr>
          <p:cNvPr id="3" name="TextBox 2"/>
          <p:cNvSpPr txBox="1"/>
          <p:nvPr/>
        </p:nvSpPr>
        <p:spPr>
          <a:xfrm>
            <a:off x="626672" y="2009101"/>
            <a:ext cx="11054469" cy="3365473"/>
          </a:xfrm>
          <a:prstGeom prst="rect">
            <a:avLst/>
          </a:prstGeom>
          <a:noFill/>
        </p:spPr>
        <p:txBody>
          <a:bodyPr wrap="square" rtlCol="0">
            <a:spAutoFit/>
          </a:bodyPr>
          <a:lstStyle/>
          <a:p>
            <a:pPr marL="285750" lvl="0" indent="-285750">
              <a:lnSpc>
                <a:spcPct val="150000"/>
              </a:lnSpc>
              <a:buFont typeface="Wingdings" panose="05000000000000000000" pitchFamily="2" charset="2"/>
              <a:buChar char="ü"/>
            </a:pPr>
            <a:r>
              <a:rPr lang="en-CA" dirty="0"/>
              <a:t>Do students have the opportunity to choose their work placements where possible?</a:t>
            </a:r>
          </a:p>
          <a:p>
            <a:pPr marL="285750" lvl="0" indent="-285750">
              <a:lnSpc>
                <a:spcPct val="150000"/>
              </a:lnSpc>
              <a:buFont typeface="Wingdings" panose="05000000000000000000" pitchFamily="2" charset="2"/>
              <a:buChar char="ü"/>
            </a:pPr>
            <a:r>
              <a:rPr lang="en-CA" dirty="0"/>
              <a:t>Have the students had the opportunity to discuss their needs and preferences with the program coordinator / faculty supervisor in advance?</a:t>
            </a:r>
          </a:p>
          <a:p>
            <a:pPr marL="285750" lvl="0" indent="-285750">
              <a:lnSpc>
                <a:spcPct val="150000"/>
              </a:lnSpc>
              <a:buFont typeface="Wingdings" panose="05000000000000000000" pitchFamily="2" charset="2"/>
              <a:buChar char="ü"/>
            </a:pPr>
            <a:r>
              <a:rPr lang="en-CA" dirty="0"/>
              <a:t>Have students had the opportunity to discuss their concerns about disclosure of disability?</a:t>
            </a:r>
          </a:p>
          <a:p>
            <a:pPr marL="285750" lvl="0" indent="-285750">
              <a:lnSpc>
                <a:spcPct val="150000"/>
              </a:lnSpc>
              <a:buFont typeface="Wingdings" panose="05000000000000000000" pitchFamily="2" charset="2"/>
              <a:buChar char="ü"/>
            </a:pPr>
            <a:r>
              <a:rPr lang="en-CA" dirty="0"/>
              <a:t>Are placements suited to individuals and do they allow learning at a suitable pace for them?</a:t>
            </a:r>
          </a:p>
          <a:p>
            <a:pPr marL="285750" lvl="0" indent="-285750">
              <a:lnSpc>
                <a:spcPct val="150000"/>
              </a:lnSpc>
              <a:buFont typeface="Wingdings" panose="05000000000000000000" pitchFamily="2" charset="2"/>
              <a:buChar char="ü"/>
            </a:pPr>
            <a:r>
              <a:rPr lang="en-CA" dirty="0"/>
              <a:t>Are placement providers aware of relevant student needs?</a:t>
            </a:r>
          </a:p>
          <a:p>
            <a:pPr marL="285750" lvl="0" indent="-285750">
              <a:lnSpc>
                <a:spcPct val="150000"/>
              </a:lnSpc>
              <a:buFont typeface="Wingdings" panose="05000000000000000000" pitchFamily="2" charset="2"/>
              <a:buChar char="ü"/>
            </a:pPr>
            <a:r>
              <a:rPr lang="en-CA" dirty="0"/>
              <a:t>Have students had appropriate briefing and guidance in advance of placements?</a:t>
            </a:r>
          </a:p>
          <a:p>
            <a:pPr marL="285750" lvl="0" indent="-285750">
              <a:lnSpc>
                <a:spcPct val="150000"/>
              </a:lnSpc>
              <a:buFont typeface="Wingdings" panose="05000000000000000000" pitchFamily="2" charset="2"/>
              <a:buChar char="ü"/>
            </a:pPr>
            <a:r>
              <a:rPr lang="en-CA" dirty="0"/>
              <a:t>Are students clear who they should contact if problems arise?</a:t>
            </a:r>
          </a:p>
        </p:txBody>
      </p:sp>
    </p:spTree>
    <p:extLst>
      <p:ext uri="{BB962C8B-B14F-4D97-AF65-F5344CB8AC3E}">
        <p14:creationId xmlns:p14="http://schemas.microsoft.com/office/powerpoint/2010/main" val="36736906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820" y="346165"/>
            <a:ext cx="10638845" cy="622852"/>
          </a:xfrm>
        </p:spPr>
        <p:txBody>
          <a:bodyPr>
            <a:normAutofit fontScale="90000"/>
          </a:bodyPr>
          <a:lstStyle/>
          <a:p>
            <a:r>
              <a:rPr lang="en-US" dirty="0" smtClean="0">
                <a:latin typeface="Arial" panose="020B0604020202020204" pitchFamily="34" charset="0"/>
                <a:cs typeface="Arial" panose="020B0604020202020204" pitchFamily="34" charset="0"/>
              </a:rPr>
              <a:t>Placement Section</a:t>
            </a:r>
            <a:endParaRPr lang="en-CA"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10997802" y="6356559"/>
            <a:ext cx="683339" cy="365125"/>
          </a:xfrm>
        </p:spPr>
        <p:txBody>
          <a:bodyPr/>
          <a:lstStyle/>
          <a:p>
            <a:fld id="{EF2AD263-93A6-4899-82E5-0E03DDB0628D}" type="slidenum">
              <a:rPr lang="en-CA" smtClean="0"/>
              <a:t>9</a:t>
            </a:fld>
            <a:endParaRPr lang="en-CA"/>
          </a:p>
        </p:txBody>
      </p:sp>
      <p:cxnSp>
        <p:nvCxnSpPr>
          <p:cNvPr id="5" name="Straight Connector 4"/>
          <p:cNvCxnSpPr/>
          <p:nvPr/>
        </p:nvCxnSpPr>
        <p:spPr>
          <a:xfrm>
            <a:off x="626672" y="969017"/>
            <a:ext cx="9839139" cy="12866"/>
          </a:xfrm>
          <a:prstGeom prst="line">
            <a:avLst/>
          </a:prstGeom>
          <a:noFill/>
          <a:ln w="38100" cap="flat">
            <a:solidFill>
              <a:srgbClr val="5CF1DF"/>
            </a:solidFill>
            <a:prstDash val="solid"/>
            <a:miter lim="400000"/>
          </a:ln>
          <a:effectLst/>
          <a:sp3d/>
        </p:spPr>
        <p:style>
          <a:lnRef idx="0">
            <a:scrgbClr r="0" g="0" b="0"/>
          </a:lnRef>
          <a:fillRef idx="0">
            <a:scrgbClr r="0" g="0" b="0"/>
          </a:fillRef>
          <a:effectRef idx="0">
            <a:scrgbClr r="0" g="0" b="0"/>
          </a:effectRef>
          <a:fontRef idx="none"/>
        </p:style>
      </p:cxnSp>
      <p:sp>
        <p:nvSpPr>
          <p:cNvPr id="6" name="Title 1"/>
          <p:cNvSpPr txBox="1">
            <a:spLocks/>
          </p:cNvSpPr>
          <p:nvPr/>
        </p:nvSpPr>
        <p:spPr>
          <a:xfrm>
            <a:off x="626672" y="1439536"/>
            <a:ext cx="10638845" cy="306806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b="1" kern="1200">
                <a:solidFill>
                  <a:schemeClr val="tx1"/>
                </a:solidFill>
                <a:latin typeface="Gotham" panose="02000504050000020004" pitchFamily="2"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buFont typeface="Arial" panose="020B0604020202020204" pitchFamily="34" charset="0"/>
              <a:buChar char="•"/>
            </a:pPr>
            <a:endParaRPr lang="en-CA" sz="2400" b="0" dirty="0">
              <a:solidFill>
                <a:srgbClr val="5BEDDC"/>
              </a:solidFill>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957242160"/>
              </p:ext>
            </p:extLst>
          </p:nvPr>
        </p:nvGraphicFramePr>
        <p:xfrm>
          <a:off x="473052" y="1700011"/>
          <a:ext cx="10637837" cy="3657600"/>
        </p:xfrm>
        <a:graphic>
          <a:graphicData uri="http://schemas.openxmlformats.org/drawingml/2006/table">
            <a:tbl>
              <a:tblPr>
                <a:tableStyleId>{5C22544A-7EE6-4342-B048-85BDC9FD1C3A}</a:tableStyleId>
              </a:tblPr>
              <a:tblGrid>
                <a:gridCol w="10637837">
                  <a:extLst>
                    <a:ext uri="{9D8B030D-6E8A-4147-A177-3AD203B41FA5}">
                      <a16:colId xmlns:a16="http://schemas.microsoft.com/office/drawing/2014/main" val="2365023705"/>
                    </a:ext>
                  </a:extLst>
                </a:gridCol>
              </a:tblGrid>
              <a:tr h="3657600">
                <a:tc>
                  <a:txBody>
                    <a:bodyPr/>
                    <a:lstStyle/>
                    <a:p>
                      <a:pPr marL="342900" marR="0" indent="-342900" algn="l">
                        <a:lnSpc>
                          <a:spcPct val="115000"/>
                        </a:lnSpc>
                        <a:spcBef>
                          <a:spcPts val="0"/>
                        </a:spcBef>
                        <a:spcAft>
                          <a:spcPts val="1000"/>
                        </a:spcAft>
                        <a:buFont typeface="Wingdings" panose="05000000000000000000" pitchFamily="2" charset="2"/>
                        <a:buChar char="Ø"/>
                      </a:pPr>
                      <a:r>
                        <a:rPr lang="en-CA" sz="2400" kern="1200" dirty="0" smtClean="0">
                          <a:solidFill>
                            <a:schemeClr val="dk1"/>
                          </a:solidFill>
                          <a:effectLst/>
                          <a:latin typeface="Arial" panose="020B0604020202020204" pitchFamily="34" charset="0"/>
                          <a:ea typeface="+mn-ea"/>
                          <a:cs typeface="Arial" panose="020B0604020202020204" pitchFamily="34" charset="0"/>
                        </a:rPr>
                        <a:t>Millions of Canadians have at least one disability. </a:t>
                      </a:r>
                    </a:p>
                    <a:p>
                      <a:pPr marL="342900" marR="0" indent="-342900" algn="l">
                        <a:lnSpc>
                          <a:spcPct val="115000"/>
                        </a:lnSpc>
                        <a:spcBef>
                          <a:spcPts val="0"/>
                        </a:spcBef>
                        <a:spcAft>
                          <a:spcPts val="1000"/>
                        </a:spcAft>
                        <a:buFont typeface="Wingdings" panose="05000000000000000000" pitchFamily="2" charset="2"/>
                        <a:buChar char="Ø"/>
                      </a:pPr>
                      <a:r>
                        <a:rPr lang="en-CA" sz="2400" kern="1200" dirty="0" smtClean="0">
                          <a:solidFill>
                            <a:schemeClr val="dk1"/>
                          </a:solidFill>
                          <a:effectLst/>
                          <a:latin typeface="Arial" panose="020B0604020202020204" pitchFamily="34" charset="0"/>
                          <a:ea typeface="+mn-ea"/>
                          <a:cs typeface="Arial" panose="020B0604020202020204" pitchFamily="34" charset="0"/>
                        </a:rPr>
                        <a:t>Understanding this unique population and the challenges some may face in their personal, employment, or economic situations have important implications on all facets of society </a:t>
                      </a:r>
                    </a:p>
                    <a:p>
                      <a:pPr marL="342900" marR="0" indent="-342900" algn="l">
                        <a:lnSpc>
                          <a:spcPct val="115000"/>
                        </a:lnSpc>
                        <a:spcBef>
                          <a:spcPts val="0"/>
                        </a:spcBef>
                        <a:spcAft>
                          <a:spcPts val="1000"/>
                        </a:spcAft>
                        <a:buFont typeface="Wingdings" panose="05000000000000000000" pitchFamily="2" charset="2"/>
                        <a:buChar char="Ø"/>
                      </a:pPr>
                      <a:r>
                        <a:rPr lang="en-CA" sz="2400" kern="1200" dirty="0" smtClean="0">
                          <a:solidFill>
                            <a:schemeClr val="dk1"/>
                          </a:solidFill>
                          <a:effectLst/>
                          <a:latin typeface="Arial" panose="020B0604020202020204" pitchFamily="34" charset="0"/>
                          <a:ea typeface="+mn-ea"/>
                          <a:cs typeface="Arial" panose="020B0604020202020204" pitchFamily="34" charset="0"/>
                        </a:rPr>
                        <a:t>Including informing government policy, employment and education support services, and disability-based outreach programs within the community – to name a few.</a:t>
                      </a:r>
                      <a:endParaRPr lang="en-CA" sz="2400" dirty="0">
                        <a:solidFill>
                          <a:srgbClr val="000000"/>
                        </a:solidFill>
                        <a:effectLst/>
                        <a:latin typeface="Arial" panose="020B0604020202020204" pitchFamily="34" charset="0"/>
                        <a:ea typeface="Century Schoolbook" panose="02040604050505020304" pitchFamily="18" charset="0"/>
                        <a:cs typeface="Arial" panose="020B0604020202020204" pitchFamily="34" charset="0"/>
                      </a:endParaRPr>
                    </a:p>
                  </a:txBody>
                  <a:tcPr marL="114300" marR="114300" marT="0" marB="0">
                    <a:noFill/>
                  </a:tcPr>
                </a:tc>
                <a:extLst>
                  <a:ext uri="{0D108BD9-81ED-4DB2-BD59-A6C34878D82A}">
                    <a16:rowId xmlns:a16="http://schemas.microsoft.com/office/drawing/2014/main" val="1891396743"/>
                  </a:ext>
                </a:extLst>
              </a:tr>
            </a:tbl>
          </a:graphicData>
        </a:graphic>
      </p:graphicFrame>
      <p:sp>
        <p:nvSpPr>
          <p:cNvPr id="8" name="TextBox 7"/>
          <p:cNvSpPr txBox="1"/>
          <p:nvPr/>
        </p:nvSpPr>
        <p:spPr>
          <a:xfrm>
            <a:off x="480820" y="981883"/>
            <a:ext cx="8440055" cy="461665"/>
          </a:xfrm>
          <a:prstGeom prst="rect">
            <a:avLst/>
          </a:prstGeom>
          <a:noFill/>
        </p:spPr>
        <p:txBody>
          <a:bodyPr wrap="square" rtlCol="0">
            <a:spAutoFit/>
          </a:bodyPr>
          <a:lstStyle/>
          <a:p>
            <a:r>
              <a:rPr lang="en-US" sz="2400" b="1" dirty="0" smtClean="0">
                <a:solidFill>
                  <a:srgbClr val="FF3F3F"/>
                </a:solidFill>
                <a:latin typeface="Arial" panose="020B0604020202020204" pitchFamily="34" charset="0"/>
                <a:cs typeface="Arial" panose="020B0604020202020204" pitchFamily="34" charset="0"/>
              </a:rPr>
              <a:t>What can I do to ensure diversity in the workplace?</a:t>
            </a:r>
            <a:endParaRPr lang="en-CA" sz="2400" b="1" dirty="0">
              <a:solidFill>
                <a:srgbClr val="FF3F3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261752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2987</TotalTime>
  <Words>671</Words>
  <Application>Microsoft Office PowerPoint</Application>
  <PresentationFormat>Widescreen</PresentationFormat>
  <Paragraphs>89</Paragraphs>
  <Slides>11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Arial</vt:lpstr>
      <vt:lpstr>Times New Roman</vt:lpstr>
      <vt:lpstr>Century Schoolbook</vt:lpstr>
      <vt:lpstr>Meiryo</vt:lpstr>
      <vt:lpstr>Trebuchet MS</vt:lpstr>
      <vt:lpstr>Wingdings 3</vt:lpstr>
      <vt:lpstr>Gotham</vt:lpstr>
      <vt:lpstr>Helvetica Light</vt:lpstr>
      <vt:lpstr>Calibri</vt:lpstr>
      <vt:lpstr>Wingdings</vt:lpstr>
      <vt:lpstr>Facet</vt:lpstr>
      <vt:lpstr>Accessible Education Towards Accessible Employment</vt:lpstr>
      <vt:lpstr>Agenda</vt:lpstr>
      <vt:lpstr>Student Section</vt:lpstr>
      <vt:lpstr>Student Section</vt:lpstr>
      <vt:lpstr>Student Section</vt:lpstr>
      <vt:lpstr>Faculty Section</vt:lpstr>
      <vt:lpstr>Faculty Section</vt:lpstr>
      <vt:lpstr>Faculty Section</vt:lpstr>
      <vt:lpstr>Placement Section</vt:lpstr>
      <vt:lpstr>Placement Section</vt:lpstr>
      <vt:lpstr>Placement Section</vt:lpstr>
    </vt:vector>
  </TitlesOfParts>
  <Company>Fleming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Enrollment at Fleming College</dc:title>
  <dc:creator>Jason Dennison</dc:creator>
  <cp:lastModifiedBy>Lynda Staples</cp:lastModifiedBy>
  <cp:revision>117</cp:revision>
  <dcterms:created xsi:type="dcterms:W3CDTF">2019-06-17T18:42:29Z</dcterms:created>
  <dcterms:modified xsi:type="dcterms:W3CDTF">2019-08-30T19:28:07Z</dcterms:modified>
</cp:coreProperties>
</file>