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69" r:id="rId3"/>
    <p:sldId id="297" r:id="rId4"/>
    <p:sldId id="310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8" r:id="rId13"/>
    <p:sldId id="309" r:id="rId14"/>
    <p:sldId id="315" r:id="rId15"/>
    <p:sldId id="311" r:id="rId16"/>
    <p:sldId id="312" r:id="rId17"/>
    <p:sldId id="313" r:id="rId18"/>
    <p:sldId id="314" r:id="rId19"/>
    <p:sldId id="296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1-A69D-480F-A506-F974794C9389}"/>
              </c:ext>
            </c:extLst>
          </c:dPt>
          <c:cat>
            <c:strRef>
              <c:f>Sheet1!$A$2:$A$4</c:f>
              <c:strCache>
                <c:ptCount val="3"/>
                <c:pt idx="0">
                  <c:v>Tone of Voice</c:v>
                </c:pt>
                <c:pt idx="1">
                  <c:v>Body Language</c:v>
                </c:pt>
                <c:pt idx="2">
                  <c:v>Words We Use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38</c:v>
                </c:pt>
                <c:pt idx="1">
                  <c:v>55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9D-480F-A506-F974794C93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F4E9308-DF32-43F2-A1CF-BDE5BC202FBD}" type="datetimeFigureOut">
              <a:rPr lang="en-CA" smtClean="0"/>
              <a:t>16/10/2019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3746861-E701-4703-B6FA-8F647F7136D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6912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46861-E701-4703-B6FA-8F647F7136D0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863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en-US" sz="1200" dirty="0" smtClean="0"/>
              <a:t>Mental Health Commission of Canada </a:t>
            </a:r>
          </a:p>
          <a:p>
            <a:pPr marL="342900" indent="-342900">
              <a:buAutoNum type="arabicPeriod"/>
            </a:pPr>
            <a:r>
              <a:rPr lang="en-US" sz="1200" dirty="0" smtClean="0"/>
              <a:t>Changing Directions – Changing Lives. http://strategy.mentalhealthcommission.ca/pdf/strategy-images-en.pdf. </a:t>
            </a:r>
            <a:r>
              <a:rPr lang="en-US" sz="1200" dirty="0" err="1" smtClean="0"/>
              <a:t>Pg</a:t>
            </a:r>
            <a:r>
              <a:rPr lang="en-US" sz="1200" dirty="0" smtClean="0"/>
              <a:t> 29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7853A-6B1A-475E-9A5E-872467D5F9A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740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E5F3-14CB-4C2B-9571-B7F5036FFF44}" type="datetimeFigureOut">
              <a:rPr lang="en-CA" smtClean="0"/>
              <a:t>16/10/2019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098B-43E8-450A-9C76-6516E4FD7190}" type="slidenum">
              <a:rPr lang="en-CA" smtClean="0"/>
              <a:t>‹#›</a:t>
            </a:fld>
            <a:endParaRPr lang="en-CA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E5F3-14CB-4C2B-9571-B7F5036FFF44}" type="datetimeFigureOut">
              <a:rPr lang="en-CA" smtClean="0"/>
              <a:t>16/10/2019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098B-43E8-450A-9C76-6516E4FD7190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E5F3-14CB-4C2B-9571-B7F5036FFF44}" type="datetimeFigureOut">
              <a:rPr lang="en-CA" smtClean="0"/>
              <a:t>16/10/2019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098B-43E8-450A-9C76-6516E4FD7190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E5F3-14CB-4C2B-9571-B7F5036FFF44}" type="datetimeFigureOut">
              <a:rPr lang="en-CA" smtClean="0"/>
              <a:t>16/10/2019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098B-43E8-450A-9C76-6516E4FD7190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E5F3-14CB-4C2B-9571-B7F5036FFF44}" type="datetimeFigureOut">
              <a:rPr lang="en-CA" smtClean="0"/>
              <a:t>16/10/2019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098B-43E8-450A-9C76-6516E4FD7190}" type="slidenum">
              <a:rPr lang="en-CA" smtClean="0"/>
              <a:t>‹#›</a:t>
            </a:fld>
            <a:endParaRPr lang="en-CA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E5F3-14CB-4C2B-9571-B7F5036FFF44}" type="datetimeFigureOut">
              <a:rPr lang="en-CA" smtClean="0"/>
              <a:t>16/10/2019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098B-43E8-450A-9C76-6516E4FD7190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E5F3-14CB-4C2B-9571-B7F5036FFF44}" type="datetimeFigureOut">
              <a:rPr lang="en-CA" smtClean="0"/>
              <a:t>16/10/2019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098B-43E8-450A-9C76-6516E4FD7190}" type="slidenum">
              <a:rPr lang="en-CA" smtClean="0"/>
              <a:t>‹#›</a:t>
            </a:fld>
            <a:endParaRPr lang="en-CA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E5F3-14CB-4C2B-9571-B7F5036FFF44}" type="datetimeFigureOut">
              <a:rPr lang="en-CA" smtClean="0"/>
              <a:t>16/10/2019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098B-43E8-450A-9C76-6516E4FD7190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E5F3-14CB-4C2B-9571-B7F5036FFF44}" type="datetimeFigureOut">
              <a:rPr lang="en-CA" smtClean="0"/>
              <a:t>16/10/2019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098B-43E8-450A-9C76-6516E4FD7190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E5F3-14CB-4C2B-9571-B7F5036FFF44}" type="datetimeFigureOut">
              <a:rPr lang="en-CA" smtClean="0"/>
              <a:t>16/10/2019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098B-43E8-450A-9C76-6516E4FD7190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E5F3-14CB-4C2B-9571-B7F5036FFF44}" type="datetimeFigureOut">
              <a:rPr lang="en-CA" smtClean="0"/>
              <a:t>16/10/2019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098B-43E8-450A-9C76-6516E4FD7190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C36E5F3-14CB-4C2B-9571-B7F5036FFF44}" type="datetimeFigureOut">
              <a:rPr lang="en-CA" smtClean="0"/>
              <a:t>16/10/2019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57D098B-43E8-450A-9C76-6516E4FD7190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a/url?sa=i&amp;rct=j&amp;q=&amp;esrc=s&amp;frm=1&amp;source=images&amp;cd=&amp;cad=rja&amp;docid=C352AJtc6YUOpM&amp;tbnid=u7QvKHyHXH-1ZM:&amp;ved=0CAUQjRw&amp;url=http://howtoenjoyyourjob.wordpress.com/2008/07/30/multi-cultural-workplaces-7-ways-to-make-them-work/&amp;ei=oktHUdmkGI-oqwG7mYCIAg&amp;bvm=bv.43828540,d.aWM&amp;psig=AFQjCNF_Dt4EEEYZvTMEQago55lgxU_d0A&amp;ust=1363713310128249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gi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z="4800" dirty="0" smtClean="0"/>
              <a:t>Mental Health in the Workplace</a:t>
            </a:r>
            <a:endParaRPr lang="en-CA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6400800" cy="1752600"/>
          </a:xfrm>
        </p:spPr>
        <p:txBody>
          <a:bodyPr/>
          <a:lstStyle/>
          <a:p>
            <a:r>
              <a:rPr lang="en-CA" dirty="0" smtClean="0">
                <a:solidFill>
                  <a:schemeClr val="bg2"/>
                </a:solidFill>
              </a:rPr>
              <a:t>Simple strategies for wellness.</a:t>
            </a:r>
            <a:endParaRPr lang="en-CA" dirty="0">
              <a:solidFill>
                <a:schemeClr val="bg2"/>
              </a:solidFill>
            </a:endParaRPr>
          </a:p>
        </p:txBody>
      </p:sp>
      <p:pic>
        <p:nvPicPr>
          <p:cNvPr id="1026" name="Picture 2" descr="P:\Development Team\CMHA HKPR Logos\CMHA HKPR logo with tagli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246246"/>
            <a:ext cx="4608512" cy="1279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441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Power of Body Language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altLang="en-US" dirty="0">
                <a:solidFill>
                  <a:schemeClr val="bg2"/>
                </a:solidFill>
              </a:rPr>
              <a:t>The following non-verbal </a:t>
            </a:r>
            <a:r>
              <a:rPr lang="en-US" altLang="en-US" dirty="0" err="1">
                <a:solidFill>
                  <a:schemeClr val="bg2"/>
                </a:solidFill>
              </a:rPr>
              <a:t>behaviours</a:t>
            </a:r>
            <a:r>
              <a:rPr lang="en-US" altLang="en-US" dirty="0">
                <a:solidFill>
                  <a:schemeClr val="bg2"/>
                </a:solidFill>
              </a:rPr>
              <a:t> generally tend to promote increased trust and open up communication:</a:t>
            </a:r>
          </a:p>
          <a:p>
            <a:pPr>
              <a:lnSpc>
                <a:spcPct val="80000"/>
              </a:lnSpc>
            </a:pPr>
            <a:endParaRPr lang="en-US" altLang="en-US" dirty="0">
              <a:solidFill>
                <a:schemeClr val="bg2"/>
              </a:solidFill>
            </a:endParaRPr>
          </a:p>
          <a:p>
            <a:pPr lvl="1">
              <a:lnSpc>
                <a:spcPct val="80000"/>
              </a:lnSpc>
              <a:buClr>
                <a:schemeClr val="accent1"/>
              </a:buClr>
            </a:pPr>
            <a:r>
              <a:rPr lang="en-US" altLang="en-US" sz="2400" dirty="0">
                <a:solidFill>
                  <a:schemeClr val="bg2"/>
                </a:solidFill>
              </a:rPr>
              <a:t>Displaying an open posture, especially with your arms</a:t>
            </a:r>
          </a:p>
          <a:p>
            <a:pPr lvl="1">
              <a:lnSpc>
                <a:spcPct val="80000"/>
              </a:lnSpc>
              <a:buClr>
                <a:schemeClr val="accent1"/>
              </a:buClr>
            </a:pPr>
            <a:endParaRPr lang="en-US" altLang="en-US" sz="2400" dirty="0">
              <a:solidFill>
                <a:schemeClr val="bg2"/>
              </a:solidFill>
            </a:endParaRPr>
          </a:p>
          <a:p>
            <a:pPr lvl="1">
              <a:lnSpc>
                <a:spcPct val="80000"/>
              </a:lnSpc>
              <a:buClr>
                <a:schemeClr val="accent1"/>
              </a:buClr>
            </a:pPr>
            <a:r>
              <a:rPr lang="en-US" altLang="en-US" sz="2400" dirty="0">
                <a:solidFill>
                  <a:schemeClr val="bg2"/>
                </a:solidFill>
              </a:rPr>
              <a:t>Keeping an appropriate distance</a:t>
            </a:r>
          </a:p>
          <a:p>
            <a:pPr lvl="1">
              <a:lnSpc>
                <a:spcPct val="80000"/>
              </a:lnSpc>
              <a:buClr>
                <a:schemeClr val="accent1"/>
              </a:buClr>
            </a:pPr>
            <a:endParaRPr lang="en-US" altLang="en-US" sz="2400" dirty="0">
              <a:solidFill>
                <a:schemeClr val="bg2"/>
              </a:solidFill>
            </a:endParaRPr>
          </a:p>
          <a:p>
            <a:pPr lvl="1">
              <a:lnSpc>
                <a:spcPct val="80000"/>
              </a:lnSpc>
              <a:buClr>
                <a:schemeClr val="accent1"/>
              </a:buClr>
            </a:pPr>
            <a:r>
              <a:rPr lang="en-US" altLang="en-US" sz="2400" dirty="0">
                <a:solidFill>
                  <a:schemeClr val="bg2"/>
                </a:solidFill>
              </a:rPr>
              <a:t>Making frequent and soft eye contact</a:t>
            </a:r>
          </a:p>
          <a:p>
            <a:pPr lvl="1">
              <a:lnSpc>
                <a:spcPct val="80000"/>
              </a:lnSpc>
              <a:buClr>
                <a:schemeClr val="accent1"/>
              </a:buClr>
            </a:pPr>
            <a:endParaRPr lang="en-US" altLang="en-US" sz="2400" dirty="0">
              <a:solidFill>
                <a:schemeClr val="bg2"/>
              </a:solidFill>
            </a:endParaRPr>
          </a:p>
          <a:p>
            <a:pPr lvl="1">
              <a:lnSpc>
                <a:spcPct val="80000"/>
              </a:lnSpc>
              <a:buClr>
                <a:schemeClr val="accent1"/>
              </a:buClr>
            </a:pPr>
            <a:r>
              <a:rPr lang="en-US" altLang="en-US" sz="2400" dirty="0">
                <a:solidFill>
                  <a:schemeClr val="bg2"/>
                </a:solidFill>
              </a:rPr>
              <a:t>Appearing calm and </a:t>
            </a:r>
            <a:r>
              <a:rPr lang="en-US" altLang="en-US" sz="2400" dirty="0" smtClean="0">
                <a:solidFill>
                  <a:schemeClr val="bg2"/>
                </a:solidFill>
              </a:rPr>
              <a:t>relaxed</a:t>
            </a:r>
          </a:p>
          <a:p>
            <a:pPr>
              <a:lnSpc>
                <a:spcPct val="80000"/>
              </a:lnSpc>
            </a:pPr>
            <a:endParaRPr lang="en-US" altLang="en-US" sz="2800" dirty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dirty="0">
                <a:solidFill>
                  <a:schemeClr val="bg2"/>
                </a:solidFill>
              </a:rPr>
              <a:t>It is always imperative we keep the individuals culture in mind.</a:t>
            </a:r>
          </a:p>
          <a:p>
            <a:endParaRPr lang="en-CA" sz="2000" dirty="0">
              <a:solidFill>
                <a:schemeClr val="bg2"/>
              </a:solidFill>
            </a:endParaRPr>
          </a:p>
        </p:txBody>
      </p:sp>
      <p:pic>
        <p:nvPicPr>
          <p:cNvPr id="8" name="Picture 2" descr="P:\Development Team\CMHA HKPR Logos\cmha hkpr logo no tagli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1648" y="6425916"/>
            <a:ext cx="1474848" cy="387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34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Tone of Voice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en-US" altLang="en-US" sz="2800" dirty="0">
                <a:solidFill>
                  <a:schemeClr val="bg2"/>
                </a:solidFill>
              </a:rPr>
              <a:t>Your tone of voice and the way you speak can communicate respect or disrespect, understanding or impatience:</a:t>
            </a:r>
          </a:p>
          <a:p>
            <a:pPr>
              <a:lnSpc>
                <a:spcPct val="80000"/>
              </a:lnSpc>
              <a:buClr>
                <a:schemeClr val="tx1"/>
              </a:buClr>
            </a:pPr>
            <a:endParaRPr lang="en-US" altLang="en-US" sz="2800" dirty="0">
              <a:solidFill>
                <a:schemeClr val="bg2"/>
              </a:solidFill>
            </a:endParaRPr>
          </a:p>
          <a:p>
            <a:pPr lvl="1">
              <a:lnSpc>
                <a:spcPct val="80000"/>
              </a:lnSpc>
              <a:buClr>
                <a:schemeClr val="tx1"/>
              </a:buClr>
            </a:pPr>
            <a:r>
              <a:rPr lang="en-US" altLang="en-US" sz="2800" dirty="0">
                <a:solidFill>
                  <a:schemeClr val="bg2"/>
                </a:solidFill>
              </a:rPr>
              <a:t>The pace of your speech</a:t>
            </a:r>
          </a:p>
          <a:p>
            <a:pPr lvl="1">
              <a:lnSpc>
                <a:spcPct val="80000"/>
              </a:lnSpc>
              <a:buClr>
                <a:schemeClr val="tx1"/>
              </a:buClr>
            </a:pPr>
            <a:endParaRPr lang="en-US" altLang="en-US" sz="2800" dirty="0">
              <a:solidFill>
                <a:schemeClr val="bg2"/>
              </a:solidFill>
            </a:endParaRPr>
          </a:p>
          <a:p>
            <a:pPr lvl="1">
              <a:lnSpc>
                <a:spcPct val="80000"/>
              </a:lnSpc>
              <a:buClr>
                <a:schemeClr val="tx1"/>
              </a:buClr>
            </a:pPr>
            <a:r>
              <a:rPr lang="en-US" altLang="en-US" sz="2800" dirty="0">
                <a:solidFill>
                  <a:schemeClr val="bg2"/>
                </a:solidFill>
              </a:rPr>
              <a:t>Your volume</a:t>
            </a:r>
          </a:p>
          <a:p>
            <a:pPr lvl="1">
              <a:lnSpc>
                <a:spcPct val="80000"/>
              </a:lnSpc>
              <a:buClr>
                <a:schemeClr val="tx1"/>
              </a:buClr>
            </a:pPr>
            <a:endParaRPr lang="en-US" altLang="en-US" sz="2800" dirty="0">
              <a:solidFill>
                <a:schemeClr val="bg2"/>
              </a:solidFill>
            </a:endParaRPr>
          </a:p>
          <a:p>
            <a:pPr lvl="1">
              <a:lnSpc>
                <a:spcPct val="80000"/>
              </a:lnSpc>
              <a:buClr>
                <a:schemeClr val="tx1"/>
              </a:buClr>
            </a:pPr>
            <a:r>
              <a:rPr lang="en-US" altLang="en-US" sz="2800" dirty="0">
                <a:solidFill>
                  <a:schemeClr val="bg2"/>
                </a:solidFill>
              </a:rPr>
              <a:t>The tone of your voice (is there an edge?)</a:t>
            </a:r>
          </a:p>
          <a:p>
            <a:pPr lvl="1">
              <a:lnSpc>
                <a:spcPct val="80000"/>
              </a:lnSpc>
              <a:buClr>
                <a:schemeClr val="tx1"/>
              </a:buClr>
            </a:pPr>
            <a:endParaRPr lang="en-US" altLang="en-US" sz="2800" dirty="0">
              <a:solidFill>
                <a:schemeClr val="bg2"/>
              </a:solidFill>
            </a:endParaRPr>
          </a:p>
          <a:p>
            <a:pPr lvl="1">
              <a:lnSpc>
                <a:spcPct val="80000"/>
              </a:lnSpc>
              <a:buClr>
                <a:schemeClr val="tx1"/>
              </a:buClr>
            </a:pPr>
            <a:r>
              <a:rPr lang="en-US" altLang="en-US" sz="2800" dirty="0">
                <a:solidFill>
                  <a:schemeClr val="bg2"/>
                </a:solidFill>
              </a:rPr>
              <a:t>The emotion in your voice (calm vs. frantic)</a:t>
            </a:r>
          </a:p>
          <a:p>
            <a:pPr>
              <a:buClr>
                <a:schemeClr val="tx1"/>
              </a:buClr>
            </a:pPr>
            <a:endParaRPr lang="en-CA" dirty="0">
              <a:solidFill>
                <a:schemeClr val="bg2"/>
              </a:solidFill>
            </a:endParaRPr>
          </a:p>
        </p:txBody>
      </p:sp>
      <p:pic>
        <p:nvPicPr>
          <p:cNvPr id="6" name="Picture 2" descr="P:\Development Team\CMHA HKPR Logos\cmha hkpr logo no tagli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1648" y="6425916"/>
            <a:ext cx="1474848" cy="387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823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Listening Skills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en-US" altLang="en-US" dirty="0">
                <a:solidFill>
                  <a:schemeClr val="bg2"/>
                </a:solidFill>
              </a:rPr>
              <a:t>Try to ask fewer questions, and rather make statements like,</a:t>
            </a:r>
            <a:r>
              <a:rPr lang="en-US" altLang="en-US" i="1" dirty="0">
                <a:solidFill>
                  <a:schemeClr val="bg2"/>
                </a:solidFill>
              </a:rPr>
              <a:t>‘ That is very helpful to know’</a:t>
            </a:r>
            <a:r>
              <a:rPr lang="en-US" altLang="en-US" dirty="0">
                <a:solidFill>
                  <a:schemeClr val="bg2"/>
                </a:solidFill>
              </a:rPr>
              <a:t> or </a:t>
            </a:r>
            <a:r>
              <a:rPr lang="en-US" altLang="en-US" i="1" dirty="0">
                <a:solidFill>
                  <a:schemeClr val="bg2"/>
                </a:solidFill>
              </a:rPr>
              <a:t>‘I would like to know more about that’</a:t>
            </a:r>
          </a:p>
          <a:p>
            <a:pPr>
              <a:buClr>
                <a:schemeClr val="tx1"/>
              </a:buClr>
            </a:pPr>
            <a:r>
              <a:rPr lang="en-US" altLang="en-US" dirty="0">
                <a:solidFill>
                  <a:schemeClr val="bg2"/>
                </a:solidFill>
              </a:rPr>
              <a:t>Tune in - be really present</a:t>
            </a:r>
          </a:p>
          <a:p>
            <a:pPr>
              <a:buClr>
                <a:schemeClr val="tx1"/>
              </a:buClr>
            </a:pPr>
            <a:r>
              <a:rPr lang="en-US" altLang="en-US" dirty="0">
                <a:solidFill>
                  <a:schemeClr val="bg2"/>
                </a:solidFill>
              </a:rPr>
              <a:t>Remain calm</a:t>
            </a:r>
          </a:p>
          <a:p>
            <a:pPr>
              <a:buClr>
                <a:schemeClr val="tx1"/>
              </a:buClr>
            </a:pPr>
            <a:r>
              <a:rPr lang="en-US" altLang="en-US" dirty="0" smtClean="0">
                <a:solidFill>
                  <a:schemeClr val="bg2"/>
                </a:solidFill>
              </a:rPr>
              <a:t>Seek out clarification</a:t>
            </a:r>
            <a:endParaRPr lang="en-US" altLang="en-US" dirty="0">
              <a:solidFill>
                <a:schemeClr val="bg2"/>
              </a:solidFill>
            </a:endParaRPr>
          </a:p>
          <a:p>
            <a:pPr>
              <a:buClr>
                <a:schemeClr val="tx1"/>
              </a:buClr>
            </a:pPr>
            <a:r>
              <a:rPr lang="en-US" altLang="en-US" dirty="0">
                <a:solidFill>
                  <a:schemeClr val="bg2"/>
                </a:solidFill>
              </a:rPr>
              <a:t>Do not make assumptions</a:t>
            </a:r>
          </a:p>
          <a:p>
            <a:pPr>
              <a:buClr>
                <a:schemeClr val="tx1"/>
              </a:buClr>
            </a:pPr>
            <a:r>
              <a:rPr lang="en-US" altLang="en-US" dirty="0">
                <a:solidFill>
                  <a:schemeClr val="bg2"/>
                </a:solidFill>
              </a:rPr>
              <a:t>Do not try to take </a:t>
            </a:r>
            <a:r>
              <a:rPr lang="en-US" altLang="en-US" dirty="0" smtClean="0">
                <a:solidFill>
                  <a:schemeClr val="bg2"/>
                </a:solidFill>
              </a:rPr>
              <a:t>control – interrupting </a:t>
            </a:r>
            <a:endParaRPr lang="en-US" altLang="en-US" dirty="0">
              <a:solidFill>
                <a:schemeClr val="bg2"/>
              </a:solidFill>
            </a:endParaRPr>
          </a:p>
          <a:p>
            <a:pPr>
              <a:buClr>
                <a:schemeClr val="tx1"/>
              </a:buClr>
            </a:pPr>
            <a:r>
              <a:rPr lang="en-US" altLang="en-US" dirty="0">
                <a:solidFill>
                  <a:schemeClr val="bg2"/>
                </a:solidFill>
              </a:rPr>
              <a:t>Do not express frustration, even though you may be feeling </a:t>
            </a:r>
            <a:r>
              <a:rPr lang="en-US" altLang="en-US" dirty="0" smtClean="0">
                <a:solidFill>
                  <a:schemeClr val="bg2"/>
                </a:solidFill>
              </a:rPr>
              <a:t>it</a:t>
            </a:r>
          </a:p>
          <a:p>
            <a:pPr>
              <a:buClr>
                <a:schemeClr val="tx1"/>
              </a:buClr>
            </a:pPr>
            <a:r>
              <a:rPr lang="en-US" altLang="en-US" dirty="0" smtClean="0">
                <a:solidFill>
                  <a:schemeClr val="bg2"/>
                </a:solidFill>
              </a:rPr>
              <a:t>Allow for silence</a:t>
            </a:r>
            <a:endParaRPr lang="en-US" altLang="en-US" dirty="0">
              <a:solidFill>
                <a:schemeClr val="bg2"/>
              </a:solidFill>
            </a:endParaRPr>
          </a:p>
          <a:p>
            <a:pPr>
              <a:buClr>
                <a:schemeClr val="tx1"/>
              </a:buClr>
            </a:pPr>
            <a:endParaRPr lang="en-CA" dirty="0">
              <a:solidFill>
                <a:schemeClr val="bg2"/>
              </a:solidFill>
            </a:endParaRPr>
          </a:p>
        </p:txBody>
      </p:sp>
      <p:pic>
        <p:nvPicPr>
          <p:cNvPr id="6" name="Picture 2" descr="P:\Development Team\CMHA HKPR Logos\cmha hkpr logo no tagli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1648" y="6425916"/>
            <a:ext cx="1474848" cy="387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763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Leadership and Mental Health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>
                <a:solidFill>
                  <a:schemeClr val="bg2"/>
                </a:solidFill>
              </a:rPr>
              <a:t>Important to remember we should never assign a diagnosis</a:t>
            </a:r>
          </a:p>
          <a:p>
            <a:endParaRPr lang="en-CA" dirty="0">
              <a:solidFill>
                <a:schemeClr val="bg2"/>
              </a:solidFill>
            </a:endParaRPr>
          </a:p>
          <a:p>
            <a:r>
              <a:rPr lang="en-CA" dirty="0" smtClean="0">
                <a:solidFill>
                  <a:schemeClr val="bg2"/>
                </a:solidFill>
              </a:rPr>
              <a:t>Be sure to utilize in-house supports (Human Resources, Team Leads, Counselling Staff)</a:t>
            </a:r>
          </a:p>
          <a:p>
            <a:endParaRPr lang="en-CA" dirty="0">
              <a:solidFill>
                <a:schemeClr val="bg2"/>
              </a:solidFill>
            </a:endParaRPr>
          </a:p>
          <a:p>
            <a:r>
              <a:rPr lang="en-CA" dirty="0" smtClean="0">
                <a:solidFill>
                  <a:schemeClr val="bg2"/>
                </a:solidFill>
              </a:rPr>
              <a:t>Respect confidentiality </a:t>
            </a:r>
          </a:p>
          <a:p>
            <a:endParaRPr lang="en-US" dirty="0">
              <a:solidFill>
                <a:schemeClr val="bg2"/>
              </a:solidFill>
            </a:endParaRPr>
          </a:p>
          <a:p>
            <a:r>
              <a:rPr lang="en-US" dirty="0" smtClean="0">
                <a:solidFill>
                  <a:schemeClr val="bg2"/>
                </a:solidFill>
              </a:rPr>
              <a:t>Provide training opportunities for staff</a:t>
            </a:r>
          </a:p>
          <a:p>
            <a:endParaRPr lang="en-US" dirty="0">
              <a:solidFill>
                <a:schemeClr val="bg2"/>
              </a:solidFill>
            </a:endParaRPr>
          </a:p>
          <a:p>
            <a:r>
              <a:rPr lang="en-US" dirty="0" smtClean="0">
                <a:solidFill>
                  <a:schemeClr val="bg2"/>
                </a:solidFill>
              </a:rPr>
              <a:t>Mental distress does always present itself the same way in everyone</a:t>
            </a:r>
            <a:endParaRPr lang="en-CA" dirty="0">
              <a:solidFill>
                <a:schemeClr val="bg2"/>
              </a:solidFill>
            </a:endParaRPr>
          </a:p>
        </p:txBody>
      </p:sp>
      <p:pic>
        <p:nvPicPr>
          <p:cNvPr id="4" name="Picture 2" descr="P:\Development Team\CMHA HKPR Logos\cmha hkpr logo no tagli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1648" y="6425916"/>
            <a:ext cx="1474848" cy="387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244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Conversations with Employees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Start conversations based on observations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Be clear in what you’re noticing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Helpful to have written documentation as backup (dates, times etc.)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We’re not providing diagnosis</a:t>
            </a:r>
          </a:p>
          <a:p>
            <a:pPr lvl="1"/>
            <a:endParaRPr lang="en-US" dirty="0">
              <a:solidFill>
                <a:schemeClr val="bg2"/>
              </a:solidFill>
            </a:endParaRPr>
          </a:p>
          <a:p>
            <a:r>
              <a:rPr lang="en-US" dirty="0" smtClean="0">
                <a:solidFill>
                  <a:schemeClr val="bg2"/>
                </a:solidFill>
              </a:rPr>
              <a:t>Ask for clarification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Why am I seeing this?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How are you doing?</a:t>
            </a:r>
          </a:p>
          <a:p>
            <a:pPr lvl="1"/>
            <a:endParaRPr lang="en-US" dirty="0">
              <a:solidFill>
                <a:schemeClr val="bg2"/>
              </a:solidFill>
            </a:endParaRPr>
          </a:p>
          <a:p>
            <a:pPr lvl="1"/>
            <a:endParaRPr lang="en-US" dirty="0" smtClean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2"/>
                </a:solidFill>
              </a:rPr>
              <a:t>Collaborate 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How can we work together to get these tasks done?</a:t>
            </a:r>
          </a:p>
        </p:txBody>
      </p:sp>
      <p:pic>
        <p:nvPicPr>
          <p:cNvPr id="4" name="Picture 2" descr="P:\Development Team\CMHA HKPR Logos\cmha hkpr logo no tagli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324600"/>
            <a:ext cx="1543074" cy="40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47262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The Standard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25112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>
                <a:solidFill>
                  <a:schemeClr val="bg2"/>
                </a:solidFill>
              </a:rPr>
              <a:t>Psychological Health and Safety in the Workplace Standard was enacted January 2013 by the Federal Government of Canada.</a:t>
            </a:r>
          </a:p>
          <a:p>
            <a:endParaRPr lang="en-US" sz="2600" dirty="0">
              <a:solidFill>
                <a:schemeClr val="bg2"/>
              </a:solidFill>
            </a:endParaRPr>
          </a:p>
          <a:p>
            <a:r>
              <a:rPr lang="en-US" sz="2600" dirty="0">
                <a:solidFill>
                  <a:schemeClr val="bg2"/>
                </a:solidFill>
              </a:rPr>
              <a:t>“A document that outlines a systematic approach to develop and sustain a psychologically healthy and safe workplace. It focuses on mental illness prevention and mental health promotion. The Standard is intended for everyone, whether or not they live with a mental illness.”</a:t>
            </a:r>
          </a:p>
          <a:p>
            <a:endParaRPr lang="en-US" sz="2600" dirty="0">
              <a:solidFill>
                <a:schemeClr val="bg2"/>
              </a:solidFill>
            </a:endParaRPr>
          </a:p>
          <a:p>
            <a:r>
              <a:rPr lang="en-US" sz="2600" dirty="0">
                <a:solidFill>
                  <a:schemeClr val="bg2"/>
                </a:solidFill>
              </a:rPr>
              <a:t>The standard is voluntary, however implementation can result in beneficial outcomes for your organization. </a:t>
            </a:r>
          </a:p>
          <a:p>
            <a:endParaRPr lang="en-US" dirty="0" smtClean="0">
              <a:solidFill>
                <a:schemeClr val="bg2"/>
              </a:solidFill>
            </a:endParaRPr>
          </a:p>
          <a:p>
            <a:pPr marL="109728" indent="0">
              <a:buNone/>
            </a:pPr>
            <a:endParaRPr lang="en-US" dirty="0" smtClean="0">
              <a:solidFill>
                <a:schemeClr val="bg2"/>
              </a:solidFill>
            </a:endParaRPr>
          </a:p>
        </p:txBody>
      </p:sp>
      <p:pic>
        <p:nvPicPr>
          <p:cNvPr id="7" name="Picture 2" descr="P:\Development Team\CMHA HKPR Logos\cmha hkpr logo no tagli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324600"/>
            <a:ext cx="1543074" cy="40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578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Implementation</a:t>
            </a:r>
            <a:endParaRPr lang="en-US" dirty="0">
              <a:solidFill>
                <a:schemeClr val="accent4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3651" y="685800"/>
            <a:ext cx="4605228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http://howtoenjoyyourjob.files.wordpress.com/2008/07/multicultural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362200"/>
            <a:ext cx="2381250" cy="330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511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Accommodation  Plans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2"/>
                </a:solidFill>
              </a:rPr>
              <a:t>There are four simple steps in creating an accommodation plan:</a:t>
            </a:r>
          </a:p>
          <a:p>
            <a:pPr marL="0" indent="0">
              <a:buNone/>
            </a:pPr>
            <a:endParaRPr lang="en-US" dirty="0">
              <a:solidFill>
                <a:schemeClr val="bg2"/>
              </a:solidFill>
            </a:endParaRPr>
          </a:p>
          <a:p>
            <a:pPr marL="457200" indent="-457200">
              <a:buAutoNum type="arabicPeriod"/>
            </a:pPr>
            <a:r>
              <a:rPr lang="en-US" dirty="0" smtClean="0">
                <a:solidFill>
                  <a:schemeClr val="bg2"/>
                </a:solidFill>
              </a:rPr>
              <a:t>Recognize the need</a:t>
            </a:r>
          </a:p>
          <a:p>
            <a:pPr marL="457200" indent="-457200">
              <a:buAutoNum type="arabicPeriod"/>
            </a:pPr>
            <a:r>
              <a:rPr lang="en-US" dirty="0" smtClean="0">
                <a:solidFill>
                  <a:schemeClr val="bg2"/>
                </a:solidFill>
              </a:rPr>
              <a:t>Gather the relevant information </a:t>
            </a:r>
          </a:p>
          <a:p>
            <a:pPr marL="457200" indent="-457200">
              <a:buAutoNum type="arabicPeriod"/>
            </a:pPr>
            <a:r>
              <a:rPr lang="en-US" dirty="0" smtClean="0">
                <a:solidFill>
                  <a:schemeClr val="bg2"/>
                </a:solidFill>
              </a:rPr>
              <a:t>Write an individual accommodation plan</a:t>
            </a:r>
          </a:p>
          <a:p>
            <a:pPr marL="457200" indent="-457200">
              <a:buAutoNum type="arabicPeriod"/>
            </a:pPr>
            <a:r>
              <a:rPr lang="en-US" dirty="0" smtClean="0">
                <a:solidFill>
                  <a:schemeClr val="bg2"/>
                </a:solidFill>
              </a:rPr>
              <a:t>Implement and Monitor the plan</a:t>
            </a:r>
          </a:p>
          <a:p>
            <a:pPr marL="457200" indent="-457200">
              <a:buAutoNum type="arabicPeriod"/>
            </a:pPr>
            <a:endParaRPr lang="en-US" dirty="0">
              <a:solidFill>
                <a:schemeClr val="bg2"/>
              </a:solidFill>
            </a:endParaRPr>
          </a:p>
          <a:p>
            <a:pPr marL="457200" indent="-457200">
              <a:buAutoNum type="arabicPeriod"/>
            </a:pPr>
            <a:endParaRPr lang="en-US" dirty="0" smtClean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2"/>
                </a:solidFill>
              </a:rPr>
              <a:t>Accommodation plans do not mean that performance management isn’t possible. Rather, it can help to support it. </a:t>
            </a:r>
            <a:endParaRPr lang="en-CA" dirty="0">
              <a:solidFill>
                <a:schemeClr val="bg2"/>
              </a:solidFill>
            </a:endParaRPr>
          </a:p>
        </p:txBody>
      </p:sp>
      <p:pic>
        <p:nvPicPr>
          <p:cNvPr id="4" name="Picture 2" descr="P:\Development Team\CMHA HKPR Logos\cmha hkpr logo no tagli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324600"/>
            <a:ext cx="1543074" cy="40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6781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Mental Health Accommodation's Suggestions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0552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Flexible scheduling</a:t>
            </a:r>
          </a:p>
          <a:p>
            <a:endParaRPr lang="en-US" dirty="0" smtClean="0">
              <a:solidFill>
                <a:schemeClr val="bg2"/>
              </a:solidFill>
            </a:endParaRPr>
          </a:p>
          <a:p>
            <a:r>
              <a:rPr lang="en-US" dirty="0" smtClean="0">
                <a:solidFill>
                  <a:schemeClr val="bg2"/>
                </a:solidFill>
              </a:rPr>
              <a:t>Changes in supervision – information delivery</a:t>
            </a:r>
          </a:p>
          <a:p>
            <a:endParaRPr lang="en-US" dirty="0" smtClean="0">
              <a:solidFill>
                <a:schemeClr val="bg2"/>
              </a:solidFill>
            </a:endParaRPr>
          </a:p>
          <a:p>
            <a:r>
              <a:rPr lang="en-US" dirty="0" smtClean="0">
                <a:solidFill>
                  <a:schemeClr val="bg2"/>
                </a:solidFill>
              </a:rPr>
              <a:t>Changes in training – time and space</a:t>
            </a:r>
          </a:p>
          <a:p>
            <a:endParaRPr lang="en-US" dirty="0" smtClean="0">
              <a:solidFill>
                <a:schemeClr val="bg2"/>
              </a:solidFill>
            </a:endParaRPr>
          </a:p>
          <a:p>
            <a:r>
              <a:rPr lang="en-US" dirty="0" smtClean="0">
                <a:solidFill>
                  <a:schemeClr val="bg2"/>
                </a:solidFill>
              </a:rPr>
              <a:t>Modifying job duties – recognizing job description </a:t>
            </a:r>
          </a:p>
          <a:p>
            <a:endParaRPr lang="en-US" dirty="0" smtClean="0">
              <a:solidFill>
                <a:schemeClr val="bg2"/>
              </a:solidFill>
            </a:endParaRPr>
          </a:p>
          <a:p>
            <a:r>
              <a:rPr lang="en-US" dirty="0" smtClean="0">
                <a:solidFill>
                  <a:schemeClr val="bg2"/>
                </a:solidFill>
              </a:rPr>
              <a:t>Using technology – UV lamps </a:t>
            </a:r>
          </a:p>
          <a:p>
            <a:endParaRPr lang="en-US" dirty="0" smtClean="0">
              <a:solidFill>
                <a:schemeClr val="bg2"/>
              </a:solidFill>
            </a:endParaRPr>
          </a:p>
          <a:p>
            <a:r>
              <a:rPr lang="en-US" dirty="0" smtClean="0">
                <a:solidFill>
                  <a:schemeClr val="bg2"/>
                </a:solidFill>
              </a:rPr>
              <a:t>Modifying work space or changing location</a:t>
            </a:r>
          </a:p>
          <a:p>
            <a:endParaRPr lang="en-US" dirty="0" smtClean="0">
              <a:solidFill>
                <a:schemeClr val="bg2"/>
              </a:solidFill>
            </a:endParaRPr>
          </a:p>
          <a:p>
            <a:r>
              <a:rPr lang="en-US" dirty="0" smtClean="0">
                <a:solidFill>
                  <a:schemeClr val="bg2"/>
                </a:solidFill>
              </a:rPr>
              <a:t>Job coaching </a:t>
            </a:r>
            <a:endParaRPr lang="en-CA" dirty="0">
              <a:solidFill>
                <a:schemeClr val="bg2"/>
              </a:solidFill>
            </a:endParaRPr>
          </a:p>
        </p:txBody>
      </p:sp>
      <p:pic>
        <p:nvPicPr>
          <p:cNvPr id="4" name="Picture 2" descr="P:\Development Team\CMHA HKPR Logos\cmha hkpr logo no tagli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324600"/>
            <a:ext cx="1543074" cy="40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68442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Questions</a:t>
            </a:r>
            <a:endParaRPr lang="en-CA" dirty="0"/>
          </a:p>
        </p:txBody>
      </p:sp>
      <p:pic>
        <p:nvPicPr>
          <p:cNvPr id="5" name="Picture 2" descr="http://en.hdyo.org/assets/ask-question-3-049ac6f2a4e25267fa670b61ee734100.jpg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3320" y="1679204"/>
            <a:ext cx="5011828" cy="4270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P:\Development Team\CMHA HKPR Logos\cmha hkpr logo no taglin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324600"/>
            <a:ext cx="1543074" cy="40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550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Speaker</a:t>
            </a:r>
            <a:endParaRPr lang="en-CA" dirty="0"/>
          </a:p>
        </p:txBody>
      </p:sp>
      <p:pic>
        <p:nvPicPr>
          <p:cNvPr id="6" name="Picture 2" descr="http://1.bp.blogspot.com/-7zMCmZ8ILfM/Ta2RWtKvimI/AAAAAAAAAG0/3z6h9h-iwEE/s1600/public_speaking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556792"/>
            <a:ext cx="3491952" cy="3481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435984" y="4941168"/>
            <a:ext cx="802655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spc="50" dirty="0" smtClean="0">
                <a:ln w="11430">
                  <a:solidFill>
                    <a:schemeClr val="bg2"/>
                  </a:solidFill>
                </a:ln>
                <a:solidFill>
                  <a:schemeClr val="bg2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Jack </a:t>
            </a:r>
            <a:r>
              <a:rPr lang="en-US" sz="2400" b="1" spc="50" dirty="0" err="1" smtClean="0">
                <a:ln w="11430">
                  <a:solidFill>
                    <a:schemeClr val="bg2"/>
                  </a:solidFill>
                </a:ln>
                <a:solidFill>
                  <a:schemeClr val="bg2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Veitch</a:t>
            </a:r>
            <a:endParaRPr lang="en-US" sz="2400" b="1" spc="50" dirty="0" smtClean="0">
              <a:ln w="11430">
                <a:solidFill>
                  <a:schemeClr val="bg2"/>
                </a:solidFill>
              </a:ln>
              <a:solidFill>
                <a:schemeClr val="bg2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a:endParaRPr>
          </a:p>
          <a:p>
            <a:pPr algn="ctr"/>
            <a:r>
              <a:rPr lang="en-US" sz="2400" b="1" cap="none" spc="50" dirty="0" smtClean="0">
                <a:ln w="11430">
                  <a:solidFill>
                    <a:schemeClr val="bg2"/>
                  </a:solidFill>
                </a:ln>
                <a:solidFill>
                  <a:schemeClr val="bg2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Manager of Community Engagement and Education</a:t>
            </a:r>
          </a:p>
          <a:p>
            <a:pPr algn="ctr"/>
            <a:r>
              <a:rPr lang="en-US" sz="2400" b="1" spc="50" dirty="0" smtClean="0">
                <a:ln w="11430">
                  <a:solidFill>
                    <a:schemeClr val="bg2"/>
                  </a:solidFill>
                </a:ln>
                <a:solidFill>
                  <a:schemeClr val="bg2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Canadian Mental Health Association HKPR</a:t>
            </a:r>
          </a:p>
          <a:p>
            <a:pPr algn="ctr"/>
            <a:r>
              <a:rPr lang="en-US" sz="2400" b="1" cap="none" spc="50" dirty="0" smtClean="0">
                <a:ln w="11430">
                  <a:solidFill>
                    <a:schemeClr val="bg2"/>
                  </a:solidFill>
                </a:ln>
                <a:solidFill>
                  <a:schemeClr val="bg2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@</a:t>
            </a:r>
            <a:r>
              <a:rPr lang="en-US" sz="2400" b="1" cap="none" spc="50" dirty="0" err="1" smtClean="0">
                <a:ln w="11430">
                  <a:solidFill>
                    <a:schemeClr val="bg2"/>
                  </a:solidFill>
                </a:ln>
                <a:solidFill>
                  <a:schemeClr val="bg2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CMHAEducation</a:t>
            </a:r>
            <a:endParaRPr lang="en-US" sz="2400" b="1" cap="none" spc="50" dirty="0">
              <a:ln w="11430">
                <a:solidFill>
                  <a:schemeClr val="bg2"/>
                </a:solidFill>
              </a:ln>
              <a:solidFill>
                <a:schemeClr val="bg2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a:endParaRPr>
          </a:p>
        </p:txBody>
      </p:sp>
      <p:pic>
        <p:nvPicPr>
          <p:cNvPr id="1026" name="Picture 2" descr="http://www.adweek.com/socialtimes/files/2014/07/alltwitter-twitter-bird-logo-white-on-blu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4964" y="6165304"/>
            <a:ext cx="410236" cy="270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P:\Development Team\CMHA HKPR Logos\cmha hkpr logo no taglin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324600"/>
            <a:ext cx="1543074" cy="40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244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To learn more about mental health </a:t>
            </a:r>
            <a:r>
              <a:rPr lang="en-US" dirty="0" smtClean="0">
                <a:solidFill>
                  <a:schemeClr val="bg2"/>
                </a:solidFill>
              </a:rPr>
              <a:t>and mental distress to </a:t>
            </a:r>
            <a:r>
              <a:rPr lang="en-US" dirty="0" smtClean="0">
                <a:solidFill>
                  <a:schemeClr val="bg2"/>
                </a:solidFill>
              </a:rPr>
              <a:t>understand what a person may be experiencing.</a:t>
            </a:r>
          </a:p>
          <a:p>
            <a:endParaRPr lang="en-US" dirty="0">
              <a:solidFill>
                <a:schemeClr val="bg2"/>
              </a:solidFill>
            </a:endParaRPr>
          </a:p>
          <a:p>
            <a:r>
              <a:rPr lang="en-US" dirty="0" smtClean="0">
                <a:solidFill>
                  <a:schemeClr val="bg2"/>
                </a:solidFill>
              </a:rPr>
              <a:t>To discuss the Psychological Health and Safety in the Workplace voluntary standard.</a:t>
            </a:r>
          </a:p>
          <a:p>
            <a:endParaRPr lang="en-US" dirty="0">
              <a:solidFill>
                <a:schemeClr val="bg2"/>
              </a:solidFill>
            </a:endParaRPr>
          </a:p>
          <a:p>
            <a:r>
              <a:rPr lang="en-US" dirty="0" smtClean="0">
                <a:solidFill>
                  <a:schemeClr val="bg2"/>
                </a:solidFill>
              </a:rPr>
              <a:t>To review simple communication strategies to better support a staff living with mental health concerns. </a:t>
            </a:r>
          </a:p>
          <a:p>
            <a:endParaRPr lang="en-US" dirty="0">
              <a:solidFill>
                <a:schemeClr val="bg2"/>
              </a:solidFill>
            </a:endParaRPr>
          </a:p>
          <a:p>
            <a:r>
              <a:rPr lang="en-US" dirty="0" smtClean="0">
                <a:solidFill>
                  <a:schemeClr val="bg2"/>
                </a:solidFill>
              </a:rPr>
              <a:t>To explore how to create a mentally healthy work environment. </a:t>
            </a:r>
            <a:endParaRPr lang="en-CA" dirty="0">
              <a:solidFill>
                <a:schemeClr val="bg2"/>
              </a:solidFill>
            </a:endParaRPr>
          </a:p>
        </p:txBody>
      </p:sp>
      <p:pic>
        <p:nvPicPr>
          <p:cNvPr id="4" name="Picture 2" descr="P:\Development Team\CMHA HKPR Logos\cmha hkpr logo no tagli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324600"/>
            <a:ext cx="1543074" cy="40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0477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Numbers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020824"/>
            <a:ext cx="8229600" cy="3313176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chemeClr val="bg2"/>
                </a:solidFill>
              </a:rPr>
              <a:t>Mental health problems continue to be the leading cause of short and long-term disability in Canada.</a:t>
            </a:r>
            <a:endParaRPr lang="en-US" sz="2000" baseline="30000" dirty="0" smtClean="0">
              <a:solidFill>
                <a:schemeClr val="bg2"/>
              </a:solidFill>
            </a:endParaRPr>
          </a:p>
          <a:p>
            <a:endParaRPr lang="en-US" sz="2000" dirty="0" smtClean="0">
              <a:solidFill>
                <a:schemeClr val="bg2"/>
              </a:solidFill>
            </a:endParaRPr>
          </a:p>
          <a:p>
            <a:r>
              <a:rPr lang="en-US" sz="2000" dirty="0" smtClean="0">
                <a:solidFill>
                  <a:schemeClr val="bg2"/>
                </a:solidFill>
              </a:rPr>
              <a:t>Only 36% of employees would discuss a mental health concern with their </a:t>
            </a:r>
            <a:r>
              <a:rPr lang="en-US" sz="2000" dirty="0" smtClean="0">
                <a:solidFill>
                  <a:schemeClr val="bg2"/>
                </a:solidFill>
              </a:rPr>
              <a:t>manager.</a:t>
            </a:r>
            <a:endParaRPr lang="en-US" sz="1400" baseline="30000" dirty="0" smtClean="0">
              <a:solidFill>
                <a:schemeClr val="bg2"/>
              </a:solidFill>
            </a:endParaRPr>
          </a:p>
          <a:p>
            <a:endParaRPr lang="en-US" sz="2000" dirty="0">
              <a:solidFill>
                <a:schemeClr val="bg2"/>
              </a:solidFill>
            </a:endParaRPr>
          </a:p>
          <a:p>
            <a:r>
              <a:rPr lang="en-CA" sz="2000" dirty="0">
                <a:solidFill>
                  <a:schemeClr val="bg2"/>
                </a:solidFill>
              </a:rPr>
              <a:t>The total cost from mental health problems to the Canadian economy exceeds $50 billion annually—nearly $1,400 for every person living in Canada</a:t>
            </a:r>
            <a:r>
              <a:rPr lang="en-CA" sz="2000" dirty="0" smtClean="0">
                <a:solidFill>
                  <a:schemeClr val="bg2"/>
                </a:solidFill>
              </a:rPr>
              <a:t>.</a:t>
            </a:r>
          </a:p>
          <a:p>
            <a:endParaRPr lang="en-US" sz="2000" dirty="0">
              <a:solidFill>
                <a:schemeClr val="bg2"/>
              </a:solidFill>
            </a:endParaRPr>
          </a:p>
          <a:p>
            <a:r>
              <a:rPr lang="en-CA" sz="2000" dirty="0" smtClean="0">
                <a:solidFill>
                  <a:schemeClr val="bg2"/>
                </a:solidFill>
              </a:rPr>
              <a:t>70% </a:t>
            </a:r>
            <a:r>
              <a:rPr lang="en-CA" sz="2000" dirty="0">
                <a:solidFill>
                  <a:schemeClr val="bg2"/>
                </a:solidFill>
              </a:rPr>
              <a:t>of disability costs are attributed to mental illness.</a:t>
            </a:r>
          </a:p>
          <a:p>
            <a:endParaRPr lang="en-US" sz="1400" baseline="30000" dirty="0" smtClean="0">
              <a:solidFill>
                <a:schemeClr val="bg2"/>
              </a:solidFill>
            </a:endParaRPr>
          </a:p>
          <a:p>
            <a:endParaRPr lang="en-US" sz="2000" dirty="0" smtClean="0">
              <a:solidFill>
                <a:schemeClr val="bg2"/>
              </a:solidFill>
            </a:endParaRPr>
          </a:p>
        </p:txBody>
      </p:sp>
      <p:pic>
        <p:nvPicPr>
          <p:cNvPr id="8" name="Picture 2" descr="P:\Development Team\CMHA HKPR Logos\cmha hkpr logo no taglin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324600"/>
            <a:ext cx="1543074" cy="40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810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Mental Health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CA" altLang="en-US" sz="2800" dirty="0">
                <a:solidFill>
                  <a:schemeClr val="bg2"/>
                </a:solidFill>
              </a:rPr>
              <a:t>A state of well-being that is about more than the absence of mental illness.</a:t>
            </a:r>
          </a:p>
          <a:p>
            <a:pPr marL="0" indent="0">
              <a:buFontTx/>
              <a:buNone/>
            </a:pPr>
            <a:endParaRPr lang="en-CA" altLang="en-US" sz="1400" dirty="0">
              <a:solidFill>
                <a:schemeClr val="bg2"/>
              </a:solidFill>
            </a:endParaRPr>
          </a:p>
          <a:p>
            <a:pPr marL="0" indent="0">
              <a:buFontTx/>
              <a:buNone/>
            </a:pPr>
            <a:r>
              <a:rPr lang="en-CA" altLang="en-US" sz="2800" dirty="0">
                <a:solidFill>
                  <a:schemeClr val="bg2"/>
                </a:solidFill>
              </a:rPr>
              <a:t>It’s how we:</a:t>
            </a:r>
          </a:p>
          <a:p>
            <a:pPr lvl="1"/>
            <a:r>
              <a:rPr lang="en-CA" altLang="en-US" dirty="0">
                <a:solidFill>
                  <a:schemeClr val="bg2"/>
                </a:solidFill>
              </a:rPr>
              <a:t>Uniquely experience life events.</a:t>
            </a:r>
          </a:p>
          <a:p>
            <a:pPr lvl="1"/>
            <a:r>
              <a:rPr lang="en-CA" altLang="en-US" dirty="0">
                <a:solidFill>
                  <a:schemeClr val="bg2"/>
                </a:solidFill>
              </a:rPr>
              <a:t>Cope with the normal stressors of life.</a:t>
            </a:r>
          </a:p>
          <a:p>
            <a:pPr lvl="1"/>
            <a:r>
              <a:rPr lang="en-CA" altLang="en-US" dirty="0">
                <a:solidFill>
                  <a:schemeClr val="bg2"/>
                </a:solidFill>
              </a:rPr>
              <a:t>Realize our own abilities.</a:t>
            </a:r>
          </a:p>
          <a:p>
            <a:pPr lvl="1"/>
            <a:r>
              <a:rPr lang="en-CA" altLang="en-US" dirty="0">
                <a:solidFill>
                  <a:schemeClr val="bg2"/>
                </a:solidFill>
              </a:rPr>
              <a:t>Work/study productively.</a:t>
            </a:r>
          </a:p>
          <a:p>
            <a:pPr lvl="1"/>
            <a:r>
              <a:rPr lang="en-CA" altLang="en-US" dirty="0">
                <a:solidFill>
                  <a:schemeClr val="bg2"/>
                </a:solidFill>
              </a:rPr>
              <a:t>Contribute to our community. </a:t>
            </a:r>
          </a:p>
          <a:p>
            <a:endParaRPr lang="en-CA" dirty="0">
              <a:solidFill>
                <a:schemeClr val="bg2"/>
              </a:solidFill>
            </a:endParaRPr>
          </a:p>
        </p:txBody>
      </p:sp>
      <p:pic>
        <p:nvPicPr>
          <p:cNvPr id="6" name="Picture 2" descr="P:\Development Team\CMHA HKPR Logos\cmha hkpr logo no tagli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1648" y="6425916"/>
            <a:ext cx="1474848" cy="387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5103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Mental Health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sz="2800" dirty="0">
                <a:solidFill>
                  <a:schemeClr val="bg2"/>
                </a:solidFill>
              </a:rPr>
              <a:t>Everyone has mental health</a:t>
            </a:r>
          </a:p>
          <a:p>
            <a:endParaRPr lang="en-CA" altLang="en-US" sz="1000" dirty="0">
              <a:solidFill>
                <a:schemeClr val="bg2"/>
              </a:solidFill>
            </a:endParaRPr>
          </a:p>
          <a:p>
            <a:r>
              <a:rPr lang="en-CA" altLang="en-US" sz="2800" dirty="0">
                <a:solidFill>
                  <a:schemeClr val="bg2"/>
                </a:solidFill>
              </a:rPr>
              <a:t>Mental health moves fluidly on a continuum and depends on:</a:t>
            </a:r>
          </a:p>
          <a:p>
            <a:pPr lvl="1"/>
            <a:r>
              <a:rPr lang="en-CA" altLang="en-US" dirty="0">
                <a:solidFill>
                  <a:schemeClr val="bg2"/>
                </a:solidFill>
              </a:rPr>
              <a:t>Genetics</a:t>
            </a:r>
          </a:p>
          <a:p>
            <a:pPr lvl="1"/>
            <a:r>
              <a:rPr lang="en-CA" altLang="en-US" dirty="0">
                <a:solidFill>
                  <a:schemeClr val="bg2"/>
                </a:solidFill>
              </a:rPr>
              <a:t>External stressors (work, relationships, social factors)</a:t>
            </a:r>
          </a:p>
          <a:p>
            <a:pPr lvl="1"/>
            <a:r>
              <a:rPr lang="en-CA" altLang="en-US" dirty="0">
                <a:solidFill>
                  <a:schemeClr val="bg2"/>
                </a:solidFill>
              </a:rPr>
              <a:t>Lifestyle (sleep, diet, exercise, etc.)</a:t>
            </a:r>
          </a:p>
          <a:p>
            <a:pPr lvl="1"/>
            <a:endParaRPr lang="en-CA" altLang="en-US" sz="1000" dirty="0">
              <a:solidFill>
                <a:schemeClr val="bg2"/>
              </a:solidFill>
            </a:endParaRPr>
          </a:p>
          <a:p>
            <a:r>
              <a:rPr lang="en-CA" altLang="en-US" sz="2800" dirty="0">
                <a:solidFill>
                  <a:schemeClr val="bg2"/>
                </a:solidFill>
              </a:rPr>
              <a:t>Mental health can change, just as our physical health can change</a:t>
            </a:r>
          </a:p>
          <a:p>
            <a:endParaRPr lang="en-CA" dirty="0">
              <a:solidFill>
                <a:schemeClr val="bg2"/>
              </a:solidFill>
            </a:endParaRPr>
          </a:p>
        </p:txBody>
      </p:sp>
      <p:pic>
        <p:nvPicPr>
          <p:cNvPr id="4" name="Picture 2" descr="P:\Development Team\CMHA HKPR Logos\cmha hkpr logo no tagli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1648" y="6425916"/>
            <a:ext cx="1474848" cy="387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9663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Language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CA" sz="2800" dirty="0" smtClean="0">
                <a:solidFill>
                  <a:schemeClr val="tx1"/>
                </a:solidFill>
              </a:rPr>
              <a:t>Mental Health Problems</a:t>
            </a:r>
            <a:endParaRPr lang="en-CA" sz="2800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r>
              <a:rPr lang="en-CA" sz="3200" i="1" dirty="0" smtClean="0">
                <a:solidFill>
                  <a:schemeClr val="bg2"/>
                </a:solidFill>
              </a:rPr>
              <a:t>Common struggles and difficulties that effect everyone from time to time. </a:t>
            </a:r>
            <a:endParaRPr lang="en-CA" sz="3200" i="1" dirty="0">
              <a:solidFill>
                <a:schemeClr val="bg2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CA" sz="2800" dirty="0" smtClean="0">
                <a:solidFill>
                  <a:schemeClr val="tx1"/>
                </a:solidFill>
              </a:rPr>
              <a:t>Mental Illness</a:t>
            </a:r>
            <a:endParaRPr lang="en-CA" sz="2800" dirty="0">
              <a:solidFill>
                <a:schemeClr val="tx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r>
              <a:rPr lang="en-CA" sz="3200" i="1" dirty="0">
                <a:solidFill>
                  <a:schemeClr val="bg2"/>
                </a:solidFill>
              </a:rPr>
              <a:t>A diagnosable condition that usually requires </a:t>
            </a:r>
            <a:r>
              <a:rPr lang="en-CA" sz="3200" i="1" dirty="0" smtClean="0">
                <a:solidFill>
                  <a:schemeClr val="bg2"/>
                </a:solidFill>
              </a:rPr>
              <a:t>treatment</a:t>
            </a:r>
            <a:r>
              <a:rPr lang="en-CA" sz="3200" i="1" dirty="0">
                <a:solidFill>
                  <a:schemeClr val="bg2"/>
                </a:solidFill>
              </a:rPr>
              <a:t>. </a:t>
            </a:r>
          </a:p>
        </p:txBody>
      </p:sp>
      <p:pic>
        <p:nvPicPr>
          <p:cNvPr id="11" name="Picture 2" descr="P:\Development Team\CMHA HKPR Logos\cmha hkpr logo no tagli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1648" y="6425916"/>
            <a:ext cx="1474848" cy="387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2425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Supportive Communication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en-US" sz="2200" dirty="0">
                <a:solidFill>
                  <a:schemeClr val="bg2"/>
                </a:solidFill>
                <a:cs typeface="Times New Roman" pitchFamily="18" charset="0"/>
              </a:rPr>
              <a:t>Everyone, whatever their background, age, gender requires a supportive communication style.</a:t>
            </a:r>
          </a:p>
          <a:p>
            <a:pPr>
              <a:lnSpc>
                <a:spcPct val="80000"/>
              </a:lnSpc>
            </a:pPr>
            <a:endParaRPr lang="en-US" altLang="en-US" sz="2200" dirty="0">
              <a:solidFill>
                <a:schemeClr val="bg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200" dirty="0">
                <a:solidFill>
                  <a:schemeClr val="bg2"/>
                </a:solidFill>
                <a:cs typeface="Times New Roman" pitchFamily="18" charset="0"/>
              </a:rPr>
              <a:t>This involves using non-verbal and verbal communication skills to convey:</a:t>
            </a:r>
          </a:p>
          <a:p>
            <a:pPr marL="742950" lvl="2" indent="-342900">
              <a:lnSpc>
                <a:spcPct val="80000"/>
              </a:lnSpc>
              <a:buClr>
                <a:schemeClr val="accent1"/>
              </a:buClr>
              <a:buSzPct val="75000"/>
            </a:pPr>
            <a:r>
              <a:rPr lang="en-US" altLang="en-US" dirty="0" smtClean="0">
                <a:solidFill>
                  <a:schemeClr val="bg2"/>
                </a:solidFill>
                <a:cs typeface="Times New Roman" pitchFamily="18" charset="0"/>
              </a:rPr>
              <a:t>Empathy</a:t>
            </a:r>
          </a:p>
          <a:p>
            <a:pPr marL="742950" lvl="2" indent="-342900">
              <a:lnSpc>
                <a:spcPct val="80000"/>
              </a:lnSpc>
              <a:buClr>
                <a:schemeClr val="accent1"/>
              </a:buClr>
              <a:buSzPct val="75000"/>
            </a:pPr>
            <a:r>
              <a:rPr lang="en-US" altLang="en-US" dirty="0" smtClean="0">
                <a:solidFill>
                  <a:schemeClr val="bg2"/>
                </a:solidFill>
                <a:cs typeface="Times New Roman" pitchFamily="18" charset="0"/>
              </a:rPr>
              <a:t>Respect</a:t>
            </a:r>
          </a:p>
          <a:p>
            <a:pPr marL="742950" lvl="2" indent="-342900">
              <a:lnSpc>
                <a:spcPct val="80000"/>
              </a:lnSpc>
              <a:buClr>
                <a:schemeClr val="accent1"/>
              </a:buClr>
              <a:buSzPct val="75000"/>
            </a:pPr>
            <a:r>
              <a:rPr lang="en-US" altLang="en-US" dirty="0">
                <a:solidFill>
                  <a:schemeClr val="bg2"/>
                </a:solidFill>
                <a:cs typeface="Times New Roman" pitchFamily="18" charset="0"/>
              </a:rPr>
              <a:t>P</a:t>
            </a:r>
            <a:r>
              <a:rPr lang="en-US" altLang="en-US" dirty="0" smtClean="0">
                <a:solidFill>
                  <a:schemeClr val="bg2"/>
                </a:solidFill>
                <a:cs typeface="Times New Roman" pitchFamily="18" charset="0"/>
              </a:rPr>
              <a:t>ositive </a:t>
            </a:r>
            <a:r>
              <a:rPr lang="en-US" altLang="en-US" dirty="0">
                <a:solidFill>
                  <a:schemeClr val="bg2"/>
                </a:solidFill>
                <a:cs typeface="Times New Roman" pitchFamily="18" charset="0"/>
              </a:rPr>
              <a:t>regard </a:t>
            </a:r>
            <a:endParaRPr lang="en-US" altLang="en-US" dirty="0" smtClean="0">
              <a:solidFill>
                <a:schemeClr val="bg2"/>
              </a:solidFill>
              <a:cs typeface="Times New Roman" pitchFamily="18" charset="0"/>
            </a:endParaRPr>
          </a:p>
          <a:p>
            <a:pPr marL="742950" lvl="2" indent="-342900">
              <a:lnSpc>
                <a:spcPct val="80000"/>
              </a:lnSpc>
              <a:buClr>
                <a:schemeClr val="accent1"/>
              </a:buClr>
              <a:buSzPct val="75000"/>
            </a:pPr>
            <a:r>
              <a:rPr lang="en-US" altLang="en-US" dirty="0">
                <a:solidFill>
                  <a:schemeClr val="bg2"/>
                </a:solidFill>
                <a:cs typeface="Times New Roman" pitchFamily="18" charset="0"/>
              </a:rPr>
              <a:t>C</a:t>
            </a:r>
            <a:r>
              <a:rPr lang="en-US" altLang="en-US" dirty="0" smtClean="0">
                <a:solidFill>
                  <a:schemeClr val="bg2"/>
                </a:solidFill>
                <a:cs typeface="Times New Roman" pitchFamily="18" charset="0"/>
              </a:rPr>
              <a:t>onfidence </a:t>
            </a:r>
            <a:r>
              <a:rPr lang="en-US" altLang="en-US" dirty="0">
                <a:solidFill>
                  <a:schemeClr val="bg2"/>
                </a:solidFill>
                <a:cs typeface="Times New Roman" pitchFamily="18" charset="0"/>
              </a:rPr>
              <a:t>in the abilities of the affected </a:t>
            </a:r>
            <a:r>
              <a:rPr lang="en-US" altLang="en-US" dirty="0" smtClean="0">
                <a:solidFill>
                  <a:schemeClr val="bg2"/>
                </a:solidFill>
                <a:cs typeface="Times New Roman" pitchFamily="18" charset="0"/>
              </a:rPr>
              <a:t>person</a:t>
            </a:r>
            <a:endParaRPr lang="en-US" altLang="en-US" sz="2200" dirty="0">
              <a:solidFill>
                <a:schemeClr val="bg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altLang="en-US" sz="2200" dirty="0" smtClean="0">
              <a:solidFill>
                <a:schemeClr val="bg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200" dirty="0" smtClean="0">
                <a:solidFill>
                  <a:schemeClr val="bg2"/>
                </a:solidFill>
                <a:cs typeface="Times New Roman" pitchFamily="18" charset="0"/>
              </a:rPr>
              <a:t>Our </a:t>
            </a:r>
            <a:r>
              <a:rPr lang="en-US" altLang="en-US" sz="2200" dirty="0">
                <a:solidFill>
                  <a:schemeClr val="bg2"/>
                </a:solidFill>
                <a:cs typeface="Times New Roman" pitchFamily="18" charset="0"/>
              </a:rPr>
              <a:t>knowledge, beliefs and attitudes affect how we respond to others. </a:t>
            </a:r>
          </a:p>
          <a:p>
            <a:pPr>
              <a:lnSpc>
                <a:spcPct val="80000"/>
              </a:lnSpc>
            </a:pPr>
            <a:endParaRPr lang="en-US" altLang="en-US" sz="2200" dirty="0">
              <a:solidFill>
                <a:schemeClr val="bg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200" dirty="0" smtClean="0">
                <a:solidFill>
                  <a:schemeClr val="bg2"/>
                </a:solidFill>
                <a:cs typeface="Times New Roman" pitchFamily="18" charset="0"/>
              </a:rPr>
              <a:t>How we </a:t>
            </a:r>
            <a:r>
              <a:rPr lang="en-US" altLang="en-US" sz="2200" dirty="0">
                <a:solidFill>
                  <a:schemeClr val="bg2"/>
                </a:solidFill>
                <a:cs typeface="Times New Roman" pitchFamily="18" charset="0"/>
              </a:rPr>
              <a:t>respond </a:t>
            </a:r>
            <a:r>
              <a:rPr lang="en-US" altLang="en-US" sz="2200" dirty="0" smtClean="0">
                <a:solidFill>
                  <a:schemeClr val="bg2"/>
                </a:solidFill>
                <a:cs typeface="Times New Roman" pitchFamily="18" charset="0"/>
              </a:rPr>
              <a:t>matters </a:t>
            </a:r>
            <a:r>
              <a:rPr lang="en-US" altLang="en-US" sz="2200" dirty="0">
                <a:solidFill>
                  <a:schemeClr val="bg2"/>
                </a:solidFill>
                <a:cs typeface="Times New Roman" pitchFamily="18" charset="0"/>
              </a:rPr>
              <a:t>to the helping relationship.</a:t>
            </a:r>
          </a:p>
          <a:p>
            <a:endParaRPr lang="en-CA" dirty="0">
              <a:solidFill>
                <a:schemeClr val="bg2"/>
              </a:solidFill>
            </a:endParaRPr>
          </a:p>
        </p:txBody>
      </p:sp>
      <p:pic>
        <p:nvPicPr>
          <p:cNvPr id="8" name="Picture 2" descr="P:\Development Team\CMHA HKPR Logos\cmha hkpr logo no tagli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1648" y="6425916"/>
            <a:ext cx="1474848" cy="387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151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Communication</a:t>
            </a:r>
            <a:endParaRPr lang="en-CA" dirty="0"/>
          </a:p>
        </p:txBody>
      </p:sp>
      <p:graphicFrame>
        <p:nvGraphicFramePr>
          <p:cNvPr id="8" name="Chart 7"/>
          <p:cNvGraphicFramePr/>
          <p:nvPr>
            <p:extLst/>
          </p:nvPr>
        </p:nvGraphicFramePr>
        <p:xfrm>
          <a:off x="635224" y="1628800"/>
          <a:ext cx="7873552" cy="4784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/>
          <p:cNvSpPr/>
          <p:nvPr/>
        </p:nvSpPr>
        <p:spPr>
          <a:xfrm>
            <a:off x="1400057" y="3718773"/>
            <a:ext cx="187579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55%</a:t>
            </a:r>
            <a:endParaRPr lang="en-US" sz="2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11960" y="2924944"/>
            <a:ext cx="187579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38%</a:t>
            </a:r>
            <a:endParaRPr lang="en-US" sz="2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36161" y="2329716"/>
            <a:ext cx="187579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7%</a:t>
            </a:r>
            <a:endParaRPr lang="en-US" sz="2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4" name="Picture 2" descr="P:\Development Team\CMHA HKPR Logos\cmha hkpr logo no taglin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1648" y="6425916"/>
            <a:ext cx="1474848" cy="387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71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MHA HKPR">
      <a:dk1>
        <a:srgbClr val="00B1B0"/>
      </a:dk1>
      <a:lt1>
        <a:srgbClr val="FFFFFF"/>
      </a:lt1>
      <a:dk2>
        <a:srgbClr val="B2D235"/>
      </a:dk2>
      <a:lt2>
        <a:srgbClr val="4D4D4D"/>
      </a:lt2>
      <a:accent1>
        <a:srgbClr val="00B1B0"/>
      </a:accent1>
      <a:accent2>
        <a:srgbClr val="4D4D4D"/>
      </a:accent2>
      <a:accent3>
        <a:srgbClr val="4D4D4D"/>
      </a:accent3>
      <a:accent4>
        <a:srgbClr val="B2D235"/>
      </a:accent4>
      <a:accent5>
        <a:srgbClr val="00B1B0"/>
      </a:accent5>
      <a:accent6>
        <a:srgbClr val="B2D23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1073</TotalTime>
  <Words>820</Words>
  <Application>Microsoft Office PowerPoint</Application>
  <PresentationFormat>On-screen Show (4:3)</PresentationFormat>
  <Paragraphs>154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Clarity</vt:lpstr>
      <vt:lpstr>Mental Health in the Workplace</vt:lpstr>
      <vt:lpstr>Speaker</vt:lpstr>
      <vt:lpstr>Purpose</vt:lpstr>
      <vt:lpstr>The Numbers</vt:lpstr>
      <vt:lpstr>Mental Health</vt:lpstr>
      <vt:lpstr>Mental Health</vt:lpstr>
      <vt:lpstr>Language</vt:lpstr>
      <vt:lpstr>Supportive Communication</vt:lpstr>
      <vt:lpstr>Communication</vt:lpstr>
      <vt:lpstr>Power of Body Language</vt:lpstr>
      <vt:lpstr>Tone of Voice</vt:lpstr>
      <vt:lpstr>Listening Skills</vt:lpstr>
      <vt:lpstr>Leadership and Mental Health</vt:lpstr>
      <vt:lpstr>Conversations with Employees</vt:lpstr>
      <vt:lpstr>The Standard</vt:lpstr>
      <vt:lpstr>Implementation</vt:lpstr>
      <vt:lpstr>Accommodation  Plans</vt:lpstr>
      <vt:lpstr>Mental Health Accommodation's Suggestions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Cyber-Bullying</dc:title>
  <dc:creator>Jack Veitch</dc:creator>
  <cp:lastModifiedBy>Jack Veitch</cp:lastModifiedBy>
  <cp:revision>123</cp:revision>
  <cp:lastPrinted>2014-03-13T14:21:17Z</cp:lastPrinted>
  <dcterms:created xsi:type="dcterms:W3CDTF">2014-03-05T20:26:00Z</dcterms:created>
  <dcterms:modified xsi:type="dcterms:W3CDTF">2019-10-16T20:12:03Z</dcterms:modified>
</cp:coreProperties>
</file>