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730" r:id="rId5"/>
  </p:sldMasterIdLst>
  <p:notesMasterIdLst>
    <p:notesMasterId r:id="rId25"/>
  </p:notesMasterIdLst>
  <p:handoutMasterIdLst>
    <p:handoutMasterId r:id="rId26"/>
  </p:handoutMasterIdLst>
  <p:sldIdLst>
    <p:sldId id="256" r:id="rId6"/>
    <p:sldId id="421" r:id="rId7"/>
    <p:sldId id="420" r:id="rId8"/>
    <p:sldId id="406" r:id="rId9"/>
    <p:sldId id="372" r:id="rId10"/>
    <p:sldId id="387" r:id="rId11"/>
    <p:sldId id="388" r:id="rId12"/>
    <p:sldId id="389" r:id="rId13"/>
    <p:sldId id="390" r:id="rId14"/>
    <p:sldId id="391" r:id="rId15"/>
    <p:sldId id="392" r:id="rId16"/>
    <p:sldId id="428" r:id="rId17"/>
    <p:sldId id="405" r:id="rId18"/>
    <p:sldId id="373" r:id="rId19"/>
    <p:sldId id="370" r:id="rId20"/>
    <p:sldId id="429" r:id="rId21"/>
    <p:sldId id="430" r:id="rId22"/>
    <p:sldId id="261" r:id="rId23"/>
    <p:sldId id="288" r:id="rId24"/>
  </p:sldIdLst>
  <p:sldSz cx="12188825" cy="6858000"/>
  <p:notesSz cx="9144000" cy="6858000"/>
  <p:custDataLst>
    <p:tags r:id="rId27"/>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96"/>
    <a:srgbClr val="005D85"/>
    <a:srgbClr val="005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6" autoAdjust="0"/>
    <p:restoredTop sz="81242" autoAdjust="0"/>
  </p:normalViewPr>
  <p:slideViewPr>
    <p:cSldViewPr showGuides="1">
      <p:cViewPr varScale="1">
        <p:scale>
          <a:sx n="75" d="100"/>
          <a:sy n="75" d="100"/>
        </p:scale>
        <p:origin x="96" y="9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1" d="100"/>
          <a:sy n="81" d="100"/>
        </p:scale>
        <p:origin x="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9088EAF-6ECA-4616-85EF-35AA19C641F3}" type="datetimeFigureOut">
              <a:rPr lang="en-US"/>
              <a:t>10/16/2019</a:t>
            </a:fld>
            <a:endParaRPr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ABD2D7A-D230-4F91-BD59-0A39C2703BA8}" type="datetimeFigureOut">
              <a:rPr lang="en-US"/>
              <a:t>10/16/2019</a:t>
            </a:fld>
            <a:endParaRPr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dirty="0"/>
          </a:p>
        </p:txBody>
      </p:sp>
    </p:spTree>
    <p:extLst>
      <p:ext uri="{BB962C8B-B14F-4D97-AF65-F5344CB8AC3E}">
        <p14:creationId xmlns:p14="http://schemas.microsoft.com/office/powerpoint/2010/main" val="170685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a pretty simple roadmap. Six easy steps, with tools in each section to help you get it right. The roadmap is designed in a modular fashion, so you can simply click on the step that  you want to learn more about, or you can read through it sequentially.</a:t>
            </a:r>
          </a:p>
          <a:p>
            <a:endParaRPr lang="en-CA" dirty="0"/>
          </a:p>
          <a:p>
            <a:r>
              <a:rPr lang="en-CA" dirty="0"/>
              <a:t>A quick note on each step:</a:t>
            </a:r>
          </a:p>
          <a:p>
            <a:r>
              <a:rPr lang="en-CA" sz="1200" b="1" kern="1200" dirty="0">
                <a:solidFill>
                  <a:schemeClr val="tx1"/>
                </a:solidFill>
                <a:effectLst/>
                <a:latin typeface="+mn-lt"/>
                <a:ea typeface="+mn-ea"/>
                <a:cs typeface="+mn-cs"/>
              </a:rPr>
              <a:t>Step 1: Ask The Person (ATP). </a:t>
            </a:r>
            <a:r>
              <a:rPr lang="en-US" sz="1200" i="1" kern="1200" dirty="0">
                <a:solidFill>
                  <a:schemeClr val="tx1"/>
                </a:solidFill>
                <a:effectLst/>
                <a:latin typeface="+mn-lt"/>
                <a:ea typeface="+mn-ea"/>
                <a:cs typeface="+mn-cs"/>
              </a:rPr>
              <a:t>When in doubt, ask. </a:t>
            </a:r>
            <a:r>
              <a:rPr lang="en-CA" sz="1200" kern="1200" dirty="0">
                <a:solidFill>
                  <a:schemeClr val="tx1"/>
                </a:solidFill>
                <a:effectLst/>
                <a:latin typeface="+mn-lt"/>
                <a:ea typeface="+mn-ea"/>
                <a:cs typeface="+mn-cs"/>
              </a:rPr>
              <a:t>While we may know someone with a disability, many of us feel uncomfortable that we don’t know about a specific disability or about asking questions to people with disabilities</a:t>
            </a:r>
            <a:r>
              <a:rPr lang="en-CA" sz="1200" b="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First,</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remember that about 1 in 7 people have a disability, and that disability may be invisible. Chances are that you have more experience than you think. We want to welcome a wide range of people to apply to our company, or to be a customer. No one wants to say the wrong thing. If you do, simply apologize and move on.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2: Find Talent. </a:t>
            </a:r>
            <a:r>
              <a:rPr lang="en-US" sz="1200" i="1" kern="1200" dirty="0">
                <a:solidFill>
                  <a:schemeClr val="tx1"/>
                </a:solidFill>
                <a:effectLst/>
                <a:latin typeface="+mn-lt"/>
                <a:ea typeface="+mn-ea"/>
                <a:cs typeface="+mn-cs"/>
              </a:rPr>
              <a:t>here are a lot of people with disabilities ready and willing to work. </a:t>
            </a:r>
            <a:r>
              <a:rPr lang="en-CA" sz="1200" kern="1200" dirty="0">
                <a:solidFill>
                  <a:schemeClr val="tx1"/>
                </a:solidFill>
                <a:effectLst/>
                <a:latin typeface="+mn-lt"/>
                <a:ea typeface="+mn-ea"/>
                <a:cs typeface="+mn-cs"/>
              </a:rPr>
              <a:t>When you are ready to hire people with disabilities, you need to know where to look, let people with disabilities know that you welcome their applications, and make the process fair for everyone who applies. This includes job descriptions that list only the skills and experience that are truly needed for the job—a poorly written job description acts as a barrier to qualified candidates who can’t get past your screening criteria, but might be the perfect fit.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3: Interview and Hire. </a:t>
            </a:r>
            <a:r>
              <a:rPr lang="en-CA" sz="1200" kern="1200" dirty="0">
                <a:solidFill>
                  <a:schemeClr val="tx1"/>
                </a:solidFill>
                <a:effectLst/>
                <a:latin typeface="+mn-lt"/>
                <a:ea typeface="+mn-ea"/>
                <a:cs typeface="+mn-cs"/>
              </a:rPr>
              <a:t>You want to find the best person for the job. Relying on ‘gut feel’ or intuition may get us the candidate we like, or more often, someone who is like us. But ‘gut feel’ rarely leads to a person who is right for the job. You are looking for the best fit – the employee who can do the job and be happy in your workplace. That means selecting candidates based on their </a:t>
            </a:r>
            <a:r>
              <a:rPr lang="en-CA" sz="1200" b="1" kern="1200" dirty="0">
                <a:solidFill>
                  <a:schemeClr val="tx1"/>
                </a:solidFill>
                <a:effectLst/>
                <a:latin typeface="+mn-lt"/>
                <a:ea typeface="+mn-ea"/>
                <a:cs typeface="+mn-cs"/>
              </a:rPr>
              <a:t>ability to do the job</a:t>
            </a:r>
            <a:r>
              <a:rPr lang="en-CA" sz="1200" kern="1200" dirty="0">
                <a:solidFill>
                  <a:schemeClr val="tx1"/>
                </a:solidFill>
                <a:effectLst/>
                <a:latin typeface="+mn-lt"/>
                <a:ea typeface="+mn-ea"/>
                <a:cs typeface="+mn-cs"/>
              </a:rPr>
              <a:t>, not on how they look or on first impressions.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4:  Onboarding. </a:t>
            </a:r>
            <a:r>
              <a:rPr lang="en-CA" sz="1200" kern="1200" dirty="0">
                <a:solidFill>
                  <a:schemeClr val="tx1"/>
                </a:solidFill>
                <a:effectLst/>
                <a:latin typeface="+mn-lt"/>
                <a:ea typeface="+mn-ea"/>
                <a:cs typeface="+mn-cs"/>
              </a:rPr>
              <a:t>Ask every potential employee whether they require accommodations during the recruitment process. If they need an accommodation, provide it. Document this. Ask all employees this question – it encourages everyone to be their best at work and is fair to everyone. There are tools are on the website for sample forms and processes.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5: Accommodations. </a:t>
            </a:r>
            <a:r>
              <a:rPr lang="en-CA" sz="1200" kern="1200" dirty="0">
                <a:solidFill>
                  <a:schemeClr val="tx1"/>
                </a:solidFill>
                <a:effectLst/>
                <a:latin typeface="+mn-lt"/>
                <a:ea typeface="+mn-ea"/>
                <a:cs typeface="+mn-cs"/>
              </a:rPr>
              <a:t>Hiring people costs money. Training employees’ costs even more money. Accommodations help you retain valuable talent and allow employees to do their jobs well. As an employer, you do not need to make the exact accommodation that your employee requests, but you do need to make a reasonable accommodation. Accommodating workers with disabilities may mean treating employees differently to be equitable. Fair does not always mean treating people the same.</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6: Promote Your Success</a:t>
            </a:r>
            <a:r>
              <a:rPr lang="en-CA" sz="1200" b="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Focus</a:t>
            </a:r>
            <a:r>
              <a:rPr lang="en-US" sz="1200" b="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on building an inclusive workplace culture to retain employees and attract job applicants. </a:t>
            </a:r>
            <a:r>
              <a:rPr lang="en-CA" sz="1200" b="1" kern="1200" dirty="0">
                <a:solidFill>
                  <a:schemeClr val="tx1"/>
                </a:solidFill>
                <a:effectLst/>
                <a:latin typeface="+mn-lt"/>
                <a:ea typeface="+mn-ea"/>
                <a:cs typeface="+mn-cs"/>
              </a:rPr>
              <a:t>Keeping great talent </a:t>
            </a:r>
            <a:r>
              <a:rPr lang="en-CA" sz="1200" kern="1200" dirty="0">
                <a:solidFill>
                  <a:schemeClr val="tx1"/>
                </a:solidFill>
                <a:effectLst/>
                <a:latin typeface="+mn-lt"/>
                <a:ea typeface="+mn-ea"/>
                <a:cs typeface="+mn-cs"/>
              </a:rPr>
              <a:t>is a big part of building a successful organization. Think about how you can build a culture where employees, and job applicants want to be part of your company. Share your success to attract the best and brightest.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Let’s take a look at the website now.</a:t>
            </a:r>
          </a:p>
          <a:p>
            <a:endParaRPr lang="en-CA" dirty="0"/>
          </a:p>
        </p:txBody>
      </p:sp>
      <p:sp>
        <p:nvSpPr>
          <p:cNvPr id="4" name="Slide Number Placeholder 3"/>
          <p:cNvSpPr>
            <a:spLocks noGrp="1"/>
          </p:cNvSpPr>
          <p:nvPr>
            <p:ph type="sldNum" sz="quarter" idx="10"/>
          </p:nvPr>
        </p:nvSpPr>
        <p:spPr/>
        <p:txBody>
          <a:bodyPr/>
          <a:lstStyle/>
          <a:p>
            <a:fld id="{F93199CD-3E1B-4AE6-990F-76F925F5EA9F}" type="slidenum">
              <a:rPr lang="en-CA" smtClean="0"/>
              <a:t>11</a:t>
            </a:fld>
            <a:endParaRPr lang="en-CA" dirty="0"/>
          </a:p>
        </p:txBody>
      </p:sp>
    </p:spTree>
    <p:extLst>
      <p:ext uri="{BB962C8B-B14F-4D97-AF65-F5344CB8AC3E}">
        <p14:creationId xmlns:p14="http://schemas.microsoft.com/office/powerpoint/2010/main" val="79480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2" y="4421824"/>
            <a:ext cx="5618479" cy="4189095"/>
          </a:xfrm>
          <a:prstGeom prst="rect">
            <a:avLst/>
          </a:prstGeom>
        </p:spPr>
        <p:txBody>
          <a:bodyPr lIns="93299" tIns="93299" rIns="93299" bIns="93299" anchor="t" anchorCtr="0">
            <a:noAutofit/>
          </a:bodyPr>
          <a:lstStyle/>
          <a:p>
            <a:endParaRPr dirty="0"/>
          </a:p>
        </p:txBody>
      </p:sp>
    </p:spTree>
    <p:extLst>
      <p:ext uri="{BB962C8B-B14F-4D97-AF65-F5344CB8AC3E}">
        <p14:creationId xmlns:p14="http://schemas.microsoft.com/office/powerpoint/2010/main" val="134486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702312" y="4421824"/>
            <a:ext cx="5618479" cy="4189095"/>
          </a:xfrm>
          <a:prstGeom prst="rect">
            <a:avLst/>
          </a:prstGeom>
        </p:spPr>
        <p:txBody>
          <a:bodyPr lIns="93299" tIns="93299" rIns="93299" bIns="93299" anchor="t" anchorCtr="0">
            <a:noAutofit/>
          </a:bodyPr>
          <a:lstStyle/>
          <a:p>
            <a:endParaRPr dirty="0"/>
          </a:p>
        </p:txBody>
      </p:sp>
    </p:spTree>
    <p:extLst>
      <p:ext uri="{BB962C8B-B14F-4D97-AF65-F5344CB8AC3E}">
        <p14:creationId xmlns:p14="http://schemas.microsoft.com/office/powerpoint/2010/main" val="28343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3199CD-3E1B-4AE6-990F-76F925F5EA9F}" type="slidenum">
              <a:rPr lang="en-CA" smtClean="0"/>
              <a:t>14</a:t>
            </a:fld>
            <a:endParaRPr lang="en-CA" dirty="0"/>
          </a:p>
        </p:txBody>
      </p:sp>
    </p:spTree>
    <p:extLst>
      <p:ext uri="{BB962C8B-B14F-4D97-AF65-F5344CB8AC3E}">
        <p14:creationId xmlns:p14="http://schemas.microsoft.com/office/powerpoint/2010/main" val="295155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3199CD-3E1B-4AE6-990F-76F925F5EA9F}" type="slidenum">
              <a:rPr lang="en-CA" smtClean="0"/>
              <a:t>15</a:t>
            </a:fld>
            <a:endParaRPr lang="en-CA" dirty="0"/>
          </a:p>
        </p:txBody>
      </p:sp>
    </p:spTree>
    <p:extLst>
      <p:ext uri="{BB962C8B-B14F-4D97-AF65-F5344CB8AC3E}">
        <p14:creationId xmlns:p14="http://schemas.microsoft.com/office/powerpoint/2010/main" val="2254497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2" y="4421824"/>
            <a:ext cx="5618479" cy="4189095"/>
          </a:xfrm>
          <a:prstGeom prst="rect">
            <a:avLst/>
          </a:prstGeom>
        </p:spPr>
        <p:txBody>
          <a:bodyPr lIns="93299" tIns="93299" rIns="93299" bIns="93299" anchor="t" anchorCtr="0">
            <a:noAutofit/>
          </a:bodyPr>
          <a:lstStyle/>
          <a:p>
            <a:endParaRPr dirty="0"/>
          </a:p>
        </p:txBody>
      </p:sp>
    </p:spTree>
    <p:extLst>
      <p:ext uri="{BB962C8B-B14F-4D97-AF65-F5344CB8AC3E}">
        <p14:creationId xmlns:p14="http://schemas.microsoft.com/office/powerpoint/2010/main" val="1532890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2" y="4421824"/>
            <a:ext cx="5618479" cy="4189095"/>
          </a:xfrm>
          <a:prstGeom prst="rect">
            <a:avLst/>
          </a:prstGeom>
        </p:spPr>
        <p:txBody>
          <a:bodyPr lIns="93299" tIns="93299" rIns="93299" bIns="93299" anchor="t" anchorCtr="0">
            <a:noAutofit/>
          </a:bodyPr>
          <a:lstStyle/>
          <a:p>
            <a:endParaRPr dirty="0"/>
          </a:p>
        </p:txBody>
      </p:sp>
    </p:spTree>
    <p:extLst>
      <p:ext uri="{BB962C8B-B14F-4D97-AF65-F5344CB8AC3E}">
        <p14:creationId xmlns:p14="http://schemas.microsoft.com/office/powerpoint/2010/main" val="2385172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e6da74b2f_5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e6da74b2f_5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139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2" y="4421824"/>
            <a:ext cx="5618479" cy="4189095"/>
          </a:xfrm>
          <a:prstGeom prst="rect">
            <a:avLst/>
          </a:prstGeom>
        </p:spPr>
        <p:txBody>
          <a:bodyPr lIns="93299" tIns="93299" rIns="93299" bIns="93299" anchor="t" anchorCtr="0">
            <a:noAutofit/>
          </a:bodyPr>
          <a:lstStyle/>
          <a:p>
            <a:endParaRPr dirty="0"/>
          </a:p>
        </p:txBody>
      </p:sp>
    </p:spTree>
    <p:extLst>
      <p:ext uri="{BB962C8B-B14F-4D97-AF65-F5344CB8AC3E}">
        <p14:creationId xmlns:p14="http://schemas.microsoft.com/office/powerpoint/2010/main" val="77105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702312" y="4421824"/>
            <a:ext cx="5618479" cy="4189095"/>
          </a:xfrm>
          <a:prstGeom prst="rect">
            <a:avLst/>
          </a:prstGeom>
        </p:spPr>
        <p:txBody>
          <a:bodyPr lIns="93299" tIns="93299" rIns="93299" bIns="93299" anchor="t" anchorCtr="0">
            <a:noAutofit/>
          </a:bodyPr>
          <a:lstStyle/>
          <a:p>
            <a:endParaRPr dirty="0"/>
          </a:p>
        </p:txBody>
      </p:sp>
    </p:spTree>
    <p:extLst>
      <p:ext uri="{BB962C8B-B14F-4D97-AF65-F5344CB8AC3E}">
        <p14:creationId xmlns:p14="http://schemas.microsoft.com/office/powerpoint/2010/main" val="349999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a pretty simple roadmap. Six easy steps, with tools in each section to help you get it right. The roadmap is designed in a modular fashion, so you can simply click on the step that  you want to learn more about, or you can read through it sequentially.</a:t>
            </a:r>
          </a:p>
          <a:p>
            <a:endParaRPr lang="en-CA" dirty="0"/>
          </a:p>
          <a:p>
            <a:r>
              <a:rPr lang="en-CA" dirty="0"/>
              <a:t>A quick note on each step:</a:t>
            </a:r>
          </a:p>
          <a:p>
            <a:r>
              <a:rPr lang="en-CA" sz="1200" b="1" kern="1200" dirty="0">
                <a:solidFill>
                  <a:schemeClr val="tx1"/>
                </a:solidFill>
                <a:effectLst/>
                <a:latin typeface="+mn-lt"/>
                <a:ea typeface="+mn-ea"/>
                <a:cs typeface="+mn-cs"/>
              </a:rPr>
              <a:t>Step 1: Ask The Person (ATP). </a:t>
            </a:r>
            <a:r>
              <a:rPr lang="en-US" sz="1200" i="1" kern="1200" dirty="0">
                <a:solidFill>
                  <a:schemeClr val="tx1"/>
                </a:solidFill>
                <a:effectLst/>
                <a:latin typeface="+mn-lt"/>
                <a:ea typeface="+mn-ea"/>
                <a:cs typeface="+mn-cs"/>
              </a:rPr>
              <a:t>When in doubt, ask. </a:t>
            </a:r>
            <a:r>
              <a:rPr lang="en-CA" sz="1200" kern="1200" dirty="0">
                <a:solidFill>
                  <a:schemeClr val="tx1"/>
                </a:solidFill>
                <a:effectLst/>
                <a:latin typeface="+mn-lt"/>
                <a:ea typeface="+mn-ea"/>
                <a:cs typeface="+mn-cs"/>
              </a:rPr>
              <a:t>While we may know someone with a disability, many of us feel uncomfortable that we don’t know about a specific disability or about asking questions to people with disabilities</a:t>
            </a:r>
            <a:r>
              <a:rPr lang="en-CA" sz="1200" b="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First,</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remember that about 1 in 7 people have a disability, and that disability may be invisible. Chances are that you have more experience than you think. We want to welcome a wide range of people to apply to our company, or to be a customer. No one wants to say the wrong thing. If you do, simply apologize and move on.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2: Find Talent. </a:t>
            </a:r>
            <a:r>
              <a:rPr lang="en-US" sz="1200" i="1" kern="1200" dirty="0">
                <a:solidFill>
                  <a:schemeClr val="tx1"/>
                </a:solidFill>
                <a:effectLst/>
                <a:latin typeface="+mn-lt"/>
                <a:ea typeface="+mn-ea"/>
                <a:cs typeface="+mn-cs"/>
              </a:rPr>
              <a:t>here are a lot of people with disabilities ready and willing to work. </a:t>
            </a:r>
            <a:r>
              <a:rPr lang="en-CA" sz="1200" kern="1200" dirty="0">
                <a:solidFill>
                  <a:schemeClr val="tx1"/>
                </a:solidFill>
                <a:effectLst/>
                <a:latin typeface="+mn-lt"/>
                <a:ea typeface="+mn-ea"/>
                <a:cs typeface="+mn-cs"/>
              </a:rPr>
              <a:t>When you are ready to hire people with disabilities, you need to know where to look, let people with disabilities know that you welcome their applications, and make the process fair for everyone who applies. This includes job descriptions that list only the skills and experience that are truly needed for the job—a poorly written job description acts as a barrier to qualified candidates who can’t get past your screening criteria, but might be the perfect fit.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3: Interview and Hire. </a:t>
            </a:r>
            <a:r>
              <a:rPr lang="en-CA" sz="1200" kern="1200" dirty="0">
                <a:solidFill>
                  <a:schemeClr val="tx1"/>
                </a:solidFill>
                <a:effectLst/>
                <a:latin typeface="+mn-lt"/>
                <a:ea typeface="+mn-ea"/>
                <a:cs typeface="+mn-cs"/>
              </a:rPr>
              <a:t>You want to find the best person for the job. Relying on ‘gut feel’ or intuition may get us the candidate we like, or more often, someone who is like us. But ‘gut feel’ rarely leads to a person who is right for the job. You are looking for the best fit – the employee who can do the job and be happy in your workplace. That means selecting candidates based on their </a:t>
            </a:r>
            <a:r>
              <a:rPr lang="en-CA" sz="1200" b="1" kern="1200" dirty="0">
                <a:solidFill>
                  <a:schemeClr val="tx1"/>
                </a:solidFill>
                <a:effectLst/>
                <a:latin typeface="+mn-lt"/>
                <a:ea typeface="+mn-ea"/>
                <a:cs typeface="+mn-cs"/>
              </a:rPr>
              <a:t>ability to do the job</a:t>
            </a:r>
            <a:r>
              <a:rPr lang="en-CA" sz="1200" kern="1200" dirty="0">
                <a:solidFill>
                  <a:schemeClr val="tx1"/>
                </a:solidFill>
                <a:effectLst/>
                <a:latin typeface="+mn-lt"/>
                <a:ea typeface="+mn-ea"/>
                <a:cs typeface="+mn-cs"/>
              </a:rPr>
              <a:t>, not on how they look or on first impressions.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4:  Onboarding. </a:t>
            </a:r>
            <a:r>
              <a:rPr lang="en-CA" sz="1200" kern="1200" dirty="0">
                <a:solidFill>
                  <a:schemeClr val="tx1"/>
                </a:solidFill>
                <a:effectLst/>
                <a:latin typeface="+mn-lt"/>
                <a:ea typeface="+mn-ea"/>
                <a:cs typeface="+mn-cs"/>
              </a:rPr>
              <a:t>Ask every potential employee whether they require accommodations during the recruitment process. If they need an accommodation, provide it. Document this. Ask all employees this question – it encourages everyone to be their best at work and is fair to everyone. There are tools are on the website for sample forms and processes.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5: Accommodations. </a:t>
            </a:r>
            <a:r>
              <a:rPr lang="en-CA" sz="1200" kern="1200" dirty="0">
                <a:solidFill>
                  <a:schemeClr val="tx1"/>
                </a:solidFill>
                <a:effectLst/>
                <a:latin typeface="+mn-lt"/>
                <a:ea typeface="+mn-ea"/>
                <a:cs typeface="+mn-cs"/>
              </a:rPr>
              <a:t>Hiring people costs money. Training employees’ costs even more money. Accommodations help you retain valuable talent and allow employees to do their jobs well. As an employer, you do not need to make the exact accommodation that your employee requests, but you do need to make a reasonable accommodation. Accommodating workers with disabilities may mean treating employees differently to be equitable. Fair does not always mean treating people the same.</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6: Promote Your Success</a:t>
            </a:r>
            <a:r>
              <a:rPr lang="en-CA" sz="1200" b="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Focus</a:t>
            </a:r>
            <a:r>
              <a:rPr lang="en-US" sz="1200" b="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on building an inclusive workplace culture to retain employees and attract job applicants. </a:t>
            </a:r>
            <a:r>
              <a:rPr lang="en-CA" sz="1200" b="1" kern="1200" dirty="0">
                <a:solidFill>
                  <a:schemeClr val="tx1"/>
                </a:solidFill>
                <a:effectLst/>
                <a:latin typeface="+mn-lt"/>
                <a:ea typeface="+mn-ea"/>
                <a:cs typeface="+mn-cs"/>
              </a:rPr>
              <a:t>Keeping great talent </a:t>
            </a:r>
            <a:r>
              <a:rPr lang="en-CA" sz="1200" kern="1200" dirty="0">
                <a:solidFill>
                  <a:schemeClr val="tx1"/>
                </a:solidFill>
                <a:effectLst/>
                <a:latin typeface="+mn-lt"/>
                <a:ea typeface="+mn-ea"/>
                <a:cs typeface="+mn-cs"/>
              </a:rPr>
              <a:t>is a big part of building a successful organization. Think about how you can build a culture where employees, and job applicants want to be part of your company. Share your success to attract the best and brightest.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Let’s take a look at the website now.</a:t>
            </a:r>
          </a:p>
          <a:p>
            <a:endParaRPr lang="en-CA" dirty="0"/>
          </a:p>
        </p:txBody>
      </p:sp>
      <p:sp>
        <p:nvSpPr>
          <p:cNvPr id="4" name="Slide Number Placeholder 3"/>
          <p:cNvSpPr>
            <a:spLocks noGrp="1"/>
          </p:cNvSpPr>
          <p:nvPr>
            <p:ph type="sldNum" sz="quarter" idx="10"/>
          </p:nvPr>
        </p:nvSpPr>
        <p:spPr/>
        <p:txBody>
          <a:bodyPr/>
          <a:lstStyle/>
          <a:p>
            <a:fld id="{F93199CD-3E1B-4AE6-990F-76F925F5EA9F}" type="slidenum">
              <a:rPr lang="en-CA" smtClean="0"/>
              <a:t>5</a:t>
            </a:fld>
            <a:endParaRPr lang="en-CA" dirty="0"/>
          </a:p>
        </p:txBody>
      </p:sp>
    </p:spTree>
    <p:extLst>
      <p:ext uri="{BB962C8B-B14F-4D97-AF65-F5344CB8AC3E}">
        <p14:creationId xmlns:p14="http://schemas.microsoft.com/office/powerpoint/2010/main" val="56529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a pretty simple roadmap. Six easy steps, with tools in each section to help you get it right. The roadmap is designed in a modular fashion, so you can simply click on the step that  you want to learn more about, or you can read through it sequentially.</a:t>
            </a:r>
          </a:p>
          <a:p>
            <a:endParaRPr lang="en-CA" dirty="0"/>
          </a:p>
          <a:p>
            <a:r>
              <a:rPr lang="en-CA" dirty="0"/>
              <a:t>A quick note on each step:</a:t>
            </a:r>
          </a:p>
          <a:p>
            <a:r>
              <a:rPr lang="en-CA" sz="1200" b="1" kern="1200" dirty="0">
                <a:solidFill>
                  <a:schemeClr val="tx1"/>
                </a:solidFill>
                <a:effectLst/>
                <a:latin typeface="+mn-lt"/>
                <a:ea typeface="+mn-ea"/>
                <a:cs typeface="+mn-cs"/>
              </a:rPr>
              <a:t>Step 1: Ask The Person (ATP). </a:t>
            </a:r>
            <a:r>
              <a:rPr lang="en-US" sz="1200" i="1" kern="1200" dirty="0">
                <a:solidFill>
                  <a:schemeClr val="tx1"/>
                </a:solidFill>
                <a:effectLst/>
                <a:latin typeface="+mn-lt"/>
                <a:ea typeface="+mn-ea"/>
                <a:cs typeface="+mn-cs"/>
              </a:rPr>
              <a:t>When in doubt, ask. </a:t>
            </a:r>
            <a:r>
              <a:rPr lang="en-CA" sz="1200" kern="1200" dirty="0">
                <a:solidFill>
                  <a:schemeClr val="tx1"/>
                </a:solidFill>
                <a:effectLst/>
                <a:latin typeface="+mn-lt"/>
                <a:ea typeface="+mn-ea"/>
                <a:cs typeface="+mn-cs"/>
              </a:rPr>
              <a:t>While we may know someone with a disability, many of us feel uncomfortable that we don’t know about a specific disability or about asking questions to people with disabilities</a:t>
            </a:r>
            <a:r>
              <a:rPr lang="en-CA" sz="1200" b="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First,</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remember that about 1 in 7 people have a disability, and that disability may be invisible. Chances are that you have more experience than you think. We want to welcome a wide range of people to apply to our company, or to be a customer. No one wants to say the wrong thing. If you do, simply apologize and move on.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2: Find Talent. </a:t>
            </a:r>
            <a:r>
              <a:rPr lang="en-US" sz="1200" i="1" kern="1200" dirty="0">
                <a:solidFill>
                  <a:schemeClr val="tx1"/>
                </a:solidFill>
                <a:effectLst/>
                <a:latin typeface="+mn-lt"/>
                <a:ea typeface="+mn-ea"/>
                <a:cs typeface="+mn-cs"/>
              </a:rPr>
              <a:t>here are a lot of people with disabilities ready and willing to work. </a:t>
            </a:r>
            <a:r>
              <a:rPr lang="en-CA" sz="1200" kern="1200" dirty="0">
                <a:solidFill>
                  <a:schemeClr val="tx1"/>
                </a:solidFill>
                <a:effectLst/>
                <a:latin typeface="+mn-lt"/>
                <a:ea typeface="+mn-ea"/>
                <a:cs typeface="+mn-cs"/>
              </a:rPr>
              <a:t>When you are ready to hire people with disabilities, you need to know where to look, let people with disabilities know that you welcome their applications, and make the process fair for everyone who applies. This includes job descriptions that list only the skills and experience that are truly needed for the job—a poorly written job description acts as a barrier to qualified candidates who can’t get past your screening criteria, but might be the perfect fit.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3: Interview and Hire. </a:t>
            </a:r>
            <a:r>
              <a:rPr lang="en-CA" sz="1200" kern="1200" dirty="0">
                <a:solidFill>
                  <a:schemeClr val="tx1"/>
                </a:solidFill>
                <a:effectLst/>
                <a:latin typeface="+mn-lt"/>
                <a:ea typeface="+mn-ea"/>
                <a:cs typeface="+mn-cs"/>
              </a:rPr>
              <a:t>You want to find the best person for the job. Relying on ‘gut feel’ or intuition may get us the candidate we like, or more often, someone who is like us. But ‘gut feel’ rarely leads to a person who is right for the job. You are looking for the best fit – the employee who can do the job and be happy in your workplace. That means selecting candidates based on their </a:t>
            </a:r>
            <a:r>
              <a:rPr lang="en-CA" sz="1200" b="1" kern="1200" dirty="0">
                <a:solidFill>
                  <a:schemeClr val="tx1"/>
                </a:solidFill>
                <a:effectLst/>
                <a:latin typeface="+mn-lt"/>
                <a:ea typeface="+mn-ea"/>
                <a:cs typeface="+mn-cs"/>
              </a:rPr>
              <a:t>ability to do the job</a:t>
            </a:r>
            <a:r>
              <a:rPr lang="en-CA" sz="1200" kern="1200" dirty="0">
                <a:solidFill>
                  <a:schemeClr val="tx1"/>
                </a:solidFill>
                <a:effectLst/>
                <a:latin typeface="+mn-lt"/>
                <a:ea typeface="+mn-ea"/>
                <a:cs typeface="+mn-cs"/>
              </a:rPr>
              <a:t>, not on how they look or on first impressions.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4:  Onboarding. </a:t>
            </a:r>
            <a:r>
              <a:rPr lang="en-CA" sz="1200" kern="1200" dirty="0">
                <a:solidFill>
                  <a:schemeClr val="tx1"/>
                </a:solidFill>
                <a:effectLst/>
                <a:latin typeface="+mn-lt"/>
                <a:ea typeface="+mn-ea"/>
                <a:cs typeface="+mn-cs"/>
              </a:rPr>
              <a:t>Ask every potential employee whether they require accommodations during the recruitment process. If they need an accommodation, provide it. Document this. Ask all employees this question – it encourages everyone to be their best at work and is fair to everyone. There are tools are on the website for sample forms and processes.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5: Accommodations. </a:t>
            </a:r>
            <a:r>
              <a:rPr lang="en-CA" sz="1200" kern="1200" dirty="0">
                <a:solidFill>
                  <a:schemeClr val="tx1"/>
                </a:solidFill>
                <a:effectLst/>
                <a:latin typeface="+mn-lt"/>
                <a:ea typeface="+mn-ea"/>
                <a:cs typeface="+mn-cs"/>
              </a:rPr>
              <a:t>Hiring people costs money. Training employees’ costs even more money. Accommodations help you retain valuable talent and allow employees to do their jobs well. As an employer, you do not need to make the exact accommodation that your employee requests, but you do need to make a reasonable accommodation. Accommodating workers with disabilities may mean treating employees differently to be equitable. Fair does not always mean treating people the same.</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6: Promote Your Success</a:t>
            </a:r>
            <a:r>
              <a:rPr lang="en-CA" sz="1200" b="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Focus</a:t>
            </a:r>
            <a:r>
              <a:rPr lang="en-US" sz="1200" b="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on building an inclusive workplace culture to retain employees and attract job applicants. </a:t>
            </a:r>
            <a:r>
              <a:rPr lang="en-CA" sz="1200" b="1" kern="1200" dirty="0">
                <a:solidFill>
                  <a:schemeClr val="tx1"/>
                </a:solidFill>
                <a:effectLst/>
                <a:latin typeface="+mn-lt"/>
                <a:ea typeface="+mn-ea"/>
                <a:cs typeface="+mn-cs"/>
              </a:rPr>
              <a:t>Keeping great talent </a:t>
            </a:r>
            <a:r>
              <a:rPr lang="en-CA" sz="1200" kern="1200" dirty="0">
                <a:solidFill>
                  <a:schemeClr val="tx1"/>
                </a:solidFill>
                <a:effectLst/>
                <a:latin typeface="+mn-lt"/>
                <a:ea typeface="+mn-ea"/>
                <a:cs typeface="+mn-cs"/>
              </a:rPr>
              <a:t>is a big part of building a successful organization. Think about how you can build a culture where employees, and job applicants want to be part of your company. Share your success to attract the best and brightest.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Let’s take a look at the website now.</a:t>
            </a:r>
          </a:p>
          <a:p>
            <a:endParaRPr lang="en-CA" dirty="0"/>
          </a:p>
        </p:txBody>
      </p:sp>
      <p:sp>
        <p:nvSpPr>
          <p:cNvPr id="4" name="Slide Number Placeholder 3"/>
          <p:cNvSpPr>
            <a:spLocks noGrp="1"/>
          </p:cNvSpPr>
          <p:nvPr>
            <p:ph type="sldNum" sz="quarter" idx="10"/>
          </p:nvPr>
        </p:nvSpPr>
        <p:spPr/>
        <p:txBody>
          <a:bodyPr/>
          <a:lstStyle/>
          <a:p>
            <a:fld id="{F93199CD-3E1B-4AE6-990F-76F925F5EA9F}" type="slidenum">
              <a:rPr lang="en-CA" smtClean="0"/>
              <a:t>6</a:t>
            </a:fld>
            <a:endParaRPr lang="en-CA" dirty="0"/>
          </a:p>
        </p:txBody>
      </p:sp>
    </p:spTree>
    <p:extLst>
      <p:ext uri="{BB962C8B-B14F-4D97-AF65-F5344CB8AC3E}">
        <p14:creationId xmlns:p14="http://schemas.microsoft.com/office/powerpoint/2010/main" val="115141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a pretty simple roadmap. Six easy steps, with tools in each section to help you get it right. The roadmap is designed in a modular fashion, so you can simply click on the step that  you want to learn more about, or you can read through it sequentially.</a:t>
            </a:r>
          </a:p>
          <a:p>
            <a:endParaRPr lang="en-CA" dirty="0"/>
          </a:p>
          <a:p>
            <a:r>
              <a:rPr lang="en-CA" dirty="0"/>
              <a:t>A quick note on each step:</a:t>
            </a:r>
          </a:p>
          <a:p>
            <a:r>
              <a:rPr lang="en-CA" sz="1200" b="1" kern="1200" dirty="0">
                <a:solidFill>
                  <a:schemeClr val="tx1"/>
                </a:solidFill>
                <a:effectLst/>
                <a:latin typeface="+mn-lt"/>
                <a:ea typeface="+mn-ea"/>
                <a:cs typeface="+mn-cs"/>
              </a:rPr>
              <a:t>Step 1: Ask The Person (ATP). </a:t>
            </a:r>
            <a:r>
              <a:rPr lang="en-US" sz="1200" i="1" kern="1200" dirty="0">
                <a:solidFill>
                  <a:schemeClr val="tx1"/>
                </a:solidFill>
                <a:effectLst/>
                <a:latin typeface="+mn-lt"/>
                <a:ea typeface="+mn-ea"/>
                <a:cs typeface="+mn-cs"/>
              </a:rPr>
              <a:t>When in doubt, ask. </a:t>
            </a:r>
            <a:r>
              <a:rPr lang="en-CA" sz="1200" kern="1200" dirty="0">
                <a:solidFill>
                  <a:schemeClr val="tx1"/>
                </a:solidFill>
                <a:effectLst/>
                <a:latin typeface="+mn-lt"/>
                <a:ea typeface="+mn-ea"/>
                <a:cs typeface="+mn-cs"/>
              </a:rPr>
              <a:t>While we may know someone with a disability, many of us feel uncomfortable that we don’t know about a specific disability or about asking questions to people with disabilities</a:t>
            </a:r>
            <a:r>
              <a:rPr lang="en-CA" sz="1200" b="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First,</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remember that about 1 in 7 people have a disability, and that disability may be invisible. Chances are that you have more experience than you think. We want to welcome a wide range of people to apply to our company, or to be a customer. No one wants to say the wrong thing. If you do, simply apologize and move on.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2: Find Talent. </a:t>
            </a:r>
            <a:r>
              <a:rPr lang="en-US" sz="1200" i="1" kern="1200" dirty="0">
                <a:solidFill>
                  <a:schemeClr val="tx1"/>
                </a:solidFill>
                <a:effectLst/>
                <a:latin typeface="+mn-lt"/>
                <a:ea typeface="+mn-ea"/>
                <a:cs typeface="+mn-cs"/>
              </a:rPr>
              <a:t>here are a lot of people with disabilities ready and willing to work. </a:t>
            </a:r>
            <a:r>
              <a:rPr lang="en-CA" sz="1200" kern="1200" dirty="0">
                <a:solidFill>
                  <a:schemeClr val="tx1"/>
                </a:solidFill>
                <a:effectLst/>
                <a:latin typeface="+mn-lt"/>
                <a:ea typeface="+mn-ea"/>
                <a:cs typeface="+mn-cs"/>
              </a:rPr>
              <a:t>When you are ready to hire people with disabilities, you need to know where to look, let people with disabilities know that you welcome their applications, and make the process fair for everyone who applies. This includes job descriptions that list only the skills and experience that are truly needed for the job—a poorly written job description acts as a barrier to qualified candidates who can’t get past your screening criteria, but might be the perfect fit.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3: Interview and Hire. </a:t>
            </a:r>
            <a:r>
              <a:rPr lang="en-CA" sz="1200" kern="1200" dirty="0">
                <a:solidFill>
                  <a:schemeClr val="tx1"/>
                </a:solidFill>
                <a:effectLst/>
                <a:latin typeface="+mn-lt"/>
                <a:ea typeface="+mn-ea"/>
                <a:cs typeface="+mn-cs"/>
              </a:rPr>
              <a:t>You want to find the best person for the job. Relying on ‘gut feel’ or intuition may get us the candidate we like, or more often, someone who is like us. But ‘gut feel’ rarely leads to a person who is right for the job. You are looking for the best fit – the employee who can do the job and be happy in your workplace. That means selecting candidates based on their </a:t>
            </a:r>
            <a:r>
              <a:rPr lang="en-CA" sz="1200" b="1" kern="1200" dirty="0">
                <a:solidFill>
                  <a:schemeClr val="tx1"/>
                </a:solidFill>
                <a:effectLst/>
                <a:latin typeface="+mn-lt"/>
                <a:ea typeface="+mn-ea"/>
                <a:cs typeface="+mn-cs"/>
              </a:rPr>
              <a:t>ability to do the job</a:t>
            </a:r>
            <a:r>
              <a:rPr lang="en-CA" sz="1200" kern="1200" dirty="0">
                <a:solidFill>
                  <a:schemeClr val="tx1"/>
                </a:solidFill>
                <a:effectLst/>
                <a:latin typeface="+mn-lt"/>
                <a:ea typeface="+mn-ea"/>
                <a:cs typeface="+mn-cs"/>
              </a:rPr>
              <a:t>, not on how they look or on first impressions.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4:  Onboarding. </a:t>
            </a:r>
            <a:r>
              <a:rPr lang="en-CA" sz="1200" kern="1200" dirty="0">
                <a:solidFill>
                  <a:schemeClr val="tx1"/>
                </a:solidFill>
                <a:effectLst/>
                <a:latin typeface="+mn-lt"/>
                <a:ea typeface="+mn-ea"/>
                <a:cs typeface="+mn-cs"/>
              </a:rPr>
              <a:t>Ask every potential employee whether they require accommodations during the recruitment process. If they need an accommodation, provide it. Document this. Ask all employees this question – it encourages everyone to be their best at work and is fair to everyone. There are tools are on the website for sample forms and processes.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5: Accommodations. </a:t>
            </a:r>
            <a:r>
              <a:rPr lang="en-CA" sz="1200" kern="1200" dirty="0">
                <a:solidFill>
                  <a:schemeClr val="tx1"/>
                </a:solidFill>
                <a:effectLst/>
                <a:latin typeface="+mn-lt"/>
                <a:ea typeface="+mn-ea"/>
                <a:cs typeface="+mn-cs"/>
              </a:rPr>
              <a:t>Hiring people costs money. Training employees’ costs even more money. Accommodations help you retain valuable talent and allow employees to do their jobs well. As an employer, you do not need to make the exact accommodation that your employee requests, but you do need to make a reasonable accommodation. Accommodating workers with disabilities may mean treating employees differently to be equitable. Fair does not always mean treating people the same.</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6: Promote Your Success</a:t>
            </a:r>
            <a:r>
              <a:rPr lang="en-CA" sz="1200" b="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Focus</a:t>
            </a:r>
            <a:r>
              <a:rPr lang="en-US" sz="1200" b="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on building an inclusive workplace culture to retain employees and attract job applicants. </a:t>
            </a:r>
            <a:r>
              <a:rPr lang="en-CA" sz="1200" b="1" kern="1200" dirty="0">
                <a:solidFill>
                  <a:schemeClr val="tx1"/>
                </a:solidFill>
                <a:effectLst/>
                <a:latin typeface="+mn-lt"/>
                <a:ea typeface="+mn-ea"/>
                <a:cs typeface="+mn-cs"/>
              </a:rPr>
              <a:t>Keeping great talent </a:t>
            </a:r>
            <a:r>
              <a:rPr lang="en-CA" sz="1200" kern="1200" dirty="0">
                <a:solidFill>
                  <a:schemeClr val="tx1"/>
                </a:solidFill>
                <a:effectLst/>
                <a:latin typeface="+mn-lt"/>
                <a:ea typeface="+mn-ea"/>
                <a:cs typeface="+mn-cs"/>
              </a:rPr>
              <a:t>is a big part of building a successful organization. Think about how you can build a culture where employees, and job applicants want to be part of your company. Share your success to attract the best and brightest.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Let’s take a look at the website now.</a:t>
            </a:r>
          </a:p>
          <a:p>
            <a:endParaRPr lang="en-CA" dirty="0"/>
          </a:p>
        </p:txBody>
      </p:sp>
      <p:sp>
        <p:nvSpPr>
          <p:cNvPr id="4" name="Slide Number Placeholder 3"/>
          <p:cNvSpPr>
            <a:spLocks noGrp="1"/>
          </p:cNvSpPr>
          <p:nvPr>
            <p:ph type="sldNum" sz="quarter" idx="10"/>
          </p:nvPr>
        </p:nvSpPr>
        <p:spPr/>
        <p:txBody>
          <a:bodyPr/>
          <a:lstStyle/>
          <a:p>
            <a:fld id="{F93199CD-3E1B-4AE6-990F-76F925F5EA9F}" type="slidenum">
              <a:rPr lang="en-CA" smtClean="0"/>
              <a:t>7</a:t>
            </a:fld>
            <a:endParaRPr lang="en-CA" dirty="0"/>
          </a:p>
        </p:txBody>
      </p:sp>
    </p:spTree>
    <p:extLst>
      <p:ext uri="{BB962C8B-B14F-4D97-AF65-F5344CB8AC3E}">
        <p14:creationId xmlns:p14="http://schemas.microsoft.com/office/powerpoint/2010/main" val="5164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a pretty simple roadmap. Six easy steps, with tools in each section to help you get it right. The roadmap is designed in a modular fashion, so you can simply click on the step that  you want to learn more about, or you can read through it sequentially.</a:t>
            </a:r>
          </a:p>
          <a:p>
            <a:endParaRPr lang="en-CA" dirty="0"/>
          </a:p>
          <a:p>
            <a:r>
              <a:rPr lang="en-CA" dirty="0"/>
              <a:t>A quick note on each step:</a:t>
            </a:r>
          </a:p>
          <a:p>
            <a:r>
              <a:rPr lang="en-CA" sz="1200" b="1" kern="1200" dirty="0">
                <a:solidFill>
                  <a:schemeClr val="tx1"/>
                </a:solidFill>
                <a:effectLst/>
                <a:latin typeface="+mn-lt"/>
                <a:ea typeface="+mn-ea"/>
                <a:cs typeface="+mn-cs"/>
              </a:rPr>
              <a:t>Step 1: Ask The Person (ATP). </a:t>
            </a:r>
            <a:r>
              <a:rPr lang="en-US" sz="1200" i="1" kern="1200" dirty="0">
                <a:solidFill>
                  <a:schemeClr val="tx1"/>
                </a:solidFill>
                <a:effectLst/>
                <a:latin typeface="+mn-lt"/>
                <a:ea typeface="+mn-ea"/>
                <a:cs typeface="+mn-cs"/>
              </a:rPr>
              <a:t>When in doubt, ask. </a:t>
            </a:r>
            <a:r>
              <a:rPr lang="en-CA" sz="1200" kern="1200" dirty="0">
                <a:solidFill>
                  <a:schemeClr val="tx1"/>
                </a:solidFill>
                <a:effectLst/>
                <a:latin typeface="+mn-lt"/>
                <a:ea typeface="+mn-ea"/>
                <a:cs typeface="+mn-cs"/>
              </a:rPr>
              <a:t>While we may know someone with a disability, many of us feel uncomfortable that we don’t know about a specific disability or about asking questions to people with disabilities</a:t>
            </a:r>
            <a:r>
              <a:rPr lang="en-CA" sz="1200" b="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First,</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remember that about 1 in 7 people have a disability, and that disability may be invisible. Chances are that you have more experience than you think. We want to welcome a wide range of people to apply to our company, or to be a customer. No one wants to say the wrong thing. If you do, simply apologize and move on.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2: Find Talent. </a:t>
            </a:r>
            <a:r>
              <a:rPr lang="en-US" sz="1200" i="1" kern="1200" dirty="0">
                <a:solidFill>
                  <a:schemeClr val="tx1"/>
                </a:solidFill>
                <a:effectLst/>
                <a:latin typeface="+mn-lt"/>
                <a:ea typeface="+mn-ea"/>
                <a:cs typeface="+mn-cs"/>
              </a:rPr>
              <a:t>here are a lot of people with disabilities ready and willing to work. </a:t>
            </a:r>
            <a:r>
              <a:rPr lang="en-CA" sz="1200" kern="1200" dirty="0">
                <a:solidFill>
                  <a:schemeClr val="tx1"/>
                </a:solidFill>
                <a:effectLst/>
                <a:latin typeface="+mn-lt"/>
                <a:ea typeface="+mn-ea"/>
                <a:cs typeface="+mn-cs"/>
              </a:rPr>
              <a:t>When you are ready to hire people with disabilities, you need to know where to look, let people with disabilities know that you welcome their applications, and make the process fair for everyone who applies. This includes job descriptions that list only the skills and experience that are truly needed for the job—a poorly written job description acts as a barrier to qualified candidates who can’t get past your screening criteria, but might be the perfect fit.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3: Interview and Hire. </a:t>
            </a:r>
            <a:r>
              <a:rPr lang="en-CA" sz="1200" kern="1200" dirty="0">
                <a:solidFill>
                  <a:schemeClr val="tx1"/>
                </a:solidFill>
                <a:effectLst/>
                <a:latin typeface="+mn-lt"/>
                <a:ea typeface="+mn-ea"/>
                <a:cs typeface="+mn-cs"/>
              </a:rPr>
              <a:t>You want to find the best person for the job. Relying on ‘gut feel’ or intuition may get us the candidate we like, or more often, someone who is like us. But ‘gut feel’ rarely leads to a person who is right for the job. You are looking for the best fit – the employee who can do the job and be happy in your workplace. That means selecting candidates based on their </a:t>
            </a:r>
            <a:r>
              <a:rPr lang="en-CA" sz="1200" b="1" kern="1200" dirty="0">
                <a:solidFill>
                  <a:schemeClr val="tx1"/>
                </a:solidFill>
                <a:effectLst/>
                <a:latin typeface="+mn-lt"/>
                <a:ea typeface="+mn-ea"/>
                <a:cs typeface="+mn-cs"/>
              </a:rPr>
              <a:t>ability to do the job</a:t>
            </a:r>
            <a:r>
              <a:rPr lang="en-CA" sz="1200" kern="1200" dirty="0">
                <a:solidFill>
                  <a:schemeClr val="tx1"/>
                </a:solidFill>
                <a:effectLst/>
                <a:latin typeface="+mn-lt"/>
                <a:ea typeface="+mn-ea"/>
                <a:cs typeface="+mn-cs"/>
              </a:rPr>
              <a:t>, not on how they look or on first impressions.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4:  Onboarding. </a:t>
            </a:r>
            <a:r>
              <a:rPr lang="en-CA" sz="1200" kern="1200" dirty="0">
                <a:solidFill>
                  <a:schemeClr val="tx1"/>
                </a:solidFill>
                <a:effectLst/>
                <a:latin typeface="+mn-lt"/>
                <a:ea typeface="+mn-ea"/>
                <a:cs typeface="+mn-cs"/>
              </a:rPr>
              <a:t>Ask every potential employee whether they require accommodations during the recruitment process. If they need an accommodation, provide it. Document this. Ask all employees this question – it encourages everyone to be their best at work and is fair to everyone. There are tools are on the website for sample forms and processes.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5: Accommodations. </a:t>
            </a:r>
            <a:r>
              <a:rPr lang="en-CA" sz="1200" kern="1200" dirty="0">
                <a:solidFill>
                  <a:schemeClr val="tx1"/>
                </a:solidFill>
                <a:effectLst/>
                <a:latin typeface="+mn-lt"/>
                <a:ea typeface="+mn-ea"/>
                <a:cs typeface="+mn-cs"/>
              </a:rPr>
              <a:t>Hiring people costs money. Training employees’ costs even more money. Accommodations help you retain valuable talent and allow employees to do their jobs well. As an employer, you do not need to make the exact accommodation that your employee requests, but you do need to make a reasonable accommodation. Accommodating workers with disabilities may mean treating employees differently to be equitable. Fair does not always mean treating people the same.</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6: Promote Your Success</a:t>
            </a:r>
            <a:r>
              <a:rPr lang="en-CA" sz="1200" b="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Focus</a:t>
            </a:r>
            <a:r>
              <a:rPr lang="en-US" sz="1200" b="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on building an inclusive workplace culture to retain employees and attract job applicants. </a:t>
            </a:r>
            <a:r>
              <a:rPr lang="en-CA" sz="1200" b="1" kern="1200" dirty="0">
                <a:solidFill>
                  <a:schemeClr val="tx1"/>
                </a:solidFill>
                <a:effectLst/>
                <a:latin typeface="+mn-lt"/>
                <a:ea typeface="+mn-ea"/>
                <a:cs typeface="+mn-cs"/>
              </a:rPr>
              <a:t>Keeping great talent </a:t>
            </a:r>
            <a:r>
              <a:rPr lang="en-CA" sz="1200" kern="1200" dirty="0">
                <a:solidFill>
                  <a:schemeClr val="tx1"/>
                </a:solidFill>
                <a:effectLst/>
                <a:latin typeface="+mn-lt"/>
                <a:ea typeface="+mn-ea"/>
                <a:cs typeface="+mn-cs"/>
              </a:rPr>
              <a:t>is a big part of building a successful organization. Think about how you can build a culture where employees, and job applicants want to be part of your company. Share your success to attract the best and brightest.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Let’s take a look at the website now.</a:t>
            </a:r>
          </a:p>
          <a:p>
            <a:endParaRPr lang="en-CA" dirty="0"/>
          </a:p>
        </p:txBody>
      </p:sp>
      <p:sp>
        <p:nvSpPr>
          <p:cNvPr id="4" name="Slide Number Placeholder 3"/>
          <p:cNvSpPr>
            <a:spLocks noGrp="1"/>
          </p:cNvSpPr>
          <p:nvPr>
            <p:ph type="sldNum" sz="quarter" idx="10"/>
          </p:nvPr>
        </p:nvSpPr>
        <p:spPr/>
        <p:txBody>
          <a:bodyPr/>
          <a:lstStyle/>
          <a:p>
            <a:fld id="{F93199CD-3E1B-4AE6-990F-76F925F5EA9F}" type="slidenum">
              <a:rPr lang="en-CA" smtClean="0"/>
              <a:t>8</a:t>
            </a:fld>
            <a:endParaRPr lang="en-CA" dirty="0"/>
          </a:p>
        </p:txBody>
      </p:sp>
    </p:spTree>
    <p:extLst>
      <p:ext uri="{BB962C8B-B14F-4D97-AF65-F5344CB8AC3E}">
        <p14:creationId xmlns:p14="http://schemas.microsoft.com/office/powerpoint/2010/main" val="390303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a pretty simple roadmap. Six easy steps, with tools in each section to help you get it right. The roadmap is designed in a modular fashion, so you can simply click on the step that  you want to learn more about, or you can read through it sequentially.</a:t>
            </a:r>
          </a:p>
          <a:p>
            <a:endParaRPr lang="en-CA" dirty="0"/>
          </a:p>
          <a:p>
            <a:r>
              <a:rPr lang="en-CA" dirty="0"/>
              <a:t>A quick note on each step:</a:t>
            </a:r>
          </a:p>
          <a:p>
            <a:r>
              <a:rPr lang="en-CA" sz="1200" b="1" kern="1200" dirty="0">
                <a:solidFill>
                  <a:schemeClr val="tx1"/>
                </a:solidFill>
                <a:effectLst/>
                <a:latin typeface="+mn-lt"/>
                <a:ea typeface="+mn-ea"/>
                <a:cs typeface="+mn-cs"/>
              </a:rPr>
              <a:t>Step 1: Ask The Person (ATP). </a:t>
            </a:r>
            <a:r>
              <a:rPr lang="en-US" sz="1200" i="1" kern="1200" dirty="0">
                <a:solidFill>
                  <a:schemeClr val="tx1"/>
                </a:solidFill>
                <a:effectLst/>
                <a:latin typeface="+mn-lt"/>
                <a:ea typeface="+mn-ea"/>
                <a:cs typeface="+mn-cs"/>
              </a:rPr>
              <a:t>When in doubt, ask. </a:t>
            </a:r>
            <a:r>
              <a:rPr lang="en-CA" sz="1200" kern="1200" dirty="0">
                <a:solidFill>
                  <a:schemeClr val="tx1"/>
                </a:solidFill>
                <a:effectLst/>
                <a:latin typeface="+mn-lt"/>
                <a:ea typeface="+mn-ea"/>
                <a:cs typeface="+mn-cs"/>
              </a:rPr>
              <a:t>While we may know someone with a disability, many of us feel uncomfortable that we don’t know about a specific disability or about asking questions to people with disabilities</a:t>
            </a:r>
            <a:r>
              <a:rPr lang="en-CA" sz="1200" b="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First,</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remember that about 1 in 7 people have a disability, and that disability may be invisible. Chances are that you have more experience than you think. We want to welcome a wide range of people to apply to our company, or to be a customer. No one wants to say the wrong thing. If you do, simply apologize and move on.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2: Find Talent. </a:t>
            </a:r>
            <a:r>
              <a:rPr lang="en-US" sz="1200" i="1" kern="1200" dirty="0">
                <a:solidFill>
                  <a:schemeClr val="tx1"/>
                </a:solidFill>
                <a:effectLst/>
                <a:latin typeface="+mn-lt"/>
                <a:ea typeface="+mn-ea"/>
                <a:cs typeface="+mn-cs"/>
              </a:rPr>
              <a:t>here are a lot of people with disabilities ready and willing to work. </a:t>
            </a:r>
            <a:r>
              <a:rPr lang="en-CA" sz="1200" kern="1200" dirty="0">
                <a:solidFill>
                  <a:schemeClr val="tx1"/>
                </a:solidFill>
                <a:effectLst/>
                <a:latin typeface="+mn-lt"/>
                <a:ea typeface="+mn-ea"/>
                <a:cs typeface="+mn-cs"/>
              </a:rPr>
              <a:t>When you are ready to hire people with disabilities, you need to know where to look, let people with disabilities know that you welcome their applications, and make the process fair for everyone who applies. This includes job descriptions that list only the skills and experience that are truly needed for the job—a poorly written job description acts as a barrier to qualified candidates who can’t get past your screening criteria, but might be the perfect fit.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3: Interview and Hire. </a:t>
            </a:r>
            <a:r>
              <a:rPr lang="en-CA" sz="1200" kern="1200" dirty="0">
                <a:solidFill>
                  <a:schemeClr val="tx1"/>
                </a:solidFill>
                <a:effectLst/>
                <a:latin typeface="+mn-lt"/>
                <a:ea typeface="+mn-ea"/>
                <a:cs typeface="+mn-cs"/>
              </a:rPr>
              <a:t>You want to find the best person for the job. Relying on ‘gut feel’ or intuition may get us the candidate we like, or more often, someone who is like us. But ‘gut feel’ rarely leads to a person who is right for the job. You are looking for the best fit – the employee who can do the job and be happy in your workplace. That means selecting candidates based on their </a:t>
            </a:r>
            <a:r>
              <a:rPr lang="en-CA" sz="1200" b="1" kern="1200" dirty="0">
                <a:solidFill>
                  <a:schemeClr val="tx1"/>
                </a:solidFill>
                <a:effectLst/>
                <a:latin typeface="+mn-lt"/>
                <a:ea typeface="+mn-ea"/>
                <a:cs typeface="+mn-cs"/>
              </a:rPr>
              <a:t>ability to do the job</a:t>
            </a:r>
            <a:r>
              <a:rPr lang="en-CA" sz="1200" kern="1200" dirty="0">
                <a:solidFill>
                  <a:schemeClr val="tx1"/>
                </a:solidFill>
                <a:effectLst/>
                <a:latin typeface="+mn-lt"/>
                <a:ea typeface="+mn-ea"/>
                <a:cs typeface="+mn-cs"/>
              </a:rPr>
              <a:t>, not on how they look or on first impressions.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4:  Onboarding. </a:t>
            </a:r>
            <a:r>
              <a:rPr lang="en-CA" sz="1200" kern="1200" dirty="0">
                <a:solidFill>
                  <a:schemeClr val="tx1"/>
                </a:solidFill>
                <a:effectLst/>
                <a:latin typeface="+mn-lt"/>
                <a:ea typeface="+mn-ea"/>
                <a:cs typeface="+mn-cs"/>
              </a:rPr>
              <a:t>Ask every potential employee whether they require accommodations during the recruitment process. If they need an accommodation, provide it. Document this. Ask all employees this question – it encourages everyone to be their best at work and is fair to everyone. There are tools are on the website for sample forms and processes.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5: Accommodations. </a:t>
            </a:r>
            <a:r>
              <a:rPr lang="en-CA" sz="1200" kern="1200" dirty="0">
                <a:solidFill>
                  <a:schemeClr val="tx1"/>
                </a:solidFill>
                <a:effectLst/>
                <a:latin typeface="+mn-lt"/>
                <a:ea typeface="+mn-ea"/>
                <a:cs typeface="+mn-cs"/>
              </a:rPr>
              <a:t>Hiring people costs money. Training employees’ costs even more money. Accommodations help you retain valuable talent and allow employees to do their jobs well. As an employer, you do not need to make the exact accommodation that your employee requests, but you do need to make a reasonable accommodation. Accommodating workers with disabilities may mean treating employees differently to be equitable. Fair does not always mean treating people the same.</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6: Promote Your Success</a:t>
            </a:r>
            <a:r>
              <a:rPr lang="en-CA" sz="1200" b="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Focus</a:t>
            </a:r>
            <a:r>
              <a:rPr lang="en-US" sz="1200" b="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on building an inclusive workplace culture to retain employees and attract job applicants. </a:t>
            </a:r>
            <a:r>
              <a:rPr lang="en-CA" sz="1200" b="1" kern="1200" dirty="0">
                <a:solidFill>
                  <a:schemeClr val="tx1"/>
                </a:solidFill>
                <a:effectLst/>
                <a:latin typeface="+mn-lt"/>
                <a:ea typeface="+mn-ea"/>
                <a:cs typeface="+mn-cs"/>
              </a:rPr>
              <a:t>Keeping great talent </a:t>
            </a:r>
            <a:r>
              <a:rPr lang="en-CA" sz="1200" kern="1200" dirty="0">
                <a:solidFill>
                  <a:schemeClr val="tx1"/>
                </a:solidFill>
                <a:effectLst/>
                <a:latin typeface="+mn-lt"/>
                <a:ea typeface="+mn-ea"/>
                <a:cs typeface="+mn-cs"/>
              </a:rPr>
              <a:t>is a big part of building a successful organization. Think about how you can build a culture where employees, and job applicants want to be part of your company. Share your success to attract the best and brightest.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Let’s take a look at the website now.</a:t>
            </a:r>
          </a:p>
          <a:p>
            <a:endParaRPr lang="en-CA" dirty="0"/>
          </a:p>
        </p:txBody>
      </p:sp>
      <p:sp>
        <p:nvSpPr>
          <p:cNvPr id="4" name="Slide Number Placeholder 3"/>
          <p:cNvSpPr>
            <a:spLocks noGrp="1"/>
          </p:cNvSpPr>
          <p:nvPr>
            <p:ph type="sldNum" sz="quarter" idx="10"/>
          </p:nvPr>
        </p:nvSpPr>
        <p:spPr/>
        <p:txBody>
          <a:bodyPr/>
          <a:lstStyle/>
          <a:p>
            <a:fld id="{F93199CD-3E1B-4AE6-990F-76F925F5EA9F}" type="slidenum">
              <a:rPr lang="en-CA" smtClean="0"/>
              <a:t>9</a:t>
            </a:fld>
            <a:endParaRPr lang="en-CA" dirty="0"/>
          </a:p>
        </p:txBody>
      </p:sp>
    </p:spTree>
    <p:extLst>
      <p:ext uri="{BB962C8B-B14F-4D97-AF65-F5344CB8AC3E}">
        <p14:creationId xmlns:p14="http://schemas.microsoft.com/office/powerpoint/2010/main" val="609488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a pretty simple roadmap. Six easy steps, with tools in each section to help you get it right. The roadmap is designed in a modular fashion, so you can simply click on the step that  you want to learn more about, or you can read through it sequentially.</a:t>
            </a:r>
          </a:p>
          <a:p>
            <a:endParaRPr lang="en-CA" dirty="0"/>
          </a:p>
          <a:p>
            <a:r>
              <a:rPr lang="en-CA" dirty="0"/>
              <a:t>A quick note on each step:</a:t>
            </a:r>
          </a:p>
          <a:p>
            <a:r>
              <a:rPr lang="en-CA" sz="1200" b="1" kern="1200" dirty="0">
                <a:solidFill>
                  <a:schemeClr val="tx1"/>
                </a:solidFill>
                <a:effectLst/>
                <a:latin typeface="+mn-lt"/>
                <a:ea typeface="+mn-ea"/>
                <a:cs typeface="+mn-cs"/>
              </a:rPr>
              <a:t>Step 1: Ask The Person (ATP). </a:t>
            </a:r>
            <a:r>
              <a:rPr lang="en-US" sz="1200" i="1" kern="1200" dirty="0">
                <a:solidFill>
                  <a:schemeClr val="tx1"/>
                </a:solidFill>
                <a:effectLst/>
                <a:latin typeface="+mn-lt"/>
                <a:ea typeface="+mn-ea"/>
                <a:cs typeface="+mn-cs"/>
              </a:rPr>
              <a:t>When in doubt, ask. </a:t>
            </a:r>
            <a:r>
              <a:rPr lang="en-CA" sz="1200" kern="1200" dirty="0">
                <a:solidFill>
                  <a:schemeClr val="tx1"/>
                </a:solidFill>
                <a:effectLst/>
                <a:latin typeface="+mn-lt"/>
                <a:ea typeface="+mn-ea"/>
                <a:cs typeface="+mn-cs"/>
              </a:rPr>
              <a:t>While we may know someone with a disability, many of us feel uncomfortable that we don’t know about a specific disability or about asking questions to people with disabilities</a:t>
            </a:r>
            <a:r>
              <a:rPr lang="en-CA" sz="1200" b="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First,</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remember that about 1 in 7 people have a disability, and that disability may be invisible. Chances are that you have more experience than you think. We want to welcome a wide range of people to apply to our company, or to be a customer. No one wants to say the wrong thing. If you do, simply apologize and move on.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2: Find Talent. </a:t>
            </a:r>
            <a:r>
              <a:rPr lang="en-US" sz="1200" i="1" kern="1200" dirty="0">
                <a:solidFill>
                  <a:schemeClr val="tx1"/>
                </a:solidFill>
                <a:effectLst/>
                <a:latin typeface="+mn-lt"/>
                <a:ea typeface="+mn-ea"/>
                <a:cs typeface="+mn-cs"/>
              </a:rPr>
              <a:t>here are a lot of people with disabilities ready and willing to work. </a:t>
            </a:r>
            <a:r>
              <a:rPr lang="en-CA" sz="1200" kern="1200" dirty="0">
                <a:solidFill>
                  <a:schemeClr val="tx1"/>
                </a:solidFill>
                <a:effectLst/>
                <a:latin typeface="+mn-lt"/>
                <a:ea typeface="+mn-ea"/>
                <a:cs typeface="+mn-cs"/>
              </a:rPr>
              <a:t>When you are ready to hire people with disabilities, you need to know where to look, let people with disabilities know that you welcome their applications, and make the process fair for everyone who applies. This includes job descriptions that list only the skills and experience that are truly needed for the job—a poorly written job description acts as a barrier to qualified candidates who can’t get past your screening criteria, but might be the perfect fit.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3: Interview and Hire. </a:t>
            </a:r>
            <a:r>
              <a:rPr lang="en-CA" sz="1200" kern="1200" dirty="0">
                <a:solidFill>
                  <a:schemeClr val="tx1"/>
                </a:solidFill>
                <a:effectLst/>
                <a:latin typeface="+mn-lt"/>
                <a:ea typeface="+mn-ea"/>
                <a:cs typeface="+mn-cs"/>
              </a:rPr>
              <a:t>You want to find the best person for the job. Relying on ‘gut feel’ or intuition may get us the candidate we like, or more often, someone who is like us. But ‘gut feel’ rarely leads to a person who is right for the job. You are looking for the best fit – the employee who can do the job and be happy in your workplace. That means selecting candidates based on their </a:t>
            </a:r>
            <a:r>
              <a:rPr lang="en-CA" sz="1200" b="1" kern="1200" dirty="0">
                <a:solidFill>
                  <a:schemeClr val="tx1"/>
                </a:solidFill>
                <a:effectLst/>
                <a:latin typeface="+mn-lt"/>
                <a:ea typeface="+mn-ea"/>
                <a:cs typeface="+mn-cs"/>
              </a:rPr>
              <a:t>ability to do the job</a:t>
            </a:r>
            <a:r>
              <a:rPr lang="en-CA" sz="1200" kern="1200" dirty="0">
                <a:solidFill>
                  <a:schemeClr val="tx1"/>
                </a:solidFill>
                <a:effectLst/>
                <a:latin typeface="+mn-lt"/>
                <a:ea typeface="+mn-ea"/>
                <a:cs typeface="+mn-cs"/>
              </a:rPr>
              <a:t>, not on how they look or on first impressions.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4:  Onboarding. </a:t>
            </a:r>
            <a:r>
              <a:rPr lang="en-CA" sz="1200" kern="1200" dirty="0">
                <a:solidFill>
                  <a:schemeClr val="tx1"/>
                </a:solidFill>
                <a:effectLst/>
                <a:latin typeface="+mn-lt"/>
                <a:ea typeface="+mn-ea"/>
                <a:cs typeface="+mn-cs"/>
              </a:rPr>
              <a:t>Ask every potential employee whether they require accommodations during the recruitment process. If they need an accommodation, provide it. Document this. Ask all employees this question – it encourages everyone to be their best at work and is fair to everyone. There are tools are on the website for sample forms and processes.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5: Accommodations. </a:t>
            </a:r>
            <a:r>
              <a:rPr lang="en-CA" sz="1200" kern="1200" dirty="0">
                <a:solidFill>
                  <a:schemeClr val="tx1"/>
                </a:solidFill>
                <a:effectLst/>
                <a:latin typeface="+mn-lt"/>
                <a:ea typeface="+mn-ea"/>
                <a:cs typeface="+mn-cs"/>
              </a:rPr>
              <a:t>Hiring people costs money. Training employees’ costs even more money. Accommodations help you retain valuable talent and allow employees to do their jobs well. As an employer, you do not need to make the exact accommodation that your employee requests, but you do need to make a reasonable accommodation. Accommodating workers with disabilities may mean treating employees differently to be equitable. Fair does not always mean treating people the same.</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Step 6: Promote Your Success</a:t>
            </a:r>
            <a:r>
              <a:rPr lang="en-CA" sz="1200" b="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Focus</a:t>
            </a:r>
            <a:r>
              <a:rPr lang="en-US" sz="1200" b="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on building an inclusive workplace culture to retain employees and attract job applicants. </a:t>
            </a:r>
            <a:r>
              <a:rPr lang="en-CA" sz="1200" b="1" kern="1200" dirty="0">
                <a:solidFill>
                  <a:schemeClr val="tx1"/>
                </a:solidFill>
                <a:effectLst/>
                <a:latin typeface="+mn-lt"/>
                <a:ea typeface="+mn-ea"/>
                <a:cs typeface="+mn-cs"/>
              </a:rPr>
              <a:t>Keeping great talent </a:t>
            </a:r>
            <a:r>
              <a:rPr lang="en-CA" sz="1200" kern="1200" dirty="0">
                <a:solidFill>
                  <a:schemeClr val="tx1"/>
                </a:solidFill>
                <a:effectLst/>
                <a:latin typeface="+mn-lt"/>
                <a:ea typeface="+mn-ea"/>
                <a:cs typeface="+mn-cs"/>
              </a:rPr>
              <a:t>is a big part of building a successful organization. Think about how you can build a culture where employees, and job applicants want to be part of your company. Share your success to attract the best and brightest.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Let’s take a look at the website now.</a:t>
            </a:r>
          </a:p>
          <a:p>
            <a:endParaRPr lang="en-CA" dirty="0"/>
          </a:p>
        </p:txBody>
      </p:sp>
      <p:sp>
        <p:nvSpPr>
          <p:cNvPr id="4" name="Slide Number Placeholder 3"/>
          <p:cNvSpPr>
            <a:spLocks noGrp="1"/>
          </p:cNvSpPr>
          <p:nvPr>
            <p:ph type="sldNum" sz="quarter" idx="10"/>
          </p:nvPr>
        </p:nvSpPr>
        <p:spPr/>
        <p:txBody>
          <a:bodyPr/>
          <a:lstStyle/>
          <a:p>
            <a:fld id="{F93199CD-3E1B-4AE6-990F-76F925F5EA9F}" type="slidenum">
              <a:rPr lang="en-CA" smtClean="0"/>
              <a:t>10</a:t>
            </a:fld>
            <a:endParaRPr lang="en-CA" dirty="0"/>
          </a:p>
        </p:txBody>
      </p:sp>
    </p:spTree>
    <p:extLst>
      <p:ext uri="{BB962C8B-B14F-4D97-AF65-F5344CB8AC3E}">
        <p14:creationId xmlns:p14="http://schemas.microsoft.com/office/powerpoint/2010/main" val="213089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Raleway Medium" panose="020B0503030101060003" pitchFamily="34" charset="77"/>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b="0" i="0">
                <a:latin typeface="Raleway Medium" panose="020B0503030101060003" pitchFamily="34" charset="77"/>
              </a:defRPr>
            </a:lvl1pPr>
          </a:lstStyle>
          <a:p>
            <a:fld id="{06795896-F250-B345-A808-C822CE2A71A7}" type="datetime1">
              <a:rPr lang="en-CA" smtClean="0"/>
              <a:pPr/>
              <a:t>16/10/2019</a:t>
            </a:fld>
            <a:endParaRPr lang="en-CA" dirty="0"/>
          </a:p>
        </p:txBody>
      </p:sp>
      <p:sp>
        <p:nvSpPr>
          <p:cNvPr id="5" name="Footer Placeholder 4"/>
          <p:cNvSpPr>
            <a:spLocks noGrp="1"/>
          </p:cNvSpPr>
          <p:nvPr>
            <p:ph type="ftr" sz="quarter" idx="11"/>
          </p:nvPr>
        </p:nvSpPr>
        <p:spPr/>
        <p:txBody>
          <a:bodyPr/>
          <a:lstStyle>
            <a:lvl1pPr>
              <a:defRPr b="0" i="0">
                <a:latin typeface="Raleway Medium" panose="020B0503030101060003" pitchFamily="34" charset="77"/>
              </a:defRPr>
            </a:lvl1pPr>
          </a:lstStyle>
          <a:p>
            <a:r>
              <a:rPr lang="de-DE"/>
              <a:t>© 2017 Canadian Business SenseAbility</a:t>
            </a:r>
            <a:endParaRPr lang="de-DE" dirty="0"/>
          </a:p>
        </p:txBody>
      </p:sp>
      <p:sp>
        <p:nvSpPr>
          <p:cNvPr id="6" name="Slide Number Placeholder 5"/>
          <p:cNvSpPr>
            <a:spLocks noGrp="1"/>
          </p:cNvSpPr>
          <p:nvPr>
            <p:ph type="sldNum" sz="quarter" idx="12"/>
          </p:nvPr>
        </p:nvSpPr>
        <p:spPr/>
        <p:txBody>
          <a:bodyPr/>
          <a:lstStyle>
            <a:lvl1pPr>
              <a:defRPr b="0" i="0">
                <a:latin typeface="Raleway Medium" panose="020B0503030101060003" pitchFamily="34" charset="77"/>
              </a:defRPr>
            </a:lvl1pPr>
          </a:lstStyle>
          <a:p>
            <a:fld id="{2A013F82-EE5E-44EE-A61D-E31C6657F26F}" type="slidenum">
              <a:rPr lang="en-CA" smtClean="0"/>
              <a:pPr/>
              <a:t>‹#›</a:t>
            </a:fld>
            <a:endParaRPr lang="en-CA" dirty="0"/>
          </a:p>
        </p:txBody>
      </p:sp>
    </p:spTree>
    <p:extLst>
      <p:ext uri="{BB962C8B-B14F-4D97-AF65-F5344CB8AC3E}">
        <p14:creationId xmlns:p14="http://schemas.microsoft.com/office/powerpoint/2010/main" val="146759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492" y="593367"/>
            <a:ext cx="11357841" cy="7636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3669" y="6217623"/>
            <a:ext cx="731409"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884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492" y="740800"/>
            <a:ext cx="3743025" cy="1007600"/>
          </a:xfrm>
          <a:prstGeom prst="rect">
            <a:avLst/>
          </a:prstGeom>
        </p:spPr>
        <p:txBody>
          <a:bodyPr spcFirstLastPara="1" wrap="square" lIns="91425" tIns="91425" rIns="91425" bIns="91425" anchor="b" anchorCtr="0"/>
          <a:lstStyle>
            <a:lvl1pPr lvl="0" rtl="0">
              <a:spcBef>
                <a:spcPts val="0"/>
              </a:spcBef>
              <a:spcAft>
                <a:spcPts val="0"/>
              </a:spcAft>
              <a:buSzPts val="2400"/>
              <a:buNone/>
              <a:defRPr sz="3199"/>
            </a:lvl1pPr>
            <a:lvl2pPr lvl="1" rtl="0">
              <a:spcBef>
                <a:spcPts val="0"/>
              </a:spcBef>
              <a:spcAft>
                <a:spcPts val="0"/>
              </a:spcAft>
              <a:buSzPts val="2400"/>
              <a:buNone/>
              <a:defRPr sz="3199"/>
            </a:lvl2pPr>
            <a:lvl3pPr lvl="2" rtl="0">
              <a:spcBef>
                <a:spcPts val="0"/>
              </a:spcBef>
              <a:spcAft>
                <a:spcPts val="0"/>
              </a:spcAft>
              <a:buSzPts val="2400"/>
              <a:buNone/>
              <a:defRPr sz="3199"/>
            </a:lvl3pPr>
            <a:lvl4pPr lvl="3" rtl="0">
              <a:spcBef>
                <a:spcPts val="0"/>
              </a:spcBef>
              <a:spcAft>
                <a:spcPts val="0"/>
              </a:spcAft>
              <a:buSzPts val="2400"/>
              <a:buNone/>
              <a:defRPr sz="3199"/>
            </a:lvl4pPr>
            <a:lvl5pPr lvl="4" rtl="0">
              <a:spcBef>
                <a:spcPts val="0"/>
              </a:spcBef>
              <a:spcAft>
                <a:spcPts val="0"/>
              </a:spcAft>
              <a:buSzPts val="2400"/>
              <a:buNone/>
              <a:defRPr sz="3199"/>
            </a:lvl5pPr>
            <a:lvl6pPr lvl="5" rtl="0">
              <a:spcBef>
                <a:spcPts val="0"/>
              </a:spcBef>
              <a:spcAft>
                <a:spcPts val="0"/>
              </a:spcAft>
              <a:buSzPts val="2400"/>
              <a:buNone/>
              <a:defRPr sz="3199"/>
            </a:lvl6pPr>
            <a:lvl7pPr lvl="6" rtl="0">
              <a:spcBef>
                <a:spcPts val="0"/>
              </a:spcBef>
              <a:spcAft>
                <a:spcPts val="0"/>
              </a:spcAft>
              <a:buSzPts val="2400"/>
              <a:buNone/>
              <a:defRPr sz="3199"/>
            </a:lvl7pPr>
            <a:lvl8pPr lvl="7" rtl="0">
              <a:spcBef>
                <a:spcPts val="0"/>
              </a:spcBef>
              <a:spcAft>
                <a:spcPts val="0"/>
              </a:spcAft>
              <a:buSzPts val="2400"/>
              <a:buNone/>
              <a:defRPr sz="3199"/>
            </a:lvl8pPr>
            <a:lvl9pPr lvl="8" rtl="0">
              <a:spcBef>
                <a:spcPts val="0"/>
              </a:spcBef>
              <a:spcAft>
                <a:spcPts val="0"/>
              </a:spcAft>
              <a:buSzPts val="2400"/>
              <a:buNone/>
              <a:defRPr sz="3199"/>
            </a:lvl9pPr>
          </a:lstStyle>
          <a:p>
            <a:endParaRPr/>
          </a:p>
        </p:txBody>
      </p:sp>
      <p:sp>
        <p:nvSpPr>
          <p:cNvPr id="31" name="Google Shape;31;p7"/>
          <p:cNvSpPr txBox="1">
            <a:spLocks noGrp="1"/>
          </p:cNvSpPr>
          <p:nvPr>
            <p:ph type="body" idx="1"/>
          </p:nvPr>
        </p:nvSpPr>
        <p:spPr>
          <a:xfrm>
            <a:off x="415492" y="1852800"/>
            <a:ext cx="3743025" cy="4239200"/>
          </a:xfrm>
          <a:prstGeom prst="rect">
            <a:avLst/>
          </a:prstGeom>
        </p:spPr>
        <p:txBody>
          <a:bodyPr spcFirstLastPara="1" wrap="square" lIns="91425" tIns="91425" rIns="91425" bIns="91425" anchor="t" anchorCtr="0"/>
          <a:lstStyle>
            <a:lvl1pPr marL="609448" lvl="0" indent="-406298" rtl="0">
              <a:spcBef>
                <a:spcPts val="0"/>
              </a:spcBef>
              <a:spcAft>
                <a:spcPts val="0"/>
              </a:spcAft>
              <a:buSzPts val="1200"/>
              <a:buChar char="●"/>
              <a:defRPr sz="1600"/>
            </a:lvl1pPr>
            <a:lvl2pPr marL="1218895" lvl="1" indent="-406298" rtl="0">
              <a:spcBef>
                <a:spcPts val="2133"/>
              </a:spcBef>
              <a:spcAft>
                <a:spcPts val="0"/>
              </a:spcAft>
              <a:buSzPts val="1200"/>
              <a:buChar char="○"/>
              <a:defRPr sz="1600"/>
            </a:lvl2pPr>
            <a:lvl3pPr marL="1828343" lvl="2" indent="-406298" rtl="0">
              <a:spcBef>
                <a:spcPts val="2133"/>
              </a:spcBef>
              <a:spcAft>
                <a:spcPts val="0"/>
              </a:spcAft>
              <a:buSzPts val="1200"/>
              <a:buChar char="■"/>
              <a:defRPr sz="1600"/>
            </a:lvl3pPr>
            <a:lvl4pPr marL="2437790" lvl="3" indent="-406298" rtl="0">
              <a:spcBef>
                <a:spcPts val="2133"/>
              </a:spcBef>
              <a:spcAft>
                <a:spcPts val="0"/>
              </a:spcAft>
              <a:buSzPts val="1200"/>
              <a:buChar char="●"/>
              <a:defRPr sz="1600"/>
            </a:lvl4pPr>
            <a:lvl5pPr marL="3047238" lvl="4" indent="-406298" rtl="0">
              <a:spcBef>
                <a:spcPts val="2133"/>
              </a:spcBef>
              <a:spcAft>
                <a:spcPts val="0"/>
              </a:spcAft>
              <a:buSzPts val="1200"/>
              <a:buChar char="○"/>
              <a:defRPr sz="1600"/>
            </a:lvl5pPr>
            <a:lvl6pPr marL="3656686" lvl="5" indent="-406298" rtl="0">
              <a:spcBef>
                <a:spcPts val="2133"/>
              </a:spcBef>
              <a:spcAft>
                <a:spcPts val="0"/>
              </a:spcAft>
              <a:buSzPts val="1200"/>
              <a:buChar char="■"/>
              <a:defRPr sz="1600"/>
            </a:lvl6pPr>
            <a:lvl7pPr marL="4266133" lvl="6" indent="-406298" rtl="0">
              <a:spcBef>
                <a:spcPts val="2133"/>
              </a:spcBef>
              <a:spcAft>
                <a:spcPts val="0"/>
              </a:spcAft>
              <a:buSzPts val="1200"/>
              <a:buChar char="●"/>
              <a:defRPr sz="1600"/>
            </a:lvl7pPr>
            <a:lvl8pPr marL="4875581" lvl="7" indent="-406298" rtl="0">
              <a:spcBef>
                <a:spcPts val="2133"/>
              </a:spcBef>
              <a:spcAft>
                <a:spcPts val="0"/>
              </a:spcAft>
              <a:buSzPts val="1200"/>
              <a:buChar char="○"/>
              <a:defRPr sz="1600"/>
            </a:lvl8pPr>
            <a:lvl9pPr marL="5485028" lvl="8" indent="-406298" rtl="0">
              <a:spcBef>
                <a:spcPts val="2133"/>
              </a:spcBef>
              <a:spcAft>
                <a:spcPts val="2133"/>
              </a:spcAft>
              <a:buSzPts val="1200"/>
              <a:buChar char="■"/>
              <a:defRPr sz="1600"/>
            </a:lvl9pPr>
          </a:lstStyle>
          <a:p>
            <a:endParaRPr/>
          </a:p>
        </p:txBody>
      </p:sp>
      <p:sp>
        <p:nvSpPr>
          <p:cNvPr id="32" name="Google Shape;32;p7"/>
          <p:cNvSpPr txBox="1">
            <a:spLocks noGrp="1"/>
          </p:cNvSpPr>
          <p:nvPr>
            <p:ph type="sldNum" idx="12"/>
          </p:nvPr>
        </p:nvSpPr>
        <p:spPr>
          <a:xfrm>
            <a:off x="11293669" y="6217623"/>
            <a:ext cx="731409"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5689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496" y="600200"/>
            <a:ext cx="8488189" cy="5454400"/>
          </a:xfrm>
          <a:prstGeom prst="rect">
            <a:avLst/>
          </a:prstGeom>
        </p:spPr>
        <p:txBody>
          <a:bodyPr spcFirstLastPara="1" wrap="square" lIns="91425" tIns="91425" rIns="91425" bIns="91425" anchor="ctr" anchorCtr="0"/>
          <a:lstStyle>
            <a:lvl1pPr lvl="0" rtl="0">
              <a:spcBef>
                <a:spcPts val="0"/>
              </a:spcBef>
              <a:spcAft>
                <a:spcPts val="0"/>
              </a:spcAft>
              <a:buSzPts val="4800"/>
              <a:buNone/>
              <a:defRPr sz="6398"/>
            </a:lvl1pPr>
            <a:lvl2pPr lvl="1" rtl="0">
              <a:spcBef>
                <a:spcPts val="0"/>
              </a:spcBef>
              <a:spcAft>
                <a:spcPts val="0"/>
              </a:spcAft>
              <a:buSzPts val="4800"/>
              <a:buNone/>
              <a:defRPr sz="6398"/>
            </a:lvl2pPr>
            <a:lvl3pPr lvl="2" rtl="0">
              <a:spcBef>
                <a:spcPts val="0"/>
              </a:spcBef>
              <a:spcAft>
                <a:spcPts val="0"/>
              </a:spcAft>
              <a:buSzPts val="4800"/>
              <a:buNone/>
              <a:defRPr sz="6398"/>
            </a:lvl3pPr>
            <a:lvl4pPr lvl="3" rtl="0">
              <a:spcBef>
                <a:spcPts val="0"/>
              </a:spcBef>
              <a:spcAft>
                <a:spcPts val="0"/>
              </a:spcAft>
              <a:buSzPts val="4800"/>
              <a:buNone/>
              <a:defRPr sz="6398"/>
            </a:lvl4pPr>
            <a:lvl5pPr lvl="4" rtl="0">
              <a:spcBef>
                <a:spcPts val="0"/>
              </a:spcBef>
              <a:spcAft>
                <a:spcPts val="0"/>
              </a:spcAft>
              <a:buSzPts val="4800"/>
              <a:buNone/>
              <a:defRPr sz="6398"/>
            </a:lvl5pPr>
            <a:lvl6pPr lvl="5" rtl="0">
              <a:spcBef>
                <a:spcPts val="0"/>
              </a:spcBef>
              <a:spcAft>
                <a:spcPts val="0"/>
              </a:spcAft>
              <a:buSzPts val="4800"/>
              <a:buNone/>
              <a:defRPr sz="6398"/>
            </a:lvl6pPr>
            <a:lvl7pPr lvl="6" rtl="0">
              <a:spcBef>
                <a:spcPts val="0"/>
              </a:spcBef>
              <a:spcAft>
                <a:spcPts val="0"/>
              </a:spcAft>
              <a:buSzPts val="4800"/>
              <a:buNone/>
              <a:defRPr sz="6398"/>
            </a:lvl7pPr>
            <a:lvl8pPr lvl="7" rtl="0">
              <a:spcBef>
                <a:spcPts val="0"/>
              </a:spcBef>
              <a:spcAft>
                <a:spcPts val="0"/>
              </a:spcAft>
              <a:buSzPts val="4800"/>
              <a:buNone/>
              <a:defRPr sz="6398"/>
            </a:lvl8pPr>
            <a:lvl9pPr lvl="8" rtl="0">
              <a:spcBef>
                <a:spcPts val="0"/>
              </a:spcBef>
              <a:spcAft>
                <a:spcPts val="0"/>
              </a:spcAft>
              <a:buSzPts val="4800"/>
              <a:buNone/>
              <a:defRPr sz="6398"/>
            </a:lvl9pPr>
          </a:lstStyle>
          <a:p>
            <a:endParaRPr/>
          </a:p>
        </p:txBody>
      </p:sp>
      <p:sp>
        <p:nvSpPr>
          <p:cNvPr id="35" name="Google Shape;35;p8"/>
          <p:cNvSpPr txBox="1">
            <a:spLocks noGrp="1"/>
          </p:cNvSpPr>
          <p:nvPr>
            <p:ph type="sldNum" idx="12"/>
          </p:nvPr>
        </p:nvSpPr>
        <p:spPr>
          <a:xfrm>
            <a:off x="11293669" y="6217623"/>
            <a:ext cx="731409"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9613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4412" y="-167"/>
            <a:ext cx="6094413" cy="6858000"/>
          </a:xfrm>
          <a:prstGeom prst="rect">
            <a:avLst/>
          </a:prstGeom>
          <a:solidFill>
            <a:schemeClr val="lt2"/>
          </a:solidFill>
          <a:ln>
            <a:noFill/>
          </a:ln>
        </p:spPr>
        <p:txBody>
          <a:bodyPr spcFirstLastPara="1" wrap="square" lIns="121868" tIns="121868" rIns="121868" bIns="121868" anchor="ctr" anchorCtr="0">
            <a:noAutofit/>
          </a:bodyPr>
          <a:lstStyle/>
          <a:p>
            <a:pPr marL="0" lvl="0" indent="0">
              <a:spcBef>
                <a:spcPts val="0"/>
              </a:spcBef>
              <a:spcAft>
                <a:spcPts val="0"/>
              </a:spcAft>
              <a:buNone/>
            </a:pPr>
            <a:endParaRPr sz="1800"/>
          </a:p>
        </p:txBody>
      </p:sp>
      <p:sp>
        <p:nvSpPr>
          <p:cNvPr id="38" name="Google Shape;38;p9"/>
          <p:cNvSpPr txBox="1">
            <a:spLocks noGrp="1"/>
          </p:cNvSpPr>
          <p:nvPr>
            <p:ph type="title"/>
          </p:nvPr>
        </p:nvSpPr>
        <p:spPr>
          <a:xfrm>
            <a:off x="353908" y="1644233"/>
            <a:ext cx="5392195" cy="19764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5599"/>
            </a:lvl1pPr>
            <a:lvl2pPr lvl="1" algn="ctr" rtl="0">
              <a:spcBef>
                <a:spcPts val="0"/>
              </a:spcBef>
              <a:spcAft>
                <a:spcPts val="0"/>
              </a:spcAft>
              <a:buSzPts val="4200"/>
              <a:buNone/>
              <a:defRPr sz="5599"/>
            </a:lvl2pPr>
            <a:lvl3pPr lvl="2" algn="ctr" rtl="0">
              <a:spcBef>
                <a:spcPts val="0"/>
              </a:spcBef>
              <a:spcAft>
                <a:spcPts val="0"/>
              </a:spcAft>
              <a:buSzPts val="4200"/>
              <a:buNone/>
              <a:defRPr sz="5599"/>
            </a:lvl3pPr>
            <a:lvl4pPr lvl="3" algn="ctr" rtl="0">
              <a:spcBef>
                <a:spcPts val="0"/>
              </a:spcBef>
              <a:spcAft>
                <a:spcPts val="0"/>
              </a:spcAft>
              <a:buSzPts val="4200"/>
              <a:buNone/>
              <a:defRPr sz="5599"/>
            </a:lvl4pPr>
            <a:lvl5pPr lvl="4" algn="ctr" rtl="0">
              <a:spcBef>
                <a:spcPts val="0"/>
              </a:spcBef>
              <a:spcAft>
                <a:spcPts val="0"/>
              </a:spcAft>
              <a:buSzPts val="4200"/>
              <a:buNone/>
              <a:defRPr sz="5599"/>
            </a:lvl5pPr>
            <a:lvl6pPr lvl="5" algn="ctr" rtl="0">
              <a:spcBef>
                <a:spcPts val="0"/>
              </a:spcBef>
              <a:spcAft>
                <a:spcPts val="0"/>
              </a:spcAft>
              <a:buSzPts val="4200"/>
              <a:buNone/>
              <a:defRPr sz="5599"/>
            </a:lvl6pPr>
            <a:lvl7pPr lvl="6" algn="ctr" rtl="0">
              <a:spcBef>
                <a:spcPts val="0"/>
              </a:spcBef>
              <a:spcAft>
                <a:spcPts val="0"/>
              </a:spcAft>
              <a:buSzPts val="4200"/>
              <a:buNone/>
              <a:defRPr sz="5599"/>
            </a:lvl7pPr>
            <a:lvl8pPr lvl="7" algn="ctr" rtl="0">
              <a:spcBef>
                <a:spcPts val="0"/>
              </a:spcBef>
              <a:spcAft>
                <a:spcPts val="0"/>
              </a:spcAft>
              <a:buSzPts val="4200"/>
              <a:buNone/>
              <a:defRPr sz="5599"/>
            </a:lvl8pPr>
            <a:lvl9pPr lvl="8" algn="ctr" rtl="0">
              <a:spcBef>
                <a:spcPts val="0"/>
              </a:spcBef>
              <a:spcAft>
                <a:spcPts val="0"/>
              </a:spcAft>
              <a:buSzPts val="4200"/>
              <a:buNone/>
              <a:defRPr sz="5599"/>
            </a:lvl9pPr>
          </a:lstStyle>
          <a:p>
            <a:endParaRPr/>
          </a:p>
        </p:txBody>
      </p:sp>
      <p:sp>
        <p:nvSpPr>
          <p:cNvPr id="39" name="Google Shape;39;p9"/>
          <p:cNvSpPr txBox="1">
            <a:spLocks noGrp="1"/>
          </p:cNvSpPr>
          <p:nvPr>
            <p:ph type="subTitle" idx="1"/>
          </p:nvPr>
        </p:nvSpPr>
        <p:spPr>
          <a:xfrm>
            <a:off x="353908" y="3737433"/>
            <a:ext cx="5392195" cy="16468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799"/>
            </a:lvl1pPr>
            <a:lvl2pPr lvl="1" algn="ctr" rtl="0">
              <a:lnSpc>
                <a:spcPct val="100000"/>
              </a:lnSpc>
              <a:spcBef>
                <a:spcPts val="0"/>
              </a:spcBef>
              <a:spcAft>
                <a:spcPts val="0"/>
              </a:spcAft>
              <a:buSzPts val="2100"/>
              <a:buNone/>
              <a:defRPr sz="2799"/>
            </a:lvl2pPr>
            <a:lvl3pPr lvl="2" algn="ctr" rtl="0">
              <a:lnSpc>
                <a:spcPct val="100000"/>
              </a:lnSpc>
              <a:spcBef>
                <a:spcPts val="0"/>
              </a:spcBef>
              <a:spcAft>
                <a:spcPts val="0"/>
              </a:spcAft>
              <a:buSzPts val="2100"/>
              <a:buNone/>
              <a:defRPr sz="2799"/>
            </a:lvl3pPr>
            <a:lvl4pPr lvl="3" algn="ctr" rtl="0">
              <a:lnSpc>
                <a:spcPct val="100000"/>
              </a:lnSpc>
              <a:spcBef>
                <a:spcPts val="0"/>
              </a:spcBef>
              <a:spcAft>
                <a:spcPts val="0"/>
              </a:spcAft>
              <a:buSzPts val="2100"/>
              <a:buNone/>
              <a:defRPr sz="2799"/>
            </a:lvl4pPr>
            <a:lvl5pPr lvl="4" algn="ctr" rtl="0">
              <a:lnSpc>
                <a:spcPct val="100000"/>
              </a:lnSpc>
              <a:spcBef>
                <a:spcPts val="0"/>
              </a:spcBef>
              <a:spcAft>
                <a:spcPts val="0"/>
              </a:spcAft>
              <a:buSzPts val="2100"/>
              <a:buNone/>
              <a:defRPr sz="2799"/>
            </a:lvl5pPr>
            <a:lvl6pPr lvl="5" algn="ctr" rtl="0">
              <a:lnSpc>
                <a:spcPct val="100000"/>
              </a:lnSpc>
              <a:spcBef>
                <a:spcPts val="0"/>
              </a:spcBef>
              <a:spcAft>
                <a:spcPts val="0"/>
              </a:spcAft>
              <a:buSzPts val="2100"/>
              <a:buNone/>
              <a:defRPr sz="2799"/>
            </a:lvl6pPr>
            <a:lvl7pPr lvl="6" algn="ctr" rtl="0">
              <a:lnSpc>
                <a:spcPct val="100000"/>
              </a:lnSpc>
              <a:spcBef>
                <a:spcPts val="0"/>
              </a:spcBef>
              <a:spcAft>
                <a:spcPts val="0"/>
              </a:spcAft>
              <a:buSzPts val="2100"/>
              <a:buNone/>
              <a:defRPr sz="2799"/>
            </a:lvl7pPr>
            <a:lvl8pPr lvl="7" algn="ctr" rtl="0">
              <a:lnSpc>
                <a:spcPct val="100000"/>
              </a:lnSpc>
              <a:spcBef>
                <a:spcPts val="0"/>
              </a:spcBef>
              <a:spcAft>
                <a:spcPts val="0"/>
              </a:spcAft>
              <a:buSzPts val="2100"/>
              <a:buNone/>
              <a:defRPr sz="2799"/>
            </a:lvl8pPr>
            <a:lvl9pPr lvl="8" algn="ctr" rtl="0">
              <a:lnSpc>
                <a:spcPct val="100000"/>
              </a:lnSpc>
              <a:spcBef>
                <a:spcPts val="0"/>
              </a:spcBef>
              <a:spcAft>
                <a:spcPts val="0"/>
              </a:spcAft>
              <a:buSzPts val="2100"/>
              <a:buNone/>
              <a:defRPr sz="2799"/>
            </a:lvl9pPr>
          </a:lstStyle>
          <a:p>
            <a:endParaRPr/>
          </a:p>
        </p:txBody>
      </p:sp>
      <p:sp>
        <p:nvSpPr>
          <p:cNvPr id="40" name="Google Shape;40;p9"/>
          <p:cNvSpPr txBox="1">
            <a:spLocks noGrp="1"/>
          </p:cNvSpPr>
          <p:nvPr>
            <p:ph type="body" idx="2"/>
          </p:nvPr>
        </p:nvSpPr>
        <p:spPr>
          <a:xfrm>
            <a:off x="6584285" y="965433"/>
            <a:ext cx="5114668" cy="4926800"/>
          </a:xfrm>
          <a:prstGeom prst="rect">
            <a:avLst/>
          </a:prstGeom>
        </p:spPr>
        <p:txBody>
          <a:bodyPr spcFirstLastPara="1" wrap="square" lIns="91425" tIns="91425" rIns="91425" bIns="91425" anchor="ctr" anchorCtr="0"/>
          <a:lstStyle>
            <a:lvl1pPr marL="609448" lvl="0" indent="-457086" rtl="0">
              <a:spcBef>
                <a:spcPts val="0"/>
              </a:spcBef>
              <a:spcAft>
                <a:spcPts val="0"/>
              </a:spcAft>
              <a:buSzPts val="1800"/>
              <a:buChar char="●"/>
              <a:defRPr/>
            </a:lvl1pPr>
            <a:lvl2pPr marL="1218895" lvl="1" indent="-423228" rtl="0">
              <a:spcBef>
                <a:spcPts val="2133"/>
              </a:spcBef>
              <a:spcAft>
                <a:spcPts val="0"/>
              </a:spcAft>
              <a:buSzPts val="1400"/>
              <a:buChar char="○"/>
              <a:defRPr/>
            </a:lvl2pPr>
            <a:lvl3pPr marL="1828343" lvl="2" indent="-423228" rtl="0">
              <a:spcBef>
                <a:spcPts val="2133"/>
              </a:spcBef>
              <a:spcAft>
                <a:spcPts val="0"/>
              </a:spcAft>
              <a:buSzPts val="1400"/>
              <a:buChar char="■"/>
              <a:defRPr/>
            </a:lvl3pPr>
            <a:lvl4pPr marL="2437790" lvl="3" indent="-423228" rtl="0">
              <a:spcBef>
                <a:spcPts val="2133"/>
              </a:spcBef>
              <a:spcAft>
                <a:spcPts val="0"/>
              </a:spcAft>
              <a:buSzPts val="1400"/>
              <a:buChar char="●"/>
              <a:defRPr/>
            </a:lvl4pPr>
            <a:lvl5pPr marL="3047238" lvl="4" indent="-423228" rtl="0">
              <a:spcBef>
                <a:spcPts val="2133"/>
              </a:spcBef>
              <a:spcAft>
                <a:spcPts val="0"/>
              </a:spcAft>
              <a:buSzPts val="1400"/>
              <a:buChar char="○"/>
              <a:defRPr/>
            </a:lvl5pPr>
            <a:lvl6pPr marL="3656686" lvl="5" indent="-423228" rtl="0">
              <a:spcBef>
                <a:spcPts val="2133"/>
              </a:spcBef>
              <a:spcAft>
                <a:spcPts val="0"/>
              </a:spcAft>
              <a:buSzPts val="1400"/>
              <a:buChar char="■"/>
              <a:defRPr/>
            </a:lvl6pPr>
            <a:lvl7pPr marL="4266133" lvl="6" indent="-423228" rtl="0">
              <a:spcBef>
                <a:spcPts val="2133"/>
              </a:spcBef>
              <a:spcAft>
                <a:spcPts val="0"/>
              </a:spcAft>
              <a:buSzPts val="1400"/>
              <a:buChar char="●"/>
              <a:defRPr/>
            </a:lvl7pPr>
            <a:lvl8pPr marL="4875581" lvl="7" indent="-423228" rtl="0">
              <a:spcBef>
                <a:spcPts val="2133"/>
              </a:spcBef>
              <a:spcAft>
                <a:spcPts val="0"/>
              </a:spcAft>
              <a:buSzPts val="1400"/>
              <a:buChar char="○"/>
              <a:defRPr/>
            </a:lvl8pPr>
            <a:lvl9pPr marL="5485028" lvl="8" indent="-423228" rtl="0">
              <a:spcBef>
                <a:spcPts val="2133"/>
              </a:spcBef>
              <a:spcAft>
                <a:spcPts val="2133"/>
              </a:spcAft>
              <a:buSzPts val="1400"/>
              <a:buChar char="■"/>
              <a:defRPr/>
            </a:lvl9pPr>
          </a:lstStyle>
          <a:p>
            <a:endParaRPr/>
          </a:p>
        </p:txBody>
      </p:sp>
      <p:sp>
        <p:nvSpPr>
          <p:cNvPr id="41" name="Google Shape;41;p9"/>
          <p:cNvSpPr txBox="1">
            <a:spLocks noGrp="1"/>
          </p:cNvSpPr>
          <p:nvPr>
            <p:ph type="sldNum" idx="12"/>
          </p:nvPr>
        </p:nvSpPr>
        <p:spPr>
          <a:xfrm>
            <a:off x="11293669" y="6217623"/>
            <a:ext cx="731409"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24279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492" y="5640767"/>
            <a:ext cx="7996317" cy="806800"/>
          </a:xfrm>
          <a:prstGeom prst="rect">
            <a:avLst/>
          </a:prstGeom>
        </p:spPr>
        <p:txBody>
          <a:bodyPr spcFirstLastPara="1" wrap="square" lIns="91425" tIns="91425" rIns="91425" bIns="91425" anchor="ctr" anchorCtr="0"/>
          <a:lstStyle>
            <a:lvl1pPr marL="609448" lvl="0" indent="-304724"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3669" y="6217623"/>
            <a:ext cx="731409"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22201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492" y="1474833"/>
            <a:ext cx="11357841" cy="26180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5996"/>
            </a:lvl1pPr>
            <a:lvl2pPr lvl="1" algn="ctr" rtl="0">
              <a:spcBef>
                <a:spcPts val="0"/>
              </a:spcBef>
              <a:spcAft>
                <a:spcPts val="0"/>
              </a:spcAft>
              <a:buSzPts val="12000"/>
              <a:buNone/>
              <a:defRPr sz="15996"/>
            </a:lvl2pPr>
            <a:lvl3pPr lvl="2" algn="ctr" rtl="0">
              <a:spcBef>
                <a:spcPts val="0"/>
              </a:spcBef>
              <a:spcAft>
                <a:spcPts val="0"/>
              </a:spcAft>
              <a:buSzPts val="12000"/>
              <a:buNone/>
              <a:defRPr sz="15996"/>
            </a:lvl3pPr>
            <a:lvl4pPr lvl="3" algn="ctr" rtl="0">
              <a:spcBef>
                <a:spcPts val="0"/>
              </a:spcBef>
              <a:spcAft>
                <a:spcPts val="0"/>
              </a:spcAft>
              <a:buSzPts val="12000"/>
              <a:buNone/>
              <a:defRPr sz="15996"/>
            </a:lvl4pPr>
            <a:lvl5pPr lvl="4" algn="ctr" rtl="0">
              <a:spcBef>
                <a:spcPts val="0"/>
              </a:spcBef>
              <a:spcAft>
                <a:spcPts val="0"/>
              </a:spcAft>
              <a:buSzPts val="12000"/>
              <a:buNone/>
              <a:defRPr sz="15996"/>
            </a:lvl5pPr>
            <a:lvl6pPr lvl="5" algn="ctr" rtl="0">
              <a:spcBef>
                <a:spcPts val="0"/>
              </a:spcBef>
              <a:spcAft>
                <a:spcPts val="0"/>
              </a:spcAft>
              <a:buSzPts val="12000"/>
              <a:buNone/>
              <a:defRPr sz="15996"/>
            </a:lvl6pPr>
            <a:lvl7pPr lvl="6" algn="ctr" rtl="0">
              <a:spcBef>
                <a:spcPts val="0"/>
              </a:spcBef>
              <a:spcAft>
                <a:spcPts val="0"/>
              </a:spcAft>
              <a:buSzPts val="12000"/>
              <a:buNone/>
              <a:defRPr sz="15996"/>
            </a:lvl7pPr>
            <a:lvl8pPr lvl="7" algn="ctr" rtl="0">
              <a:spcBef>
                <a:spcPts val="0"/>
              </a:spcBef>
              <a:spcAft>
                <a:spcPts val="0"/>
              </a:spcAft>
              <a:buSzPts val="12000"/>
              <a:buNone/>
              <a:defRPr sz="15996"/>
            </a:lvl8pPr>
            <a:lvl9pPr lvl="8" algn="ctr" rtl="0">
              <a:spcBef>
                <a:spcPts val="0"/>
              </a:spcBef>
              <a:spcAft>
                <a:spcPts val="0"/>
              </a:spcAft>
              <a:buSzPts val="12000"/>
              <a:buNone/>
              <a:defRPr sz="15996"/>
            </a:lvl9pPr>
          </a:lstStyle>
          <a:p>
            <a:r>
              <a:t>xx%</a:t>
            </a:r>
          </a:p>
        </p:txBody>
      </p:sp>
      <p:sp>
        <p:nvSpPr>
          <p:cNvPr id="47" name="Google Shape;47;p11"/>
          <p:cNvSpPr txBox="1">
            <a:spLocks noGrp="1"/>
          </p:cNvSpPr>
          <p:nvPr>
            <p:ph type="body" idx="1"/>
          </p:nvPr>
        </p:nvSpPr>
        <p:spPr>
          <a:xfrm>
            <a:off x="415492" y="4202967"/>
            <a:ext cx="11357841" cy="1734400"/>
          </a:xfrm>
          <a:prstGeom prst="rect">
            <a:avLst/>
          </a:prstGeom>
        </p:spPr>
        <p:txBody>
          <a:bodyPr spcFirstLastPara="1" wrap="square" lIns="91425" tIns="91425" rIns="91425" bIns="91425" anchor="t" anchorCtr="0"/>
          <a:lstStyle>
            <a:lvl1pPr marL="609448" lvl="0" indent="-457086" algn="ctr" rtl="0">
              <a:spcBef>
                <a:spcPts val="0"/>
              </a:spcBef>
              <a:spcAft>
                <a:spcPts val="0"/>
              </a:spcAft>
              <a:buSzPts val="1800"/>
              <a:buChar char="●"/>
              <a:defRPr/>
            </a:lvl1pPr>
            <a:lvl2pPr marL="1218895" lvl="1" indent="-423228" algn="ctr" rtl="0">
              <a:spcBef>
                <a:spcPts val="2133"/>
              </a:spcBef>
              <a:spcAft>
                <a:spcPts val="0"/>
              </a:spcAft>
              <a:buSzPts val="1400"/>
              <a:buChar char="○"/>
              <a:defRPr/>
            </a:lvl2pPr>
            <a:lvl3pPr marL="1828343" lvl="2" indent="-423228" algn="ctr" rtl="0">
              <a:spcBef>
                <a:spcPts val="2133"/>
              </a:spcBef>
              <a:spcAft>
                <a:spcPts val="0"/>
              </a:spcAft>
              <a:buSzPts val="1400"/>
              <a:buChar char="■"/>
              <a:defRPr/>
            </a:lvl3pPr>
            <a:lvl4pPr marL="2437790" lvl="3" indent="-423228" algn="ctr" rtl="0">
              <a:spcBef>
                <a:spcPts val="2133"/>
              </a:spcBef>
              <a:spcAft>
                <a:spcPts val="0"/>
              </a:spcAft>
              <a:buSzPts val="1400"/>
              <a:buChar char="●"/>
              <a:defRPr/>
            </a:lvl4pPr>
            <a:lvl5pPr marL="3047238" lvl="4" indent="-423228" algn="ctr" rtl="0">
              <a:spcBef>
                <a:spcPts val="2133"/>
              </a:spcBef>
              <a:spcAft>
                <a:spcPts val="0"/>
              </a:spcAft>
              <a:buSzPts val="1400"/>
              <a:buChar char="○"/>
              <a:defRPr/>
            </a:lvl5pPr>
            <a:lvl6pPr marL="3656686" lvl="5" indent="-423228" algn="ctr" rtl="0">
              <a:spcBef>
                <a:spcPts val="2133"/>
              </a:spcBef>
              <a:spcAft>
                <a:spcPts val="0"/>
              </a:spcAft>
              <a:buSzPts val="1400"/>
              <a:buChar char="■"/>
              <a:defRPr/>
            </a:lvl6pPr>
            <a:lvl7pPr marL="4266133" lvl="6" indent="-423228" algn="ctr" rtl="0">
              <a:spcBef>
                <a:spcPts val="2133"/>
              </a:spcBef>
              <a:spcAft>
                <a:spcPts val="0"/>
              </a:spcAft>
              <a:buSzPts val="1400"/>
              <a:buChar char="●"/>
              <a:defRPr/>
            </a:lvl7pPr>
            <a:lvl8pPr marL="4875581" lvl="7" indent="-423228" algn="ctr" rtl="0">
              <a:spcBef>
                <a:spcPts val="2133"/>
              </a:spcBef>
              <a:spcAft>
                <a:spcPts val="0"/>
              </a:spcAft>
              <a:buSzPts val="1400"/>
              <a:buChar char="○"/>
              <a:defRPr/>
            </a:lvl8pPr>
            <a:lvl9pPr marL="5485028" lvl="8" indent="-423228" algn="ctr" rtl="0">
              <a:spcBef>
                <a:spcPts val="2133"/>
              </a:spcBef>
              <a:spcAft>
                <a:spcPts val="2133"/>
              </a:spcAft>
              <a:buSzPts val="1400"/>
              <a:buChar char="■"/>
              <a:defRPr/>
            </a:lvl9pPr>
          </a:lstStyle>
          <a:p>
            <a:endParaRPr/>
          </a:p>
        </p:txBody>
      </p:sp>
      <p:sp>
        <p:nvSpPr>
          <p:cNvPr id="48" name="Google Shape;48;p11"/>
          <p:cNvSpPr txBox="1">
            <a:spLocks noGrp="1"/>
          </p:cNvSpPr>
          <p:nvPr>
            <p:ph type="sldNum" idx="12"/>
          </p:nvPr>
        </p:nvSpPr>
        <p:spPr>
          <a:xfrm>
            <a:off x="11293669" y="6217623"/>
            <a:ext cx="731409"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4077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3669" y="6217623"/>
            <a:ext cx="731409"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12463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41189" y="1230226"/>
            <a:ext cx="5169852" cy="580799"/>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1841189" y="2201435"/>
            <a:ext cx="3111188" cy="4163199"/>
          </a:xfrm>
          <a:prstGeom prst="rect">
            <a:avLst/>
          </a:prstGeom>
        </p:spPr>
        <p:txBody>
          <a:bodyPr lIns="91425" tIns="91425" rIns="91425" bIns="91425" anchor="t" anchorCtr="0"/>
          <a:lstStyle>
            <a:lvl1pPr lvl="0" rtl="0">
              <a:spcBef>
                <a:spcPts val="0"/>
              </a:spcBef>
              <a:buSzPct val="100000"/>
              <a:defRPr sz="2398"/>
            </a:lvl1pPr>
            <a:lvl2pPr lvl="1" rtl="0">
              <a:spcBef>
                <a:spcPts val="0"/>
              </a:spcBef>
              <a:buSzPct val="100000"/>
              <a:defRPr sz="2398"/>
            </a:lvl2pPr>
            <a:lvl3pPr lvl="2" rtl="0">
              <a:spcBef>
                <a:spcPts val="0"/>
              </a:spcBef>
              <a:buSzPct val="100000"/>
              <a:defRPr sz="2398"/>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2"/>
          </p:nvPr>
        </p:nvSpPr>
        <p:spPr>
          <a:xfrm>
            <a:off x="5111885" y="2201435"/>
            <a:ext cx="3111188" cy="4163199"/>
          </a:xfrm>
          <a:prstGeom prst="rect">
            <a:avLst/>
          </a:prstGeom>
        </p:spPr>
        <p:txBody>
          <a:bodyPr lIns="91425" tIns="91425" rIns="91425" bIns="91425" anchor="t" anchorCtr="0"/>
          <a:lstStyle>
            <a:lvl1pPr lvl="0" rtl="0">
              <a:spcBef>
                <a:spcPts val="0"/>
              </a:spcBef>
              <a:buSzPct val="100000"/>
              <a:defRPr sz="2398"/>
            </a:lvl1pPr>
            <a:lvl2pPr lvl="1" rtl="0">
              <a:spcBef>
                <a:spcPts val="0"/>
              </a:spcBef>
              <a:buSzPct val="100000"/>
              <a:defRPr sz="2398"/>
            </a:lvl2pPr>
            <a:lvl3pPr lvl="2" rtl="0">
              <a:spcBef>
                <a:spcPts val="0"/>
              </a:spcBef>
              <a:buSzPct val="100000"/>
              <a:defRPr sz="2398"/>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3"/>
          </p:nvPr>
        </p:nvSpPr>
        <p:spPr>
          <a:xfrm>
            <a:off x="8382581" y="2201435"/>
            <a:ext cx="3111188" cy="4163199"/>
          </a:xfrm>
          <a:prstGeom prst="rect">
            <a:avLst/>
          </a:prstGeom>
        </p:spPr>
        <p:txBody>
          <a:bodyPr lIns="91425" tIns="91425" rIns="91425" bIns="91425" anchor="t" anchorCtr="0"/>
          <a:lstStyle>
            <a:lvl1pPr lvl="0" rtl="0">
              <a:spcBef>
                <a:spcPts val="0"/>
              </a:spcBef>
              <a:buSzPct val="100000"/>
              <a:defRPr sz="2398"/>
            </a:lvl1pPr>
            <a:lvl2pPr lvl="1" rtl="0">
              <a:spcBef>
                <a:spcPts val="0"/>
              </a:spcBef>
              <a:buSzPct val="100000"/>
              <a:defRPr sz="2398"/>
            </a:lvl2pPr>
            <a:lvl3pPr lvl="2" rtl="0">
              <a:spcBef>
                <a:spcPts val="0"/>
              </a:spcBef>
              <a:buSzPct val="100000"/>
              <a:defRPr sz="2398"/>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cxnSp>
        <p:nvCxnSpPr>
          <p:cNvPr id="41" name="Shape 41"/>
          <p:cNvCxnSpPr/>
          <p:nvPr/>
        </p:nvCxnSpPr>
        <p:spPr>
          <a:xfrm>
            <a:off x="0" y="1508967"/>
            <a:ext cx="1833922" cy="0"/>
          </a:xfrm>
          <a:prstGeom prst="straightConnector1">
            <a:avLst/>
          </a:prstGeom>
          <a:noFill/>
          <a:ln w="9525" cap="flat" cmpd="sng">
            <a:solidFill>
              <a:srgbClr val="CCCCCC"/>
            </a:solidFill>
            <a:prstDash val="solid"/>
            <a:round/>
            <a:headEnd type="none" w="lg" len="lg"/>
            <a:tailEnd type="none" w="lg" len="lg"/>
          </a:ln>
        </p:spPr>
      </p:cxnSp>
      <p:sp>
        <p:nvSpPr>
          <p:cNvPr id="42" name="Shape 42"/>
          <p:cNvSpPr/>
          <p:nvPr/>
        </p:nvSpPr>
        <p:spPr>
          <a:xfrm>
            <a:off x="1089683" y="1238357"/>
            <a:ext cx="541058" cy="541199"/>
          </a:xfrm>
          <a:prstGeom prst="ellipse">
            <a:avLst/>
          </a:prstGeom>
          <a:solidFill>
            <a:srgbClr val="FFCD00"/>
          </a:solidFill>
          <a:ln>
            <a:noFill/>
          </a:ln>
        </p:spPr>
        <p:txBody>
          <a:bodyPr lIns="121836" tIns="121836" rIns="121836" bIns="121836" anchor="ctr" anchorCtr="0">
            <a:noAutofit/>
          </a:bodyPr>
          <a:lstStyle/>
          <a:p>
            <a:pPr lvl="0" rtl="0">
              <a:spcBef>
                <a:spcPts val="0"/>
              </a:spcBef>
              <a:buNone/>
            </a:pPr>
            <a:endParaRPr sz="1800" dirty="0"/>
          </a:p>
        </p:txBody>
      </p:sp>
      <p:cxnSp>
        <p:nvCxnSpPr>
          <p:cNvPr id="43" name="Shape 43"/>
          <p:cNvCxnSpPr/>
          <p:nvPr/>
        </p:nvCxnSpPr>
        <p:spPr>
          <a:xfrm>
            <a:off x="7019040" y="1508967"/>
            <a:ext cx="5169852"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1220475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121014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95896-F250-B345-A808-C822CE2A71A7}" type="datetime1">
              <a:rPr lang="en-CA" smtClean="0"/>
              <a:t>16/10/2019</a:t>
            </a:fld>
            <a:endParaRPr lang="en-CA" dirty="0"/>
          </a:p>
        </p:txBody>
      </p:sp>
      <p:sp>
        <p:nvSpPr>
          <p:cNvPr id="5" name="Footer Placeholder 4"/>
          <p:cNvSpPr>
            <a:spLocks noGrp="1"/>
          </p:cNvSpPr>
          <p:nvPr>
            <p:ph type="ftr" sz="quarter" idx="11"/>
          </p:nvPr>
        </p:nvSpPr>
        <p:spPr/>
        <p:txBody>
          <a:bodyPr/>
          <a:lstStyle/>
          <a:p>
            <a:r>
              <a:rPr lang="de-DE"/>
              <a:t>© 2017 Canadian Business SenseAbility</a:t>
            </a:r>
            <a:endParaRPr lang="de-DE" dirty="0"/>
          </a:p>
        </p:txBody>
      </p:sp>
      <p:sp>
        <p:nvSpPr>
          <p:cNvPr id="6" name="Slide Number Placeholder 5"/>
          <p:cNvSpPr>
            <a:spLocks noGrp="1"/>
          </p:cNvSpPr>
          <p:nvPr>
            <p:ph type="sldNum" sz="quarter" idx="12"/>
          </p:nvPr>
        </p:nvSpPr>
        <p:spPr/>
        <p:txBody>
          <a:bodyPr/>
          <a:lstStyle/>
          <a:p>
            <a:fld id="{2A013F82-EE5E-44EE-A61D-E31C6657F26F}" type="slidenum">
              <a:rPr lang="en-CA" smtClean="0"/>
              <a:t>‹#›</a:t>
            </a:fld>
            <a:endParaRPr lang="en-CA" dirty="0"/>
          </a:p>
        </p:txBody>
      </p:sp>
    </p:spTree>
    <p:extLst>
      <p:ext uri="{BB962C8B-B14F-4D97-AF65-F5344CB8AC3E}">
        <p14:creationId xmlns:p14="http://schemas.microsoft.com/office/powerpoint/2010/main" val="182596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sp>
        <p:nvSpPr>
          <p:cNvPr id="6" name="Rectangle 5"/>
          <p:cNvSpPr/>
          <p:nvPr userDrawn="1"/>
        </p:nvSpPr>
        <p:spPr>
          <a:xfrm>
            <a:off x="0" y="0"/>
            <a:ext cx="12188825" cy="1412776"/>
          </a:xfrm>
          <a:prstGeom prst="rect">
            <a:avLst/>
          </a:prstGeom>
          <a:gradFill flip="none" rotWithShape="1">
            <a:gsLst>
              <a:gs pos="0">
                <a:srgbClr val="008296">
                  <a:shade val="30000"/>
                  <a:satMod val="115000"/>
                </a:srgbClr>
              </a:gs>
              <a:gs pos="50000">
                <a:srgbClr val="008296">
                  <a:shade val="67500"/>
                  <a:satMod val="115000"/>
                </a:srgbClr>
              </a:gs>
              <a:gs pos="100000">
                <a:srgbClr val="00829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hape 26"/>
          <p:cNvSpPr txBox="1">
            <a:spLocks noGrp="1"/>
          </p:cNvSpPr>
          <p:nvPr>
            <p:ph type="title"/>
          </p:nvPr>
        </p:nvSpPr>
        <p:spPr>
          <a:xfrm>
            <a:off x="1851535" y="462647"/>
            <a:ext cx="6629488" cy="950129"/>
          </a:xfrm>
          <a:prstGeom prst="rect">
            <a:avLst/>
          </a:prstGeom>
        </p:spPr>
        <p:txBody>
          <a:bodyPr lIns="91425" tIns="91425" rIns="91425" bIns="91425" anchor="ctr" anchorCtr="0"/>
          <a:lstStyle>
            <a:lvl1pPr lvl="0" rtl="0">
              <a:spcBef>
                <a:spcPts val="0"/>
              </a:spcBef>
              <a:buSzPct val="100000"/>
              <a:buFont typeface="Lora"/>
              <a:buNone/>
              <a:defRPr sz="4000" b="1" i="0" cap="all" baseline="0">
                <a:solidFill>
                  <a:schemeClr val="bg1"/>
                </a:solidFill>
                <a:latin typeface="Raleway" charset="0"/>
                <a:ea typeface="Raleway" charset="0"/>
                <a:cs typeface="Raleway" charset="0"/>
                <a:sym typeface="Lora"/>
              </a:defRPr>
            </a:lvl1pPr>
            <a:lvl2pPr lvl="1" rtl="0">
              <a:spcBef>
                <a:spcPts val="0"/>
              </a:spcBef>
              <a:buSzPct val="100000"/>
              <a:buFont typeface="Lora"/>
              <a:buNone/>
              <a:defRPr sz="2666" b="1">
                <a:highlight>
                  <a:srgbClr val="FFFFFF"/>
                </a:highlight>
                <a:latin typeface="Lora"/>
                <a:ea typeface="Lora"/>
                <a:cs typeface="Lora"/>
                <a:sym typeface="Lora"/>
              </a:defRPr>
            </a:lvl2pPr>
            <a:lvl3pPr lvl="2" rtl="0">
              <a:spcBef>
                <a:spcPts val="0"/>
              </a:spcBef>
              <a:buSzPct val="100000"/>
              <a:buFont typeface="Lora"/>
              <a:buNone/>
              <a:defRPr sz="2666" b="1">
                <a:highlight>
                  <a:srgbClr val="FFFFFF"/>
                </a:highlight>
                <a:latin typeface="Lora"/>
                <a:ea typeface="Lora"/>
                <a:cs typeface="Lora"/>
                <a:sym typeface="Lora"/>
              </a:defRPr>
            </a:lvl3pPr>
            <a:lvl4pPr lvl="3" rtl="0">
              <a:spcBef>
                <a:spcPts val="0"/>
              </a:spcBef>
              <a:buSzPct val="100000"/>
              <a:buFont typeface="Lora"/>
              <a:buNone/>
              <a:defRPr sz="2666" b="1">
                <a:highlight>
                  <a:srgbClr val="FFFFFF"/>
                </a:highlight>
                <a:latin typeface="Lora"/>
                <a:ea typeface="Lora"/>
                <a:cs typeface="Lora"/>
                <a:sym typeface="Lora"/>
              </a:defRPr>
            </a:lvl4pPr>
            <a:lvl5pPr lvl="4" rtl="0">
              <a:spcBef>
                <a:spcPts val="0"/>
              </a:spcBef>
              <a:buSzPct val="100000"/>
              <a:buFont typeface="Lora"/>
              <a:buNone/>
              <a:defRPr sz="2666" b="1">
                <a:highlight>
                  <a:srgbClr val="FFFFFF"/>
                </a:highlight>
                <a:latin typeface="Lora"/>
                <a:ea typeface="Lora"/>
                <a:cs typeface="Lora"/>
                <a:sym typeface="Lora"/>
              </a:defRPr>
            </a:lvl5pPr>
            <a:lvl6pPr lvl="5" rtl="0">
              <a:spcBef>
                <a:spcPts val="0"/>
              </a:spcBef>
              <a:buSzPct val="100000"/>
              <a:buFont typeface="Lora"/>
              <a:buNone/>
              <a:defRPr sz="2666" b="1">
                <a:highlight>
                  <a:srgbClr val="FFFFFF"/>
                </a:highlight>
                <a:latin typeface="Lora"/>
                <a:ea typeface="Lora"/>
                <a:cs typeface="Lora"/>
                <a:sym typeface="Lora"/>
              </a:defRPr>
            </a:lvl6pPr>
            <a:lvl7pPr lvl="6" rtl="0">
              <a:spcBef>
                <a:spcPts val="0"/>
              </a:spcBef>
              <a:buSzPct val="100000"/>
              <a:buFont typeface="Lora"/>
              <a:buNone/>
              <a:defRPr sz="2666" b="1">
                <a:highlight>
                  <a:srgbClr val="FFFFFF"/>
                </a:highlight>
                <a:latin typeface="Lora"/>
                <a:ea typeface="Lora"/>
                <a:cs typeface="Lora"/>
                <a:sym typeface="Lora"/>
              </a:defRPr>
            </a:lvl7pPr>
            <a:lvl8pPr lvl="7" rtl="0">
              <a:spcBef>
                <a:spcPts val="0"/>
              </a:spcBef>
              <a:buSzPct val="100000"/>
              <a:buFont typeface="Lora"/>
              <a:buNone/>
              <a:defRPr sz="2666" b="1">
                <a:highlight>
                  <a:srgbClr val="FFFFFF"/>
                </a:highlight>
                <a:latin typeface="Lora"/>
                <a:ea typeface="Lora"/>
                <a:cs typeface="Lora"/>
                <a:sym typeface="Lora"/>
              </a:defRPr>
            </a:lvl8pPr>
            <a:lvl9pPr lvl="8" rtl="0">
              <a:spcBef>
                <a:spcPts val="0"/>
              </a:spcBef>
              <a:buSzPct val="100000"/>
              <a:buFont typeface="Lora"/>
              <a:buNone/>
              <a:defRPr sz="2666" b="1">
                <a:highlight>
                  <a:srgbClr val="FFFFFF"/>
                </a:highlight>
                <a:latin typeface="Lora"/>
                <a:ea typeface="Lora"/>
                <a:cs typeface="Lora"/>
                <a:sym typeface="Lora"/>
              </a:defRPr>
            </a:lvl9pPr>
          </a:lstStyle>
          <a:p>
            <a:endParaRPr dirty="0"/>
          </a:p>
        </p:txBody>
      </p:sp>
      <p:sp>
        <p:nvSpPr>
          <p:cNvPr id="27" name="Shape 27"/>
          <p:cNvSpPr txBox="1">
            <a:spLocks noGrp="1"/>
          </p:cNvSpPr>
          <p:nvPr>
            <p:ph type="body" idx="1"/>
          </p:nvPr>
        </p:nvSpPr>
        <p:spPr>
          <a:xfrm>
            <a:off x="1841187" y="2155293"/>
            <a:ext cx="9077236" cy="4149600"/>
          </a:xfrm>
          <a:prstGeom prst="rect">
            <a:avLst/>
          </a:prstGeom>
          <a:noFill/>
          <a:effectLst/>
        </p:spPr>
        <p:txBody>
          <a:bodyPr lIns="91425" tIns="91425" rIns="91425" bIns="91425" anchor="t" anchorCtr="0"/>
          <a:lstStyle>
            <a:lvl1pPr marL="342900" lvl="0" indent="-342900" rtl="0">
              <a:spcBef>
                <a:spcPts val="800"/>
              </a:spcBef>
              <a:buClr>
                <a:srgbClr val="008296"/>
              </a:buClr>
              <a:buSzPct val="100000"/>
              <a:buFont typeface="Arial" charset="0"/>
              <a:buChar char="•"/>
              <a:defRPr dirty="0">
                <a:solidFill>
                  <a:srgbClr val="000000">
                    <a:alpha val="0"/>
                  </a:srgbClr>
                </a:solidFill>
                <a:effectLst/>
              </a:defRPr>
            </a:lvl1pPr>
            <a:lvl2pPr lvl="1" rtl="0">
              <a:spcBef>
                <a:spcPts val="640"/>
              </a:spcBef>
              <a:buClr>
                <a:srgbClr val="FFCD00"/>
              </a:buClr>
              <a:buSzPct val="100000"/>
              <a:buFont typeface="Quattrocento Sans"/>
              <a:defRPr sz="2666">
                <a:latin typeface="Quattrocento Sans"/>
                <a:ea typeface="Quattrocento Sans"/>
                <a:cs typeface="Quattrocento Sans"/>
                <a:sym typeface="Quattrocento Sans"/>
              </a:defRPr>
            </a:lvl2pPr>
            <a:lvl3pPr lvl="2" rtl="0">
              <a:spcBef>
                <a:spcPts val="640"/>
              </a:spcBef>
              <a:buClr>
                <a:srgbClr val="FFCD00"/>
              </a:buClr>
              <a:buSzPct val="100000"/>
              <a:buFont typeface="Quattrocento Sans"/>
              <a:defRPr sz="2666">
                <a:latin typeface="Quattrocento Sans"/>
                <a:ea typeface="Quattrocento Sans"/>
                <a:cs typeface="Quattrocento Sans"/>
                <a:sym typeface="Quattrocento Sans"/>
              </a:defRPr>
            </a:lvl3pPr>
            <a:lvl4pPr lvl="3" rtl="0">
              <a:spcBef>
                <a:spcPts val="480"/>
              </a:spcBef>
              <a:buClr>
                <a:srgbClr val="FFCD00"/>
              </a:buClr>
              <a:buSzPct val="100000"/>
              <a:buFont typeface="Quattrocento Sans"/>
              <a:defRPr sz="2399">
                <a:latin typeface="Quattrocento Sans"/>
                <a:ea typeface="Quattrocento Sans"/>
                <a:cs typeface="Quattrocento Sans"/>
                <a:sym typeface="Quattrocento Sans"/>
              </a:defRPr>
            </a:lvl4pPr>
            <a:lvl5pPr lvl="4" rtl="0">
              <a:spcBef>
                <a:spcPts val="480"/>
              </a:spcBef>
              <a:buClr>
                <a:srgbClr val="FFCD00"/>
              </a:buClr>
              <a:buSzPct val="100000"/>
              <a:buFont typeface="Quattrocento Sans"/>
              <a:defRPr sz="2399">
                <a:latin typeface="Quattrocento Sans"/>
                <a:ea typeface="Quattrocento Sans"/>
                <a:cs typeface="Quattrocento Sans"/>
                <a:sym typeface="Quattrocento Sans"/>
              </a:defRPr>
            </a:lvl5pPr>
            <a:lvl6pPr lvl="5" rtl="0">
              <a:spcBef>
                <a:spcPts val="480"/>
              </a:spcBef>
              <a:buClr>
                <a:srgbClr val="FFCD00"/>
              </a:buClr>
              <a:buSzPct val="100000"/>
              <a:buFont typeface="Quattrocento Sans"/>
              <a:defRPr sz="2399">
                <a:latin typeface="Quattrocento Sans"/>
                <a:ea typeface="Quattrocento Sans"/>
                <a:cs typeface="Quattrocento Sans"/>
                <a:sym typeface="Quattrocento Sans"/>
              </a:defRPr>
            </a:lvl6pPr>
            <a:lvl7pPr lvl="6" rtl="0">
              <a:spcBef>
                <a:spcPts val="480"/>
              </a:spcBef>
              <a:buClr>
                <a:srgbClr val="FFCD00"/>
              </a:buClr>
              <a:buSzPct val="100000"/>
              <a:buFont typeface="Quattrocento Sans"/>
              <a:defRPr sz="2399">
                <a:latin typeface="Quattrocento Sans"/>
                <a:ea typeface="Quattrocento Sans"/>
                <a:cs typeface="Quattrocento Sans"/>
                <a:sym typeface="Quattrocento Sans"/>
              </a:defRPr>
            </a:lvl7pPr>
            <a:lvl8pPr lvl="7" rtl="0">
              <a:spcBef>
                <a:spcPts val="480"/>
              </a:spcBef>
              <a:buClr>
                <a:srgbClr val="FFCD00"/>
              </a:buClr>
              <a:buSzPct val="100000"/>
              <a:buFont typeface="Quattrocento Sans"/>
              <a:defRPr sz="2399">
                <a:latin typeface="Quattrocento Sans"/>
                <a:ea typeface="Quattrocento Sans"/>
                <a:cs typeface="Quattrocento Sans"/>
                <a:sym typeface="Quattrocento Sans"/>
              </a:defRPr>
            </a:lvl8pPr>
            <a:lvl9pPr lvl="8" rtl="0">
              <a:spcBef>
                <a:spcPts val="480"/>
              </a:spcBef>
              <a:buClr>
                <a:srgbClr val="FFCD00"/>
              </a:buClr>
              <a:buSzPct val="100000"/>
              <a:buFont typeface="Quattrocento Sans"/>
              <a:defRPr sz="2399">
                <a:latin typeface="Quattrocento Sans"/>
                <a:ea typeface="Quattrocento Sans"/>
                <a:cs typeface="Quattrocento Sans"/>
                <a:sym typeface="Quattrocento Sans"/>
              </a:defRPr>
            </a:lvl9pPr>
          </a:lstStyle>
          <a:p>
            <a:endParaRPr dirty="0"/>
          </a:p>
        </p:txBody>
      </p:sp>
    </p:spTree>
    <p:extLst>
      <p:ext uri="{BB962C8B-B14F-4D97-AF65-F5344CB8AC3E}">
        <p14:creationId xmlns:p14="http://schemas.microsoft.com/office/powerpoint/2010/main" val="1789716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Raleway Medium" panose="020B0503030101060003" pitchFamily="34" charset="77"/>
              </a:defRPr>
            </a:lvl1pPr>
          </a:lstStyle>
          <a:p>
            <a:r>
              <a:rPr lang="en-US" dirty="0"/>
              <a:t>Click to edit Master title style</a:t>
            </a:r>
            <a:endParaRPr lang="en-CA" dirty="0"/>
          </a:p>
        </p:txBody>
      </p:sp>
      <p:sp>
        <p:nvSpPr>
          <p:cNvPr id="5" name="Text Placeholder 2"/>
          <p:cNvSpPr>
            <a:spLocks noGrp="1"/>
          </p:cNvSpPr>
          <p:nvPr>
            <p:ph idx="1"/>
          </p:nvPr>
        </p:nvSpPr>
        <p:spPr>
          <a:xfrm>
            <a:off x="1142669" y="1600201"/>
            <a:ext cx="10855748" cy="4186255"/>
          </a:xfrm>
          <a:prstGeom prst="rect">
            <a:avLst/>
          </a:prstGeom>
        </p:spPr>
        <p:txBody>
          <a:bodyPr rtlCol="0">
            <a:normAutofit/>
          </a:bodyPr>
          <a:lstStyle>
            <a:lvl1pPr marL="342812" marR="0" indent="-342812" algn="l" defTabSz="914162" rtl="0" eaLnBrk="1" fontAlgn="auto" latinLnBrk="0" hangingPunct="1">
              <a:lnSpc>
                <a:spcPct val="100000"/>
              </a:lnSpc>
              <a:spcBef>
                <a:spcPct val="20000"/>
              </a:spcBef>
              <a:spcAft>
                <a:spcPts val="0"/>
              </a:spcAft>
              <a:buClr>
                <a:srgbClr val="FFC000"/>
              </a:buClr>
              <a:buSzTx/>
              <a:buFont typeface="Arial" pitchFamily="34" charset="0"/>
              <a:buChar char="•"/>
              <a:tabLst/>
              <a:defRPr/>
            </a:lvl1pPr>
            <a:lvl2pPr marL="742757" marR="0" indent="-285675" algn="l" defTabSz="914162" rtl="0" eaLnBrk="1" fontAlgn="auto" latinLnBrk="0" hangingPunct="1">
              <a:lnSpc>
                <a:spcPct val="100000"/>
              </a:lnSpc>
              <a:spcBef>
                <a:spcPct val="20000"/>
              </a:spcBef>
              <a:spcAft>
                <a:spcPts val="0"/>
              </a:spcAft>
              <a:buClr>
                <a:srgbClr val="3C49C2"/>
              </a:buClr>
              <a:buSzTx/>
              <a:buFont typeface="Arial" pitchFamily="34" charset="0"/>
              <a:buChar char="•"/>
              <a:tabLst/>
              <a:defRPr/>
            </a:lvl2pPr>
            <a:lvl3pPr marL="1142704" marR="0" indent="-228542" algn="l" defTabSz="914162" rtl="0" eaLnBrk="1" fontAlgn="auto" latinLnBrk="0" hangingPunct="1">
              <a:lnSpc>
                <a:spcPct val="100000"/>
              </a:lnSpc>
              <a:spcBef>
                <a:spcPct val="20000"/>
              </a:spcBef>
              <a:spcAft>
                <a:spcPts val="0"/>
              </a:spcAft>
              <a:buClr>
                <a:srgbClr val="9CCB63"/>
              </a:buClr>
              <a:buSzTx/>
              <a:buFont typeface="Arial" pitchFamily="34" charset="0"/>
              <a:buChar char="•"/>
              <a:tabLst/>
              <a:defRPr/>
            </a:lvl3pPr>
          </a:lstStyle>
          <a:p>
            <a:pPr lvl="0"/>
            <a:r>
              <a:rPr lang="en-US" noProof="0" dirty="0"/>
              <a:t>Click to edit Master text styles</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312354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41187" y="1230225"/>
            <a:ext cx="6541393" cy="580799"/>
          </a:xfrm>
          <a:prstGeom prst="rect">
            <a:avLst/>
          </a:prstGeom>
        </p:spPr>
        <p:txBody>
          <a:bodyPr lIns="91425" tIns="91425" rIns="91425" bIns="91425" anchor="ctr" anchorCtr="0"/>
          <a:lstStyle>
            <a:lvl1pPr lvl="0" rtl="0">
              <a:spcBef>
                <a:spcPts val="0"/>
              </a:spcBef>
              <a:defRPr sz="3000" b="0" i="0" baseline="0">
                <a:solidFill>
                  <a:srgbClr val="005D85"/>
                </a:solidFill>
                <a:latin typeface="Raleway Medium" panose="020B0503030101060003" pitchFamily="34" charset="77"/>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8" name="Shape 38"/>
          <p:cNvSpPr txBox="1">
            <a:spLocks noGrp="1"/>
          </p:cNvSpPr>
          <p:nvPr>
            <p:ph type="body" idx="1"/>
          </p:nvPr>
        </p:nvSpPr>
        <p:spPr>
          <a:xfrm>
            <a:off x="1841188" y="2201434"/>
            <a:ext cx="3111188" cy="4163199"/>
          </a:xfrm>
          <a:prstGeom prst="rect">
            <a:avLst/>
          </a:prstGeom>
        </p:spPr>
        <p:txBody>
          <a:bodyPr lIns="91425" tIns="91425" rIns="91425" bIns="91425" anchor="t" anchorCtr="0"/>
          <a:lstStyle>
            <a:lvl1pPr lvl="0" rtl="0">
              <a:spcBef>
                <a:spcPts val="0"/>
              </a:spcBef>
              <a:buSzPct val="100000"/>
              <a:defRPr sz="2399" baseline="0">
                <a:latin typeface="raleway" charset="0"/>
              </a:defRPr>
            </a:lvl1pPr>
            <a:lvl2pPr lvl="1" rtl="0">
              <a:spcBef>
                <a:spcPts val="0"/>
              </a:spcBef>
              <a:buSzPct val="100000"/>
              <a:defRPr sz="2399"/>
            </a:lvl2pPr>
            <a:lvl3pPr lvl="2" rtl="0">
              <a:spcBef>
                <a:spcPts val="0"/>
              </a:spcBef>
              <a:buSzPct val="100000"/>
              <a:defRPr sz="2399"/>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9" name="Shape 39"/>
          <p:cNvSpPr txBox="1">
            <a:spLocks noGrp="1"/>
          </p:cNvSpPr>
          <p:nvPr>
            <p:ph type="body" idx="2"/>
          </p:nvPr>
        </p:nvSpPr>
        <p:spPr>
          <a:xfrm>
            <a:off x="5111884" y="2201434"/>
            <a:ext cx="3111188" cy="4163199"/>
          </a:xfrm>
          <a:prstGeom prst="rect">
            <a:avLst/>
          </a:prstGeom>
        </p:spPr>
        <p:txBody>
          <a:bodyPr lIns="91425" tIns="91425" rIns="91425" bIns="91425" anchor="t" anchorCtr="0"/>
          <a:lstStyle>
            <a:lvl1pPr marL="342900" marR="0" lvl="0" indent="-342900" algn="l" rtl="0" eaLnBrk="1" hangingPunct="1">
              <a:lnSpc>
                <a:spcPct val="100000"/>
              </a:lnSpc>
              <a:spcBef>
                <a:spcPts val="0"/>
              </a:spcBef>
              <a:spcAft>
                <a:spcPts val="0"/>
              </a:spcAft>
              <a:buClr>
                <a:srgbClr val="FFCD00"/>
              </a:buClr>
              <a:buSzPct val="100000"/>
              <a:buFont typeface="Quattrocento Sans"/>
              <a:buChar char="◉"/>
              <a:defRPr sz="2399" b="0" i="0" u="none" strike="noStrike" cap="none" baseline="0" dirty="0">
                <a:solidFill>
                  <a:srgbClr val="000000"/>
                </a:solidFill>
                <a:latin typeface="raleway" charset="0"/>
                <a:ea typeface="Quattrocento Sans"/>
                <a:cs typeface="Quattrocento Sans"/>
                <a:sym typeface="Quattrocento Sans"/>
              </a:defRPr>
            </a:lvl1pPr>
            <a:lvl2pPr lvl="1" rtl="0">
              <a:spcBef>
                <a:spcPts val="0"/>
              </a:spcBef>
              <a:buSzPct val="100000"/>
              <a:defRPr sz="2399"/>
            </a:lvl2pPr>
            <a:lvl3pPr lvl="2" rtl="0">
              <a:spcBef>
                <a:spcPts val="0"/>
              </a:spcBef>
              <a:buSzPct val="100000"/>
              <a:defRPr sz="2399"/>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0" name="Shape 40"/>
          <p:cNvSpPr txBox="1">
            <a:spLocks noGrp="1"/>
          </p:cNvSpPr>
          <p:nvPr>
            <p:ph type="body" idx="3"/>
          </p:nvPr>
        </p:nvSpPr>
        <p:spPr>
          <a:xfrm>
            <a:off x="8382581" y="2201434"/>
            <a:ext cx="3111188" cy="4163199"/>
          </a:xfrm>
          <a:prstGeom prst="rect">
            <a:avLst/>
          </a:prstGeom>
        </p:spPr>
        <p:txBody>
          <a:bodyPr lIns="91425" tIns="91425" rIns="91425" bIns="91425" anchor="t" anchorCtr="0"/>
          <a:lstStyle>
            <a:lvl1pPr lvl="0" rtl="0">
              <a:spcBef>
                <a:spcPts val="0"/>
              </a:spcBef>
              <a:buSzPct val="100000"/>
              <a:defRPr sz="2399" b="0" i="0" u="none" strike="noStrike" cap="none" baseline="0" dirty="0">
                <a:solidFill>
                  <a:srgbClr val="000000"/>
                </a:solidFill>
                <a:latin typeface="raleway" charset="0"/>
                <a:ea typeface="Quattrocento Sans"/>
                <a:cs typeface="Quattrocento Sans"/>
                <a:sym typeface="Quattrocento Sans"/>
              </a:defRPr>
            </a:lvl1pPr>
            <a:lvl2pPr lvl="1" rtl="0">
              <a:spcBef>
                <a:spcPts val="0"/>
              </a:spcBef>
              <a:buSzPct val="100000"/>
              <a:defRPr sz="2399"/>
            </a:lvl2pPr>
            <a:lvl3pPr lvl="2" rtl="0">
              <a:spcBef>
                <a:spcPts val="0"/>
              </a:spcBef>
              <a:buSzPct val="100000"/>
              <a:defRPr sz="2399"/>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cxnSp>
        <p:nvCxnSpPr>
          <p:cNvPr id="41" name="Shape 41"/>
          <p:cNvCxnSpPr/>
          <p:nvPr/>
        </p:nvCxnSpPr>
        <p:spPr>
          <a:xfrm>
            <a:off x="0" y="1508967"/>
            <a:ext cx="1833922" cy="0"/>
          </a:xfrm>
          <a:prstGeom prst="straightConnector1">
            <a:avLst/>
          </a:prstGeom>
          <a:noFill/>
          <a:ln w="9525" cap="flat" cmpd="sng">
            <a:solidFill>
              <a:srgbClr val="CCCCCC"/>
            </a:solidFill>
            <a:prstDash val="solid"/>
            <a:round/>
            <a:headEnd type="none" w="lg" len="lg"/>
            <a:tailEnd type="none" w="lg" len="lg"/>
          </a:ln>
        </p:spPr>
      </p:cxnSp>
      <p:sp>
        <p:nvSpPr>
          <p:cNvPr id="42" name="Shape 42"/>
          <p:cNvSpPr/>
          <p:nvPr/>
        </p:nvSpPr>
        <p:spPr>
          <a:xfrm>
            <a:off x="1089683" y="1238355"/>
            <a:ext cx="541058" cy="541199"/>
          </a:xfrm>
          <a:prstGeom prst="ellipse">
            <a:avLst/>
          </a:prstGeom>
          <a:solidFill>
            <a:srgbClr val="008296"/>
          </a:solidFill>
          <a:ln>
            <a:noFill/>
          </a:ln>
        </p:spPr>
        <p:txBody>
          <a:bodyPr lIns="121868" tIns="121868" rIns="121868" bIns="121868" anchor="ctr" anchorCtr="0">
            <a:noAutofit/>
          </a:bodyPr>
          <a:lstStyle/>
          <a:p>
            <a:pPr lvl="0" rtl="0">
              <a:spcBef>
                <a:spcPts val="0"/>
              </a:spcBef>
              <a:buNone/>
            </a:pPr>
            <a:endParaRPr sz="1800" b="0" i="0" dirty="0">
              <a:latin typeface="Raleway Medium" panose="020B0503030101060003" pitchFamily="34" charset="77"/>
            </a:endParaRPr>
          </a:p>
        </p:txBody>
      </p:sp>
      <p:cxnSp>
        <p:nvCxnSpPr>
          <p:cNvPr id="43" name="Shape 43"/>
          <p:cNvCxnSpPr/>
          <p:nvPr/>
        </p:nvCxnSpPr>
        <p:spPr>
          <a:xfrm>
            <a:off x="7019039" y="1508967"/>
            <a:ext cx="5169852"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322893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losing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defTabSz="685594"/>
            <a:fld id="{C2BAB24D-3081-AA4A-9E71-3332170E047A}" type="slidenum">
              <a:rPr lang="en-US" smtClean="0">
                <a:solidFill>
                  <a:prstClr val="black">
                    <a:tint val="75000"/>
                  </a:prstClr>
                </a:solidFill>
              </a:rPr>
              <a:pPr defTabSz="685594"/>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0"/>
            <a:ext cx="8020000" cy="6858000"/>
          </a:xfrm>
          <a:prstGeom prst="rect">
            <a:avLst/>
          </a:prstGeom>
        </p:spPr>
      </p:pic>
      <p:sp>
        <p:nvSpPr>
          <p:cNvPr id="9" name="Manual Input 8"/>
          <p:cNvSpPr/>
          <p:nvPr userDrawn="1"/>
        </p:nvSpPr>
        <p:spPr>
          <a:xfrm rot="16200000">
            <a:off x="4459885" y="-870948"/>
            <a:ext cx="6857999" cy="859989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94"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Calibri" panose="020F0502020204030204"/>
                <a:ea typeface="+mn-ea"/>
                <a:cs typeface="+mn-cs"/>
              </a:rPr>
              <a:t>v</a:t>
            </a:r>
          </a:p>
        </p:txBody>
      </p:sp>
      <p:cxnSp>
        <p:nvCxnSpPr>
          <p:cNvPr id="10" name="Straight Connector 9"/>
          <p:cNvCxnSpPr/>
          <p:nvPr userDrawn="1"/>
        </p:nvCxnSpPr>
        <p:spPr>
          <a:xfrm>
            <a:off x="942729" y="5949950"/>
            <a:ext cx="457081" cy="0"/>
          </a:xfrm>
          <a:prstGeom prst="line">
            <a:avLst/>
          </a:prstGeom>
          <a:ln w="25400">
            <a:solidFill>
              <a:srgbClr val="F019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29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0AC9-B82A-4031-917B-370D51DC0B36}"/>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0398A93A-8177-45B1-A6A5-843D13253B85}"/>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7BA3AD-7F7C-4EFA-A606-547D23F0990D}"/>
              </a:ext>
            </a:extLst>
          </p:cNvPr>
          <p:cNvSpPr>
            <a:spLocks noGrp="1"/>
          </p:cNvSpPr>
          <p:nvPr>
            <p:ph type="dt" sz="half" idx="10"/>
          </p:nvPr>
        </p:nvSpPr>
        <p:spPr/>
        <p:txBody>
          <a:bodyPr/>
          <a:lstStyle/>
          <a:p>
            <a:fld id="{B4478B13-6444-4788-A5D0-079F718879B1}" type="datetimeFigureOut">
              <a:rPr lang="en-US" smtClean="0"/>
              <a:t>10/16/2019</a:t>
            </a:fld>
            <a:endParaRPr lang="en-US"/>
          </a:p>
        </p:txBody>
      </p:sp>
      <p:sp>
        <p:nvSpPr>
          <p:cNvPr id="5" name="Footer Placeholder 4">
            <a:extLst>
              <a:ext uri="{FF2B5EF4-FFF2-40B4-BE49-F238E27FC236}">
                <a16:creationId xmlns:a16="http://schemas.microsoft.com/office/drawing/2014/main" id="{35260B70-1E01-411B-97C0-A9D90E443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0AF52-DF9C-4992-ACD0-0BC8A01E8FE4}"/>
              </a:ext>
            </a:extLst>
          </p:cNvPr>
          <p:cNvSpPr>
            <a:spLocks noGrp="1"/>
          </p:cNvSpPr>
          <p:nvPr>
            <p:ph type="sldNum" sz="quarter" idx="12"/>
          </p:nvPr>
        </p:nvSpPr>
        <p:spPr/>
        <p:txBody>
          <a:bodyPr/>
          <a:lstStyle/>
          <a:p>
            <a:fld id="{75E0D099-166E-481E-8FA8-A4ADEAD626E4}" type="slidenum">
              <a:rPr lang="en-US" smtClean="0"/>
              <a:t>‹#›</a:t>
            </a:fld>
            <a:endParaRPr lang="en-US"/>
          </a:p>
        </p:txBody>
      </p:sp>
    </p:spTree>
    <p:extLst>
      <p:ext uri="{BB962C8B-B14F-4D97-AF65-F5344CB8AC3E}">
        <p14:creationId xmlns:p14="http://schemas.microsoft.com/office/powerpoint/2010/main" val="86294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cxnSp>
        <p:nvCxnSpPr>
          <p:cNvPr id="54" name="Shape 54"/>
          <p:cNvCxnSpPr/>
          <p:nvPr/>
        </p:nvCxnSpPr>
        <p:spPr>
          <a:xfrm>
            <a:off x="-8030" y="6018304"/>
            <a:ext cx="12212817" cy="0"/>
          </a:xfrm>
          <a:prstGeom prst="straightConnector1">
            <a:avLst/>
          </a:prstGeom>
          <a:noFill/>
          <a:ln w="9525" cap="flat" cmpd="sng">
            <a:solidFill>
              <a:srgbClr val="CCCCCC"/>
            </a:solidFill>
            <a:prstDash val="solid"/>
            <a:round/>
            <a:headEnd type="none" w="lg" len="lg"/>
            <a:tailEnd type="none" w="lg" len="lg"/>
          </a:ln>
        </p:spPr>
      </p:cxnSp>
      <p:sp>
        <p:nvSpPr>
          <p:cNvPr id="55" name="Shape 55"/>
          <p:cNvSpPr/>
          <p:nvPr/>
        </p:nvSpPr>
        <p:spPr>
          <a:xfrm>
            <a:off x="5723443" y="5647207"/>
            <a:ext cx="741805" cy="741999"/>
          </a:xfrm>
          <a:prstGeom prst="ellipse">
            <a:avLst/>
          </a:prstGeom>
          <a:solidFill>
            <a:srgbClr val="FFCD00"/>
          </a:solidFill>
          <a:ln>
            <a:noFill/>
          </a:ln>
        </p:spPr>
        <p:txBody>
          <a:bodyPr lIns="121868" tIns="121868" rIns="121868" bIns="121868" anchor="ctr" anchorCtr="0">
            <a:noAutofit/>
          </a:bodyPr>
          <a:lstStyle/>
          <a:p>
            <a:pPr lvl="0" rtl="0">
              <a:spcBef>
                <a:spcPts val="0"/>
              </a:spcBef>
              <a:buNone/>
            </a:pPr>
            <a:endParaRPr sz="1800" b="0" i="0" dirty="0">
              <a:latin typeface="Raleway Medium" panose="020B0503030101060003" pitchFamily="34" charset="77"/>
            </a:endParaRPr>
          </a:p>
        </p:txBody>
      </p:sp>
    </p:spTree>
    <p:extLst>
      <p:ext uri="{BB962C8B-B14F-4D97-AF65-F5344CB8AC3E}">
        <p14:creationId xmlns:p14="http://schemas.microsoft.com/office/powerpoint/2010/main" val="38041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503" y="992767"/>
            <a:ext cx="11357841" cy="27368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6932"/>
            </a:lvl1pPr>
            <a:lvl2pPr lvl="1" algn="ctr" rtl="0">
              <a:spcBef>
                <a:spcPts val="0"/>
              </a:spcBef>
              <a:spcAft>
                <a:spcPts val="0"/>
              </a:spcAft>
              <a:buSzPts val="5200"/>
              <a:buNone/>
              <a:defRPr sz="6932"/>
            </a:lvl2pPr>
            <a:lvl3pPr lvl="2" algn="ctr" rtl="0">
              <a:spcBef>
                <a:spcPts val="0"/>
              </a:spcBef>
              <a:spcAft>
                <a:spcPts val="0"/>
              </a:spcAft>
              <a:buSzPts val="5200"/>
              <a:buNone/>
              <a:defRPr sz="6932"/>
            </a:lvl3pPr>
            <a:lvl4pPr lvl="3" algn="ctr" rtl="0">
              <a:spcBef>
                <a:spcPts val="0"/>
              </a:spcBef>
              <a:spcAft>
                <a:spcPts val="0"/>
              </a:spcAft>
              <a:buSzPts val="5200"/>
              <a:buNone/>
              <a:defRPr sz="6932"/>
            </a:lvl4pPr>
            <a:lvl5pPr lvl="4" algn="ctr" rtl="0">
              <a:spcBef>
                <a:spcPts val="0"/>
              </a:spcBef>
              <a:spcAft>
                <a:spcPts val="0"/>
              </a:spcAft>
              <a:buSzPts val="5200"/>
              <a:buNone/>
              <a:defRPr sz="6932"/>
            </a:lvl5pPr>
            <a:lvl6pPr lvl="5" algn="ctr" rtl="0">
              <a:spcBef>
                <a:spcPts val="0"/>
              </a:spcBef>
              <a:spcAft>
                <a:spcPts val="0"/>
              </a:spcAft>
              <a:buSzPts val="5200"/>
              <a:buNone/>
              <a:defRPr sz="6932"/>
            </a:lvl6pPr>
            <a:lvl7pPr lvl="6" algn="ctr" rtl="0">
              <a:spcBef>
                <a:spcPts val="0"/>
              </a:spcBef>
              <a:spcAft>
                <a:spcPts val="0"/>
              </a:spcAft>
              <a:buSzPts val="5200"/>
              <a:buNone/>
              <a:defRPr sz="6932"/>
            </a:lvl7pPr>
            <a:lvl8pPr lvl="7" algn="ctr" rtl="0">
              <a:spcBef>
                <a:spcPts val="0"/>
              </a:spcBef>
              <a:spcAft>
                <a:spcPts val="0"/>
              </a:spcAft>
              <a:buSzPts val="5200"/>
              <a:buNone/>
              <a:defRPr sz="6932"/>
            </a:lvl8pPr>
            <a:lvl9pPr lvl="8" algn="ctr" rtl="0">
              <a:spcBef>
                <a:spcPts val="0"/>
              </a:spcBef>
              <a:spcAft>
                <a:spcPts val="0"/>
              </a:spcAft>
              <a:buSzPts val="5200"/>
              <a:buNone/>
              <a:defRPr sz="6932"/>
            </a:lvl9pPr>
          </a:lstStyle>
          <a:p>
            <a:endParaRPr/>
          </a:p>
        </p:txBody>
      </p:sp>
      <p:sp>
        <p:nvSpPr>
          <p:cNvPr id="12" name="Google Shape;12;p2"/>
          <p:cNvSpPr txBox="1">
            <a:spLocks noGrp="1"/>
          </p:cNvSpPr>
          <p:nvPr>
            <p:ph type="subTitle" idx="1"/>
          </p:nvPr>
        </p:nvSpPr>
        <p:spPr>
          <a:xfrm>
            <a:off x="415492" y="3778833"/>
            <a:ext cx="11357841" cy="10568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3732"/>
            </a:lvl1pPr>
            <a:lvl2pPr lvl="1" algn="ctr" rtl="0">
              <a:lnSpc>
                <a:spcPct val="100000"/>
              </a:lnSpc>
              <a:spcBef>
                <a:spcPts val="0"/>
              </a:spcBef>
              <a:spcAft>
                <a:spcPts val="0"/>
              </a:spcAft>
              <a:buSzPts val="2800"/>
              <a:buNone/>
              <a:defRPr sz="3732"/>
            </a:lvl2pPr>
            <a:lvl3pPr lvl="2" algn="ctr" rtl="0">
              <a:lnSpc>
                <a:spcPct val="100000"/>
              </a:lnSpc>
              <a:spcBef>
                <a:spcPts val="0"/>
              </a:spcBef>
              <a:spcAft>
                <a:spcPts val="0"/>
              </a:spcAft>
              <a:buSzPts val="2800"/>
              <a:buNone/>
              <a:defRPr sz="3732"/>
            </a:lvl3pPr>
            <a:lvl4pPr lvl="3" algn="ctr" rtl="0">
              <a:lnSpc>
                <a:spcPct val="100000"/>
              </a:lnSpc>
              <a:spcBef>
                <a:spcPts val="0"/>
              </a:spcBef>
              <a:spcAft>
                <a:spcPts val="0"/>
              </a:spcAft>
              <a:buSzPts val="2800"/>
              <a:buNone/>
              <a:defRPr sz="3732"/>
            </a:lvl4pPr>
            <a:lvl5pPr lvl="4" algn="ctr" rtl="0">
              <a:lnSpc>
                <a:spcPct val="100000"/>
              </a:lnSpc>
              <a:spcBef>
                <a:spcPts val="0"/>
              </a:spcBef>
              <a:spcAft>
                <a:spcPts val="0"/>
              </a:spcAft>
              <a:buSzPts val="2800"/>
              <a:buNone/>
              <a:defRPr sz="3732"/>
            </a:lvl5pPr>
            <a:lvl6pPr lvl="5" algn="ctr" rtl="0">
              <a:lnSpc>
                <a:spcPct val="100000"/>
              </a:lnSpc>
              <a:spcBef>
                <a:spcPts val="0"/>
              </a:spcBef>
              <a:spcAft>
                <a:spcPts val="0"/>
              </a:spcAft>
              <a:buSzPts val="2800"/>
              <a:buNone/>
              <a:defRPr sz="3732"/>
            </a:lvl6pPr>
            <a:lvl7pPr lvl="6" algn="ctr" rtl="0">
              <a:lnSpc>
                <a:spcPct val="100000"/>
              </a:lnSpc>
              <a:spcBef>
                <a:spcPts val="0"/>
              </a:spcBef>
              <a:spcAft>
                <a:spcPts val="0"/>
              </a:spcAft>
              <a:buSzPts val="2800"/>
              <a:buNone/>
              <a:defRPr sz="3732"/>
            </a:lvl7pPr>
            <a:lvl8pPr lvl="7" algn="ctr" rtl="0">
              <a:lnSpc>
                <a:spcPct val="100000"/>
              </a:lnSpc>
              <a:spcBef>
                <a:spcPts val="0"/>
              </a:spcBef>
              <a:spcAft>
                <a:spcPts val="0"/>
              </a:spcAft>
              <a:buSzPts val="2800"/>
              <a:buNone/>
              <a:defRPr sz="3732"/>
            </a:lvl8pPr>
            <a:lvl9pPr lvl="8" algn="ctr" rtl="0">
              <a:lnSpc>
                <a:spcPct val="100000"/>
              </a:lnSpc>
              <a:spcBef>
                <a:spcPts val="0"/>
              </a:spcBef>
              <a:spcAft>
                <a:spcPts val="0"/>
              </a:spcAft>
              <a:buSzPts val="2800"/>
              <a:buNone/>
              <a:defRPr sz="3732"/>
            </a:lvl9pPr>
          </a:lstStyle>
          <a:p>
            <a:endParaRPr/>
          </a:p>
        </p:txBody>
      </p:sp>
      <p:sp>
        <p:nvSpPr>
          <p:cNvPr id="13" name="Google Shape;13;p2"/>
          <p:cNvSpPr txBox="1">
            <a:spLocks noGrp="1"/>
          </p:cNvSpPr>
          <p:nvPr>
            <p:ph type="sldNum" idx="12"/>
          </p:nvPr>
        </p:nvSpPr>
        <p:spPr>
          <a:xfrm>
            <a:off x="11293669" y="6217623"/>
            <a:ext cx="731409"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441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492" y="593367"/>
            <a:ext cx="11357841" cy="7636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667226" y="1509700"/>
            <a:ext cx="11357841" cy="4555200"/>
          </a:xfrm>
          <a:prstGeom prst="rect">
            <a:avLst/>
          </a:prstGeom>
        </p:spPr>
        <p:txBody>
          <a:bodyPr spcFirstLastPara="1" wrap="square" lIns="91425" tIns="91425" rIns="91425" bIns="91425" anchor="t" anchorCtr="0"/>
          <a:lstStyle>
            <a:lvl1pPr marL="609448" lvl="0" indent="-457086" rtl="0">
              <a:spcBef>
                <a:spcPts val="0"/>
              </a:spcBef>
              <a:spcAft>
                <a:spcPts val="0"/>
              </a:spcAft>
              <a:buSzPts val="1800"/>
              <a:buChar char="●"/>
              <a:defRPr/>
            </a:lvl1pPr>
            <a:lvl2pPr marL="1218895" lvl="1" indent="-423228" rtl="0">
              <a:spcBef>
                <a:spcPts val="2133"/>
              </a:spcBef>
              <a:spcAft>
                <a:spcPts val="0"/>
              </a:spcAft>
              <a:buSzPts val="1400"/>
              <a:buChar char="○"/>
              <a:defRPr/>
            </a:lvl2pPr>
            <a:lvl3pPr marL="1828343" lvl="2" indent="-423228" rtl="0">
              <a:spcBef>
                <a:spcPts val="2133"/>
              </a:spcBef>
              <a:spcAft>
                <a:spcPts val="0"/>
              </a:spcAft>
              <a:buSzPts val="1400"/>
              <a:buChar char="■"/>
              <a:defRPr/>
            </a:lvl3pPr>
            <a:lvl4pPr marL="2437790" lvl="3" indent="-423228" rtl="0">
              <a:spcBef>
                <a:spcPts val="2133"/>
              </a:spcBef>
              <a:spcAft>
                <a:spcPts val="0"/>
              </a:spcAft>
              <a:buSzPts val="1400"/>
              <a:buChar char="●"/>
              <a:defRPr/>
            </a:lvl4pPr>
            <a:lvl5pPr marL="3047238" lvl="4" indent="-423228" rtl="0">
              <a:spcBef>
                <a:spcPts val="2133"/>
              </a:spcBef>
              <a:spcAft>
                <a:spcPts val="0"/>
              </a:spcAft>
              <a:buSzPts val="1400"/>
              <a:buChar char="○"/>
              <a:defRPr/>
            </a:lvl5pPr>
            <a:lvl6pPr marL="3656686" lvl="5" indent="-423228" rtl="0">
              <a:spcBef>
                <a:spcPts val="2133"/>
              </a:spcBef>
              <a:spcAft>
                <a:spcPts val="0"/>
              </a:spcAft>
              <a:buSzPts val="1400"/>
              <a:buChar char="■"/>
              <a:defRPr/>
            </a:lvl6pPr>
            <a:lvl7pPr marL="4266133" lvl="6" indent="-423228" rtl="0">
              <a:spcBef>
                <a:spcPts val="2133"/>
              </a:spcBef>
              <a:spcAft>
                <a:spcPts val="0"/>
              </a:spcAft>
              <a:buSzPts val="1400"/>
              <a:buChar char="●"/>
              <a:defRPr/>
            </a:lvl7pPr>
            <a:lvl8pPr marL="4875581" lvl="7" indent="-423228" rtl="0">
              <a:spcBef>
                <a:spcPts val="2133"/>
              </a:spcBef>
              <a:spcAft>
                <a:spcPts val="0"/>
              </a:spcAft>
              <a:buSzPts val="1400"/>
              <a:buChar char="○"/>
              <a:defRPr/>
            </a:lvl8pPr>
            <a:lvl9pPr marL="5485028" lvl="8" indent="-423228" rtl="0">
              <a:spcBef>
                <a:spcPts val="2133"/>
              </a:spcBef>
              <a:spcAft>
                <a:spcPts val="2133"/>
              </a:spcAft>
              <a:buSzPts val="1400"/>
              <a:buChar char="■"/>
              <a:defRPr/>
            </a:lvl9pPr>
          </a:lstStyle>
          <a:p>
            <a:endParaRPr/>
          </a:p>
        </p:txBody>
      </p:sp>
      <p:sp>
        <p:nvSpPr>
          <p:cNvPr id="20" name="Google Shape;20;p4"/>
          <p:cNvSpPr txBox="1">
            <a:spLocks noGrp="1"/>
          </p:cNvSpPr>
          <p:nvPr>
            <p:ph type="sldNum" idx="12"/>
          </p:nvPr>
        </p:nvSpPr>
        <p:spPr>
          <a:xfrm>
            <a:off x="11293669" y="6217623"/>
            <a:ext cx="731409"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459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492" y="593367"/>
            <a:ext cx="11357841" cy="7636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492" y="1536633"/>
            <a:ext cx="5331811" cy="4555200"/>
          </a:xfrm>
          <a:prstGeom prst="rect">
            <a:avLst/>
          </a:prstGeom>
        </p:spPr>
        <p:txBody>
          <a:bodyPr spcFirstLastPara="1" wrap="square" lIns="91425" tIns="91425" rIns="91425" bIns="91425" anchor="t" anchorCtr="0"/>
          <a:lstStyle>
            <a:lvl1pPr marL="609448" lvl="0" indent="-423228" rtl="0">
              <a:spcBef>
                <a:spcPts val="0"/>
              </a:spcBef>
              <a:spcAft>
                <a:spcPts val="0"/>
              </a:spcAft>
              <a:buSzPts val="1400"/>
              <a:buChar char="●"/>
              <a:defRPr sz="1866"/>
            </a:lvl1pPr>
            <a:lvl2pPr marL="1218895" lvl="1" indent="-406298" rtl="0">
              <a:spcBef>
                <a:spcPts val="2133"/>
              </a:spcBef>
              <a:spcAft>
                <a:spcPts val="0"/>
              </a:spcAft>
              <a:buSzPts val="1200"/>
              <a:buChar char="○"/>
              <a:defRPr sz="1600"/>
            </a:lvl2pPr>
            <a:lvl3pPr marL="1828343" lvl="2" indent="-406298" rtl="0">
              <a:spcBef>
                <a:spcPts val="2133"/>
              </a:spcBef>
              <a:spcAft>
                <a:spcPts val="0"/>
              </a:spcAft>
              <a:buSzPts val="1200"/>
              <a:buChar char="■"/>
              <a:defRPr sz="1600"/>
            </a:lvl3pPr>
            <a:lvl4pPr marL="2437790" lvl="3" indent="-406298" rtl="0">
              <a:spcBef>
                <a:spcPts val="2133"/>
              </a:spcBef>
              <a:spcAft>
                <a:spcPts val="0"/>
              </a:spcAft>
              <a:buSzPts val="1200"/>
              <a:buChar char="●"/>
              <a:defRPr sz="1600"/>
            </a:lvl4pPr>
            <a:lvl5pPr marL="3047238" lvl="4" indent="-406298" rtl="0">
              <a:spcBef>
                <a:spcPts val="2133"/>
              </a:spcBef>
              <a:spcAft>
                <a:spcPts val="0"/>
              </a:spcAft>
              <a:buSzPts val="1200"/>
              <a:buChar char="○"/>
              <a:defRPr sz="1600"/>
            </a:lvl5pPr>
            <a:lvl6pPr marL="3656686" lvl="5" indent="-406298" rtl="0">
              <a:spcBef>
                <a:spcPts val="2133"/>
              </a:spcBef>
              <a:spcAft>
                <a:spcPts val="0"/>
              </a:spcAft>
              <a:buSzPts val="1200"/>
              <a:buChar char="■"/>
              <a:defRPr sz="1600"/>
            </a:lvl6pPr>
            <a:lvl7pPr marL="4266133" lvl="6" indent="-406298" rtl="0">
              <a:spcBef>
                <a:spcPts val="2133"/>
              </a:spcBef>
              <a:spcAft>
                <a:spcPts val="0"/>
              </a:spcAft>
              <a:buSzPts val="1200"/>
              <a:buChar char="●"/>
              <a:defRPr sz="1600"/>
            </a:lvl7pPr>
            <a:lvl8pPr marL="4875581" lvl="7" indent="-406298" rtl="0">
              <a:spcBef>
                <a:spcPts val="2133"/>
              </a:spcBef>
              <a:spcAft>
                <a:spcPts val="0"/>
              </a:spcAft>
              <a:buSzPts val="1200"/>
              <a:buChar char="○"/>
              <a:defRPr sz="1600"/>
            </a:lvl8pPr>
            <a:lvl9pPr marL="5485028" lvl="8" indent="-406298" rtl="0">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1522" y="1536633"/>
            <a:ext cx="5331811" cy="4555200"/>
          </a:xfrm>
          <a:prstGeom prst="rect">
            <a:avLst/>
          </a:prstGeom>
        </p:spPr>
        <p:txBody>
          <a:bodyPr spcFirstLastPara="1" wrap="square" lIns="91425" tIns="91425" rIns="91425" bIns="91425" anchor="t" anchorCtr="0"/>
          <a:lstStyle>
            <a:lvl1pPr marL="609448" lvl="0" indent="-423228" rtl="0">
              <a:spcBef>
                <a:spcPts val="0"/>
              </a:spcBef>
              <a:spcAft>
                <a:spcPts val="0"/>
              </a:spcAft>
              <a:buSzPts val="1400"/>
              <a:buChar char="●"/>
              <a:defRPr sz="1866"/>
            </a:lvl1pPr>
            <a:lvl2pPr marL="1218895" lvl="1" indent="-406298" rtl="0">
              <a:spcBef>
                <a:spcPts val="2133"/>
              </a:spcBef>
              <a:spcAft>
                <a:spcPts val="0"/>
              </a:spcAft>
              <a:buSzPts val="1200"/>
              <a:buChar char="○"/>
              <a:defRPr sz="1600"/>
            </a:lvl2pPr>
            <a:lvl3pPr marL="1828343" lvl="2" indent="-406298" rtl="0">
              <a:spcBef>
                <a:spcPts val="2133"/>
              </a:spcBef>
              <a:spcAft>
                <a:spcPts val="0"/>
              </a:spcAft>
              <a:buSzPts val="1200"/>
              <a:buChar char="■"/>
              <a:defRPr sz="1600"/>
            </a:lvl3pPr>
            <a:lvl4pPr marL="2437790" lvl="3" indent="-406298" rtl="0">
              <a:spcBef>
                <a:spcPts val="2133"/>
              </a:spcBef>
              <a:spcAft>
                <a:spcPts val="0"/>
              </a:spcAft>
              <a:buSzPts val="1200"/>
              <a:buChar char="●"/>
              <a:defRPr sz="1600"/>
            </a:lvl4pPr>
            <a:lvl5pPr marL="3047238" lvl="4" indent="-406298" rtl="0">
              <a:spcBef>
                <a:spcPts val="2133"/>
              </a:spcBef>
              <a:spcAft>
                <a:spcPts val="0"/>
              </a:spcAft>
              <a:buSzPts val="1200"/>
              <a:buChar char="○"/>
              <a:defRPr sz="1600"/>
            </a:lvl5pPr>
            <a:lvl6pPr marL="3656686" lvl="5" indent="-406298" rtl="0">
              <a:spcBef>
                <a:spcPts val="2133"/>
              </a:spcBef>
              <a:spcAft>
                <a:spcPts val="0"/>
              </a:spcAft>
              <a:buSzPts val="1200"/>
              <a:buChar char="■"/>
              <a:defRPr sz="1600"/>
            </a:lvl6pPr>
            <a:lvl7pPr marL="4266133" lvl="6" indent="-406298" rtl="0">
              <a:spcBef>
                <a:spcPts val="2133"/>
              </a:spcBef>
              <a:spcAft>
                <a:spcPts val="0"/>
              </a:spcAft>
              <a:buSzPts val="1200"/>
              <a:buChar char="●"/>
              <a:defRPr sz="1600"/>
            </a:lvl7pPr>
            <a:lvl8pPr marL="4875581" lvl="7" indent="-406298" rtl="0">
              <a:spcBef>
                <a:spcPts val="2133"/>
              </a:spcBef>
              <a:spcAft>
                <a:spcPts val="0"/>
              </a:spcAft>
              <a:buSzPts val="1200"/>
              <a:buChar char="○"/>
              <a:defRPr sz="1600"/>
            </a:lvl8pPr>
            <a:lvl9pPr marL="5485028" lvl="8" indent="-406298" rtl="0">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3669" y="6217623"/>
            <a:ext cx="731409"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5728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841187" y="2155293"/>
            <a:ext cx="9077236" cy="4149600"/>
          </a:xfrm>
          <a:prstGeom prst="rect">
            <a:avLst/>
          </a:prstGeom>
          <a:noFill/>
          <a:ln>
            <a:noFill/>
          </a:ln>
        </p:spPr>
        <p:txBody>
          <a:bodyPr lIns="91425" tIns="91425" rIns="91425" bIns="91425" anchor="t" anchorCtr="0"/>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sp>
        <p:nvSpPr>
          <p:cNvPr id="7" name="Shape 7"/>
          <p:cNvSpPr txBox="1">
            <a:spLocks noGrp="1"/>
          </p:cNvSpPr>
          <p:nvPr>
            <p:ph type="title"/>
          </p:nvPr>
        </p:nvSpPr>
        <p:spPr>
          <a:xfrm>
            <a:off x="1841187" y="1249489"/>
            <a:ext cx="9077236" cy="580799"/>
          </a:xfrm>
          <a:prstGeom prst="rect">
            <a:avLst/>
          </a:prstGeom>
          <a:noFill/>
          <a:ln>
            <a:noFill/>
          </a:ln>
        </p:spPr>
        <p:txBody>
          <a:bodyPr lIns="91425" tIns="91425" rIns="91425" bIns="91425" anchor="ctr" anchorCtr="0"/>
          <a:lstStyle>
            <a:lvl1pPr lvl="0">
              <a:spcBef>
                <a:spcPts val="0"/>
              </a:spcBef>
              <a:buSzPct val="100000"/>
              <a:buFont typeface="Lora"/>
              <a:buNone/>
              <a:defRPr sz="2000" b="1">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endParaRPr dirty="0"/>
          </a:p>
        </p:txBody>
      </p:sp>
    </p:spTree>
    <p:extLst>
      <p:ext uri="{BB962C8B-B14F-4D97-AF65-F5344CB8AC3E}">
        <p14:creationId xmlns:p14="http://schemas.microsoft.com/office/powerpoint/2010/main" val="2709841763"/>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46" r:id="rId4"/>
    <p:sldLayoutId id="2147483747" r:id="rId5"/>
    <p:sldLayoutId id="2147483748" r:id="rId6"/>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6" b="0" i="0" u="none" strike="noStrike" cap="none">
          <a:solidFill>
            <a:srgbClr val="000000"/>
          </a:solidFill>
          <a:latin typeface="Raleway Medium" panose="020B0503030101060003" pitchFamily="34" charset="77"/>
          <a:ea typeface="Raleway Medium" panose="020B0503030101060003" pitchFamily="34" charset="77"/>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866"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492" y="593367"/>
            <a:ext cx="11357841" cy="7636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67226" y="1509700"/>
            <a:ext cx="11357841" cy="4555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3669" y="6217623"/>
            <a:ext cx="731409"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 smtClean="0"/>
              <a:pPr/>
              <a:t>‹#›</a:t>
            </a:fld>
            <a:endParaRPr lang="en"/>
          </a:p>
        </p:txBody>
      </p:sp>
      <p:pic>
        <p:nvPicPr>
          <p:cNvPr id="9" name="Google Shape;9;p1"/>
          <p:cNvPicPr preferRelativeResize="0"/>
          <p:nvPr/>
        </p:nvPicPr>
        <p:blipFill>
          <a:blip r:embed="rId16">
            <a:alphaModFix/>
          </a:blip>
          <a:stretch>
            <a:fillRect/>
          </a:stretch>
        </p:blipFill>
        <p:spPr>
          <a:xfrm>
            <a:off x="8358057" y="5798201"/>
            <a:ext cx="3667011" cy="944233"/>
          </a:xfrm>
          <a:prstGeom prst="rect">
            <a:avLst/>
          </a:prstGeom>
          <a:noFill/>
          <a:ln>
            <a:noFill/>
          </a:ln>
        </p:spPr>
      </p:pic>
    </p:spTree>
    <p:extLst>
      <p:ext uri="{BB962C8B-B14F-4D97-AF65-F5344CB8AC3E}">
        <p14:creationId xmlns:p14="http://schemas.microsoft.com/office/powerpoint/2010/main" val="1339866329"/>
      </p:ext>
    </p:extLst>
  </p:cSld>
  <p:clrMap bg1="lt1" tx1="dk1" bg2="dk2" tx2="lt2" accent1="accent1" accent2="accent2" accent3="accent3" accent4="accent4" accent5="accent5" accent6="accent6" hlink="hlink" folHlink="folHlink"/>
  <p:sldLayoutIdLst>
    <p:sldLayoutId id="2147483731"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iscoverability.network/" TargetMode="External"/><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jpe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champion.magnet.today/" TargetMode="External"/><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louiedipalma@occ.ca" TargetMode="External"/><Relationship Id="rId7" Type="http://schemas.openxmlformats.org/officeDocument/2006/relationships/image" Target="../media/image9.png"/><Relationship Id="rId2" Type="http://schemas.openxmlformats.org/officeDocument/2006/relationships/hyperlink" Target="mailto:discoverability@occ.ca"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mailto:boyanmitrovic@occ.ca" TargetMode="External"/><Relationship Id="rId4" Type="http://schemas.openxmlformats.org/officeDocument/2006/relationships/hyperlink" Target="mailto:jasonchang@occ.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CBB5-B0CB-4A3E-A9C5-42D8B4A1B20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8D1E299-3CB2-449C-8AB7-41D49487D3AA}"/>
              </a:ext>
            </a:extLst>
          </p:cNvPr>
          <p:cNvSpPr>
            <a:spLocks noGrp="1"/>
          </p:cNvSpPr>
          <p:nvPr>
            <p:ph type="subTitle" idx="1"/>
          </p:nvPr>
        </p:nvSpPr>
        <p:spPr/>
        <p:txBody>
          <a:bodyPr/>
          <a:lstStyle/>
          <a:p>
            <a:endParaRPr lang="en-US" dirty="0"/>
          </a:p>
        </p:txBody>
      </p:sp>
      <p:pic>
        <p:nvPicPr>
          <p:cNvPr id="8" name="Picture 7">
            <a:extLst>
              <a:ext uri="{FF2B5EF4-FFF2-40B4-BE49-F238E27FC236}">
                <a16:creationId xmlns:a16="http://schemas.microsoft.com/office/drawing/2014/main" id="{F8CC07E8-451E-44FC-A508-A4CA20E52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 y="-630878"/>
            <a:ext cx="12193753" cy="8129168"/>
          </a:xfrm>
          <a:prstGeom prst="rect">
            <a:avLst/>
          </a:prstGeom>
        </p:spPr>
      </p:pic>
      <p:sp>
        <p:nvSpPr>
          <p:cNvPr id="9" name="Rectangle 8">
            <a:extLst>
              <a:ext uri="{FF2B5EF4-FFF2-40B4-BE49-F238E27FC236}">
                <a16:creationId xmlns:a16="http://schemas.microsoft.com/office/drawing/2014/main" id="{91F54C1B-B2F1-49F6-AEAC-430CCED0CC4F}"/>
              </a:ext>
            </a:extLst>
          </p:cNvPr>
          <p:cNvSpPr/>
          <p:nvPr/>
        </p:nvSpPr>
        <p:spPr>
          <a:xfrm>
            <a:off x="-8102" y="1413690"/>
            <a:ext cx="12185651" cy="3998303"/>
          </a:xfrm>
          <a:prstGeom prst="rect">
            <a:avLst/>
          </a:prstGeom>
          <a:gradFill flip="none" rotWithShape="1">
            <a:gsLst>
              <a:gs pos="0">
                <a:srgbClr val="008296">
                  <a:shade val="30000"/>
                  <a:satMod val="115000"/>
                  <a:alpha val="58000"/>
                </a:srgbClr>
              </a:gs>
              <a:gs pos="50000">
                <a:srgbClr val="008296">
                  <a:shade val="67500"/>
                  <a:satMod val="115000"/>
                  <a:alpha val="56000"/>
                </a:srgbClr>
              </a:gs>
              <a:gs pos="100000">
                <a:srgbClr val="008296">
                  <a:shade val="100000"/>
                  <a:satMod val="115000"/>
                  <a:alpha val="6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hape 61">
            <a:extLst>
              <a:ext uri="{FF2B5EF4-FFF2-40B4-BE49-F238E27FC236}">
                <a16:creationId xmlns:a16="http://schemas.microsoft.com/office/drawing/2014/main" id="{2580C61E-14EF-4645-B462-B84260694E19}"/>
              </a:ext>
            </a:extLst>
          </p:cNvPr>
          <p:cNvSpPr txBox="1">
            <a:spLocks/>
          </p:cNvSpPr>
          <p:nvPr/>
        </p:nvSpPr>
        <p:spPr>
          <a:xfrm>
            <a:off x="1341534" y="1413689"/>
            <a:ext cx="9740485" cy="3998302"/>
          </a:xfrm>
          <a:prstGeom prst="rect">
            <a:avLst/>
          </a:prstGeom>
        </p:spPr>
        <p:txBody>
          <a:bodyPr vert="horz" lIns="121836" tIns="121836" rIns="121836" bIns="121836"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1200"/>
              </a:spcAft>
            </a:pPr>
            <a:r>
              <a:rPr lang="en" sz="5998" b="1" dirty="0">
                <a:solidFill>
                  <a:schemeClr val="bg1"/>
                </a:solidFill>
                <a:latin typeface="Raleway" charset="0"/>
                <a:ea typeface="Raleway" charset="0"/>
                <a:cs typeface="Raleway" charset="0"/>
              </a:rPr>
              <a:t>Discover Ability Network</a:t>
            </a:r>
            <a:br>
              <a:rPr lang="en" sz="5998" dirty="0">
                <a:solidFill>
                  <a:schemeClr val="bg1"/>
                </a:solidFill>
              </a:rPr>
            </a:br>
            <a:br>
              <a:rPr lang="en" sz="667" dirty="0">
                <a:solidFill>
                  <a:schemeClr val="bg1"/>
                </a:solidFill>
              </a:rPr>
            </a:br>
            <a:r>
              <a:rPr lang="en" sz="3200" dirty="0">
                <a:solidFill>
                  <a:schemeClr val="bg1"/>
                </a:solidFill>
              </a:rPr>
              <a:t>Hiring </a:t>
            </a:r>
            <a:r>
              <a:rPr lang="en-CA" sz="3200" dirty="0">
                <a:solidFill>
                  <a:schemeClr val="bg1"/>
                </a:solidFill>
              </a:rPr>
              <a:t>P</a:t>
            </a:r>
            <a:r>
              <a:rPr lang="en" sz="3200" dirty="0">
                <a:solidFill>
                  <a:schemeClr val="bg1"/>
                </a:solidFill>
              </a:rPr>
              <a:t>eople </a:t>
            </a:r>
            <a:r>
              <a:rPr lang="en-CA" sz="3200" dirty="0">
                <a:solidFill>
                  <a:schemeClr val="bg1"/>
                </a:solidFill>
              </a:rPr>
              <a:t>W</a:t>
            </a:r>
            <a:r>
              <a:rPr lang="en" sz="3200" dirty="0">
                <a:solidFill>
                  <a:schemeClr val="bg1"/>
                </a:solidFill>
              </a:rPr>
              <a:t>ith </a:t>
            </a:r>
            <a:r>
              <a:rPr lang="en-CA" sz="3200" dirty="0">
                <a:solidFill>
                  <a:schemeClr val="bg1"/>
                </a:solidFill>
              </a:rPr>
              <a:t>D</a:t>
            </a:r>
            <a:r>
              <a:rPr lang="en" sz="3200" dirty="0">
                <a:solidFill>
                  <a:schemeClr val="bg1"/>
                </a:solidFill>
              </a:rPr>
              <a:t>isabilities</a:t>
            </a:r>
            <a:r>
              <a:rPr lang="en-CA" sz="3200" dirty="0">
                <a:solidFill>
                  <a:schemeClr val="bg1"/>
                </a:solidFill>
              </a:rPr>
              <a:t>:</a:t>
            </a:r>
            <a:br>
              <a:rPr lang="en-CA" sz="3200" dirty="0">
                <a:solidFill>
                  <a:schemeClr val="bg1"/>
                </a:solidFill>
              </a:rPr>
            </a:br>
            <a:r>
              <a:rPr lang="en-CA" sz="3200" dirty="0">
                <a:solidFill>
                  <a:schemeClr val="bg1"/>
                </a:solidFill>
              </a:rPr>
              <a:t>D</a:t>
            </a:r>
            <a:r>
              <a:rPr lang="en" sz="3200" dirty="0">
                <a:solidFill>
                  <a:schemeClr val="bg1"/>
                </a:solidFill>
              </a:rPr>
              <a:t>iscover the </a:t>
            </a:r>
            <a:r>
              <a:rPr lang="en-CA" sz="3200" dirty="0">
                <a:solidFill>
                  <a:schemeClr val="bg1"/>
                </a:solidFill>
              </a:rPr>
              <a:t>O</a:t>
            </a:r>
            <a:r>
              <a:rPr lang="en" sz="3200" dirty="0">
                <a:solidFill>
                  <a:schemeClr val="bg1"/>
                </a:solidFill>
              </a:rPr>
              <a:t>pportunity for </a:t>
            </a:r>
            <a:r>
              <a:rPr lang="en-CA" sz="3200" dirty="0">
                <a:solidFill>
                  <a:schemeClr val="bg1"/>
                </a:solidFill>
              </a:rPr>
              <a:t>Y</a:t>
            </a:r>
            <a:r>
              <a:rPr lang="en" sz="3200" dirty="0">
                <a:solidFill>
                  <a:schemeClr val="bg1"/>
                </a:solidFill>
              </a:rPr>
              <a:t>our </a:t>
            </a:r>
            <a:r>
              <a:rPr lang="en-CA" sz="3200" dirty="0">
                <a:solidFill>
                  <a:schemeClr val="bg1"/>
                </a:solidFill>
              </a:rPr>
              <a:t>B</a:t>
            </a:r>
            <a:r>
              <a:rPr lang="en" sz="3200" dirty="0">
                <a:solidFill>
                  <a:schemeClr val="bg1"/>
                </a:solidFill>
              </a:rPr>
              <a:t>usiness</a:t>
            </a:r>
            <a:endParaRPr lang="en-US" sz="3199" dirty="0">
              <a:solidFill>
                <a:schemeClr val="bg1"/>
              </a:solidFill>
            </a:endParaRPr>
          </a:p>
          <a:p>
            <a:pPr>
              <a:lnSpc>
                <a:spcPct val="100000"/>
              </a:lnSpc>
              <a:spcAft>
                <a:spcPts val="1200"/>
              </a:spcAft>
            </a:pPr>
            <a:r>
              <a:rPr lang="en-CA" sz="3199" b="1" i="1" dirty="0">
                <a:solidFill>
                  <a:schemeClr val="bg1"/>
                </a:solidFill>
                <a:hlinkClick r:id="rId3">
                  <a:extLst>
                    <a:ext uri="{A12FA001-AC4F-418D-AE19-62706E023703}">
                      <ahyp:hlinkClr xmlns:ahyp="http://schemas.microsoft.com/office/drawing/2018/hyperlinkcolor" val="tx"/>
                    </a:ext>
                  </a:extLst>
                </a:hlinkClick>
              </a:rPr>
              <a:t>https://discoverability.network</a:t>
            </a:r>
            <a:endParaRPr lang="en-US" sz="3199" b="1" i="1" dirty="0">
              <a:solidFill>
                <a:schemeClr val="bg1"/>
              </a:solidFill>
            </a:endParaRPr>
          </a:p>
        </p:txBody>
      </p:sp>
      <p:pic>
        <p:nvPicPr>
          <p:cNvPr id="12" name="Picture 11">
            <a:extLst>
              <a:ext uri="{FF2B5EF4-FFF2-40B4-BE49-F238E27FC236}">
                <a16:creationId xmlns:a16="http://schemas.microsoft.com/office/drawing/2014/main" id="{AA007F1E-969C-43F0-98C5-C03091A58273}"/>
              </a:ext>
            </a:extLst>
          </p:cNvPr>
          <p:cNvPicPr>
            <a:picLocks noChangeAspect="1"/>
          </p:cNvPicPr>
          <p:nvPr/>
        </p:nvPicPr>
        <p:blipFill>
          <a:blip r:embed="rId4"/>
          <a:stretch>
            <a:fillRect/>
          </a:stretch>
        </p:blipFill>
        <p:spPr>
          <a:xfrm>
            <a:off x="10247459" y="6162964"/>
            <a:ext cx="1292127" cy="432741"/>
          </a:xfrm>
          <a:prstGeom prst="rect">
            <a:avLst/>
          </a:prstGeom>
        </p:spPr>
      </p:pic>
      <p:pic>
        <p:nvPicPr>
          <p:cNvPr id="13" name="Picture 12">
            <a:extLst>
              <a:ext uri="{FF2B5EF4-FFF2-40B4-BE49-F238E27FC236}">
                <a16:creationId xmlns:a16="http://schemas.microsoft.com/office/drawing/2014/main" id="{173B35B5-45B7-4132-B5B6-4CCE349380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491" y="5919426"/>
            <a:ext cx="2358014" cy="928758"/>
          </a:xfrm>
          <a:prstGeom prst="rect">
            <a:avLst/>
          </a:prstGeom>
        </p:spPr>
      </p:pic>
    </p:spTree>
    <p:extLst>
      <p:ext uri="{BB962C8B-B14F-4D97-AF65-F5344CB8AC3E}">
        <p14:creationId xmlns:p14="http://schemas.microsoft.com/office/powerpoint/2010/main" val="61839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of three adjustable switches." title="Adjustments">
            <a:extLst>
              <a:ext uri="{FF2B5EF4-FFF2-40B4-BE49-F238E27FC236}">
                <a16:creationId xmlns:a16="http://schemas.microsoft.com/office/drawing/2014/main" id="{25E276F7-5FF2-4DF2-9CB9-F41797CC91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9498" y="1607109"/>
            <a:ext cx="4427805" cy="3406067"/>
          </a:xfrm>
          <a:prstGeom prst="rect">
            <a:avLst/>
          </a:prstGeom>
          <a:effectLst>
            <a:softEdge rad="254000"/>
          </a:effectLst>
        </p:spPr>
      </p:pic>
      <p:sp>
        <p:nvSpPr>
          <p:cNvPr id="3" name="Content Placeholder 2">
            <a:extLst>
              <a:ext uri="{FF2B5EF4-FFF2-40B4-BE49-F238E27FC236}">
                <a16:creationId xmlns:a16="http://schemas.microsoft.com/office/drawing/2014/main" id="{C6AEF28C-8DF6-4472-BF91-EDAA9959B944}"/>
              </a:ext>
            </a:extLst>
          </p:cNvPr>
          <p:cNvSpPr>
            <a:spLocks noGrp="1"/>
          </p:cNvSpPr>
          <p:nvPr>
            <p:ph idx="1"/>
          </p:nvPr>
        </p:nvSpPr>
        <p:spPr>
          <a:xfrm>
            <a:off x="981844" y="2168868"/>
            <a:ext cx="7057372" cy="3560733"/>
          </a:xfrm>
        </p:spPr>
        <p:txBody>
          <a:bodyPr>
            <a:normAutofit/>
          </a:bodyPr>
          <a:lstStyle/>
          <a:p>
            <a:pPr marL="342900" indent="-342900">
              <a:buClr>
                <a:srgbClr val="008296"/>
              </a:buClr>
              <a:buFont typeface="Arial" charset="0"/>
              <a:buChar char="•"/>
            </a:pPr>
            <a:r>
              <a:rPr lang="en-CA" sz="2200" dirty="0">
                <a:latin typeface="raleway" charset="0"/>
              </a:rPr>
              <a:t>What is an accommodation (with examples)</a:t>
            </a:r>
          </a:p>
          <a:p>
            <a:pPr marL="342900" indent="-342900">
              <a:buClr>
                <a:srgbClr val="008296"/>
              </a:buClr>
              <a:buFont typeface="Arial" charset="0"/>
              <a:buChar char="•"/>
            </a:pPr>
            <a:r>
              <a:rPr lang="en-CA" sz="2200" dirty="0">
                <a:latin typeface="raleway" charset="0"/>
              </a:rPr>
              <a:t>How to accommodate</a:t>
            </a:r>
          </a:p>
          <a:p>
            <a:pPr marL="342900" indent="-342900">
              <a:buClr>
                <a:srgbClr val="008296"/>
              </a:buClr>
              <a:buFont typeface="Arial" charset="0"/>
              <a:buChar char="•"/>
            </a:pPr>
            <a:r>
              <a:rPr lang="en-CA" sz="2200" dirty="0">
                <a:latin typeface="raleway" charset="0"/>
              </a:rPr>
              <a:t>The cost of accommodating</a:t>
            </a:r>
          </a:p>
          <a:p>
            <a:pPr marL="342900" indent="-342900">
              <a:buClr>
                <a:srgbClr val="008296"/>
              </a:buClr>
              <a:buFont typeface="Arial" charset="0"/>
              <a:buChar char="•"/>
            </a:pPr>
            <a:r>
              <a:rPr lang="en-CA" sz="2200" dirty="0">
                <a:latin typeface="raleway" charset="0"/>
              </a:rPr>
              <a:t>Assistive technologies examples</a:t>
            </a:r>
          </a:p>
          <a:p>
            <a:pPr lvl="1">
              <a:buClr>
                <a:srgbClr val="00B0F0"/>
              </a:buClr>
              <a:buSzPct val="100000"/>
              <a:buFont typeface="Arial" panose="020B0604020202020204" pitchFamily="34" charset="0"/>
              <a:buChar char="•"/>
            </a:pPr>
            <a:endParaRPr lang="en-CA" dirty="0"/>
          </a:p>
        </p:txBody>
      </p:sp>
      <p:sp>
        <p:nvSpPr>
          <p:cNvPr id="5" name="Slide Number Placeholder 4">
            <a:extLst>
              <a:ext uri="{FF2B5EF4-FFF2-40B4-BE49-F238E27FC236}">
                <a16:creationId xmlns:a16="http://schemas.microsoft.com/office/drawing/2014/main" id="{E5A516CA-9638-406C-ADD5-3BA7072BAC56}"/>
              </a:ext>
            </a:extLst>
          </p:cNvPr>
          <p:cNvSpPr>
            <a:spLocks noGrp="1"/>
          </p:cNvSpPr>
          <p:nvPr>
            <p:ph type="sldNum" sz="quarter" idx="12"/>
          </p:nvPr>
        </p:nvSpPr>
        <p:spPr/>
        <p:txBody>
          <a:bodyPr>
            <a:normAutofit fontScale="25000" lnSpcReduction="20000"/>
          </a:bodyPr>
          <a:lstStyle/>
          <a:p>
            <a:pPr>
              <a:spcAft>
                <a:spcPts val="600"/>
              </a:spcAft>
            </a:pPr>
            <a:fld id="{2A013F82-EE5E-44EE-A61D-E31C6657F26F}" type="slidenum">
              <a:rPr lang="en-CA" smtClean="0"/>
              <a:pPr>
                <a:spcAft>
                  <a:spcPts val="600"/>
                </a:spcAft>
              </a:pPr>
              <a:t>10</a:t>
            </a:fld>
            <a:endParaRPr lang="en-CA"/>
          </a:p>
        </p:txBody>
      </p:sp>
      <p:sp>
        <p:nvSpPr>
          <p:cNvPr id="7" name="Rectangle 6"/>
          <p:cNvSpPr/>
          <p:nvPr/>
        </p:nvSpPr>
        <p:spPr>
          <a:xfrm>
            <a:off x="0" y="0"/>
            <a:ext cx="12188825" cy="1412776"/>
          </a:xfrm>
          <a:prstGeom prst="rect">
            <a:avLst/>
          </a:prstGeom>
          <a:gradFill flip="none" rotWithShape="1">
            <a:gsLst>
              <a:gs pos="0">
                <a:srgbClr val="008296">
                  <a:shade val="30000"/>
                  <a:satMod val="115000"/>
                </a:srgbClr>
              </a:gs>
              <a:gs pos="50000">
                <a:srgbClr val="008296">
                  <a:shade val="67500"/>
                  <a:satMod val="115000"/>
                </a:srgbClr>
              </a:gs>
              <a:gs pos="100000">
                <a:srgbClr val="00829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hape 111"/>
          <p:cNvSpPr txBox="1">
            <a:spLocks/>
          </p:cNvSpPr>
          <p:nvPr/>
        </p:nvSpPr>
        <p:spPr>
          <a:xfrm>
            <a:off x="756393" y="984135"/>
            <a:ext cx="8096791" cy="87991"/>
          </a:xfrm>
          <a:prstGeom prst="rect">
            <a:avLst/>
          </a:prstGeom>
          <a:noFill/>
          <a:ln>
            <a:noFill/>
          </a:ln>
        </p:spPr>
        <p:txBody>
          <a:bodyPr wrap="none" lIns="121868" tIns="121868" rIns="121868" bIns="121868"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SzPct val="100000"/>
              <a:buFont typeface="Lora"/>
              <a:buNone/>
              <a:defRPr sz="3000" b="0" i="0" u="none" strike="noStrike" cap="none" baseline="0">
                <a:solidFill>
                  <a:srgbClr val="005D85"/>
                </a:solidFill>
                <a:latin typeface="Raleway Medium" panose="020B0503030101060003" pitchFamily="34" charset="77"/>
                <a:ea typeface="Lora"/>
                <a:cs typeface="Lora"/>
                <a:sym typeface="Lora"/>
              </a:defRPr>
            </a:lvl1pPr>
            <a:lvl2pPr lvl="1" rtl="0">
              <a:spcBef>
                <a:spcPts val="0"/>
              </a:spcBef>
              <a:buSzPct val="100000"/>
              <a:buFont typeface="Lora"/>
              <a:buNone/>
              <a:defRPr sz="2000" b="1">
                <a:latin typeface="Lora"/>
                <a:ea typeface="Lora"/>
                <a:cs typeface="Lora"/>
                <a:sym typeface="Lora"/>
              </a:defRPr>
            </a:lvl2pPr>
            <a:lvl3pPr lvl="2" rtl="0">
              <a:spcBef>
                <a:spcPts val="0"/>
              </a:spcBef>
              <a:buSzPct val="100000"/>
              <a:buFont typeface="Lora"/>
              <a:buNone/>
              <a:defRPr sz="2000" b="1">
                <a:latin typeface="Lora"/>
                <a:ea typeface="Lora"/>
                <a:cs typeface="Lora"/>
                <a:sym typeface="Lora"/>
              </a:defRPr>
            </a:lvl3pPr>
            <a:lvl4pPr lvl="3" rtl="0">
              <a:spcBef>
                <a:spcPts val="0"/>
              </a:spcBef>
              <a:buSzPct val="100000"/>
              <a:buFont typeface="Lora"/>
              <a:buNone/>
              <a:defRPr sz="2000" b="1">
                <a:latin typeface="Lora"/>
                <a:ea typeface="Lora"/>
                <a:cs typeface="Lora"/>
                <a:sym typeface="Lora"/>
              </a:defRPr>
            </a:lvl4pPr>
            <a:lvl5pPr lvl="4" rtl="0">
              <a:spcBef>
                <a:spcPts val="0"/>
              </a:spcBef>
              <a:buSzPct val="100000"/>
              <a:buFont typeface="Lora"/>
              <a:buNone/>
              <a:defRPr sz="2000" b="1">
                <a:latin typeface="Lora"/>
                <a:ea typeface="Lora"/>
                <a:cs typeface="Lora"/>
                <a:sym typeface="Lora"/>
              </a:defRPr>
            </a:lvl5pPr>
            <a:lvl6pPr lvl="5" rtl="0">
              <a:spcBef>
                <a:spcPts val="0"/>
              </a:spcBef>
              <a:buSzPct val="100000"/>
              <a:buFont typeface="Lora"/>
              <a:buNone/>
              <a:defRPr sz="2000" b="1">
                <a:latin typeface="Lora"/>
                <a:ea typeface="Lora"/>
                <a:cs typeface="Lora"/>
                <a:sym typeface="Lora"/>
              </a:defRPr>
            </a:lvl6pPr>
            <a:lvl7pPr lvl="6" rtl="0">
              <a:spcBef>
                <a:spcPts val="0"/>
              </a:spcBef>
              <a:buSzPct val="100000"/>
              <a:buFont typeface="Lora"/>
              <a:buNone/>
              <a:defRPr sz="2000" b="1">
                <a:latin typeface="Lora"/>
                <a:ea typeface="Lora"/>
                <a:cs typeface="Lora"/>
                <a:sym typeface="Lora"/>
              </a:defRPr>
            </a:lvl7pPr>
            <a:lvl8pPr lvl="7" rtl="0">
              <a:spcBef>
                <a:spcPts val="0"/>
              </a:spcBef>
              <a:buSzPct val="100000"/>
              <a:buFont typeface="Lora"/>
              <a:buNone/>
              <a:defRPr sz="2000" b="1">
                <a:latin typeface="Lora"/>
                <a:ea typeface="Lora"/>
                <a:cs typeface="Lora"/>
                <a:sym typeface="Lora"/>
              </a:defRPr>
            </a:lvl8pPr>
            <a:lvl9pPr lvl="8" rtl="0">
              <a:spcBef>
                <a:spcPts val="0"/>
              </a:spcBef>
              <a:buSzPct val="100000"/>
              <a:buFont typeface="Lora"/>
              <a:buNone/>
              <a:defRPr sz="2000" b="1">
                <a:latin typeface="Lora"/>
                <a:ea typeface="Lora"/>
                <a:cs typeface="Lora"/>
                <a:sym typeface="Lora"/>
              </a:defRPr>
            </a:lvl9pPr>
          </a:lstStyle>
          <a:p>
            <a:pPr defTabSz="914400"/>
            <a:r>
              <a:rPr lang="en-CA" sz="4000" b="1" kern="0" cap="all" dirty="0">
                <a:solidFill>
                  <a:schemeClr val="bg1"/>
                </a:solidFill>
                <a:latin typeface="Raleway" charset="0"/>
                <a:ea typeface="Raleway" charset="0"/>
                <a:cs typeface="Raleway" charset="0"/>
              </a:rPr>
              <a:t>Step 5: </a:t>
            </a:r>
            <a:r>
              <a:rPr lang="en-CA" sz="4000" kern="0" cap="all" dirty="0">
                <a:solidFill>
                  <a:schemeClr val="bg1"/>
                </a:solidFill>
                <a:latin typeface="Raleway Light" charset="0"/>
                <a:ea typeface="Raleway Light" charset="0"/>
                <a:cs typeface="Raleway Light" charset="0"/>
              </a:rPr>
              <a:t>Accommodations</a:t>
            </a:r>
            <a:br>
              <a:rPr lang="en-CA" sz="4000" b="1" kern="0" cap="all" dirty="0">
                <a:solidFill>
                  <a:schemeClr val="bg1"/>
                </a:solidFill>
                <a:latin typeface="Raleway" charset="0"/>
                <a:ea typeface="Raleway" charset="0"/>
                <a:cs typeface="Raleway" charset="0"/>
              </a:rPr>
            </a:br>
            <a:endParaRPr lang="en-CA" sz="4000" b="1" kern="0" cap="all" dirty="0">
              <a:solidFill>
                <a:schemeClr val="bg1"/>
              </a:solidFill>
              <a:latin typeface="Raleway" charset="0"/>
              <a:ea typeface="Raleway" charset="0"/>
              <a:cs typeface="Raleway" charset="0"/>
            </a:endParaRPr>
          </a:p>
        </p:txBody>
      </p:sp>
      <p:pic>
        <p:nvPicPr>
          <p:cNvPr id="13" name="Picture 12" descr="Logo" title="Ontario Chamber of Commerce">
            <a:extLst>
              <a:ext uri="{FF2B5EF4-FFF2-40B4-BE49-F238E27FC236}">
                <a16:creationId xmlns:a16="http://schemas.microsoft.com/office/drawing/2014/main" id="{9806B0B5-C41E-465E-95F0-CBE4182F0C3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pic>
        <p:nvPicPr>
          <p:cNvPr id="10" name="Picture 9">
            <a:extLst>
              <a:ext uri="{FF2B5EF4-FFF2-40B4-BE49-F238E27FC236}">
                <a16:creationId xmlns:a16="http://schemas.microsoft.com/office/drawing/2014/main" id="{2059C5D7-EE7D-4FE3-B71E-7DEC2E60C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6" y="5924507"/>
            <a:ext cx="2256738" cy="888869"/>
          </a:xfrm>
          <a:prstGeom prst="rect">
            <a:avLst/>
          </a:prstGeom>
        </p:spPr>
      </p:pic>
    </p:spTree>
    <p:extLst>
      <p:ext uri="{BB962C8B-B14F-4D97-AF65-F5344CB8AC3E}">
        <p14:creationId xmlns:p14="http://schemas.microsoft.com/office/powerpoint/2010/main" val="55931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EF28C-8DF6-4472-BF91-EDAA9959B944}"/>
              </a:ext>
            </a:extLst>
          </p:cNvPr>
          <p:cNvSpPr>
            <a:spLocks noGrp="1"/>
          </p:cNvSpPr>
          <p:nvPr>
            <p:ph idx="1"/>
          </p:nvPr>
        </p:nvSpPr>
        <p:spPr>
          <a:xfrm>
            <a:off x="1123758" y="2437121"/>
            <a:ext cx="7362059" cy="3560733"/>
          </a:xfrm>
        </p:spPr>
        <p:txBody>
          <a:bodyPr>
            <a:normAutofit/>
          </a:bodyPr>
          <a:lstStyle/>
          <a:p>
            <a:pPr marL="342900" indent="-342900">
              <a:buClr>
                <a:srgbClr val="008296"/>
              </a:buClr>
              <a:buFont typeface="Arial" charset="0"/>
              <a:buChar char="•"/>
            </a:pPr>
            <a:r>
              <a:rPr lang="en-CA" sz="2200" dirty="0">
                <a:latin typeface="raleway" charset="0"/>
              </a:rPr>
              <a:t>Keeping great talent</a:t>
            </a:r>
          </a:p>
          <a:p>
            <a:pPr marL="342900" indent="-342900">
              <a:buClr>
                <a:srgbClr val="008296"/>
              </a:buClr>
              <a:buFont typeface="Arial" charset="0"/>
              <a:buChar char="•"/>
            </a:pPr>
            <a:r>
              <a:rPr lang="en-CA" sz="2200" dirty="0">
                <a:latin typeface="raleway" charset="0"/>
              </a:rPr>
              <a:t>Tool: Return to work procedure</a:t>
            </a:r>
          </a:p>
          <a:p>
            <a:pPr marL="342900" indent="-342900">
              <a:buClr>
                <a:srgbClr val="008296"/>
              </a:buClr>
              <a:buFont typeface="Arial" charset="0"/>
              <a:buChar char="•"/>
            </a:pPr>
            <a:r>
              <a:rPr lang="en-CA" sz="2200" dirty="0">
                <a:latin typeface="raleway" charset="0"/>
              </a:rPr>
              <a:t>How to accommodate</a:t>
            </a:r>
          </a:p>
          <a:p>
            <a:pPr marL="342900" indent="-342900">
              <a:buClr>
                <a:srgbClr val="008296"/>
              </a:buClr>
              <a:buFont typeface="Arial" charset="0"/>
              <a:buChar char="•"/>
            </a:pPr>
            <a:r>
              <a:rPr lang="en-CA" sz="2200" dirty="0">
                <a:latin typeface="raleway" charset="0"/>
              </a:rPr>
              <a:t>Celebrate inclusion</a:t>
            </a:r>
          </a:p>
          <a:p>
            <a:pPr marL="457063" lvl="1" indent="0">
              <a:buClr>
                <a:srgbClr val="00B0F0"/>
              </a:buClr>
              <a:buSzPct val="100000"/>
              <a:buNone/>
            </a:pPr>
            <a:endParaRPr lang="en-CA" dirty="0"/>
          </a:p>
        </p:txBody>
      </p:sp>
      <p:sp>
        <p:nvSpPr>
          <p:cNvPr id="5" name="Slide Number Placeholder 4">
            <a:extLst>
              <a:ext uri="{FF2B5EF4-FFF2-40B4-BE49-F238E27FC236}">
                <a16:creationId xmlns:a16="http://schemas.microsoft.com/office/drawing/2014/main" id="{E5A516CA-9638-406C-ADD5-3BA7072BAC56}"/>
              </a:ext>
            </a:extLst>
          </p:cNvPr>
          <p:cNvSpPr>
            <a:spLocks noGrp="1"/>
          </p:cNvSpPr>
          <p:nvPr>
            <p:ph type="sldNum" sz="quarter" idx="12"/>
          </p:nvPr>
        </p:nvSpPr>
        <p:spPr/>
        <p:txBody>
          <a:bodyPr>
            <a:normAutofit fontScale="25000" lnSpcReduction="20000"/>
          </a:bodyPr>
          <a:lstStyle/>
          <a:p>
            <a:pPr>
              <a:spcAft>
                <a:spcPts val="600"/>
              </a:spcAft>
            </a:pPr>
            <a:fld id="{2A013F82-EE5E-44EE-A61D-E31C6657F26F}" type="slidenum">
              <a:rPr lang="en-CA" smtClean="0"/>
              <a:pPr>
                <a:spcAft>
                  <a:spcPts val="600"/>
                </a:spcAft>
              </a:pPr>
              <a:t>11</a:t>
            </a:fld>
            <a:endParaRPr lang="en-CA"/>
          </a:p>
        </p:txBody>
      </p:sp>
      <p:pic>
        <p:nvPicPr>
          <p:cNvPr id="4100" name="Picture 4" descr="The red Magnet Today logo" title="Magnet">
            <a:extLst>
              <a:ext uri="{FF2B5EF4-FFF2-40B4-BE49-F238E27FC236}">
                <a16:creationId xmlns:a16="http://schemas.microsoft.com/office/drawing/2014/main" id="{6F09A382-B222-4B9C-A741-DF4A8C84E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220" y="2857260"/>
            <a:ext cx="720080" cy="8208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blue and white Facebook logo" title="Facebook">
            <a:extLst>
              <a:ext uri="{FF2B5EF4-FFF2-40B4-BE49-F238E27FC236}">
                <a16:creationId xmlns:a16="http://schemas.microsoft.com/office/drawing/2014/main" id="{F0C3CBED-91B5-4E76-AD22-6F14108F81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0479" y="2783321"/>
            <a:ext cx="890137" cy="89013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he blue and white LinkedIn logo" title="LinkedIn">
            <a:extLst>
              <a:ext uri="{FF2B5EF4-FFF2-40B4-BE49-F238E27FC236}">
                <a16:creationId xmlns:a16="http://schemas.microsoft.com/office/drawing/2014/main" id="{01B8511C-D416-4E2D-AD50-53129D7AAB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9879" y="2783321"/>
            <a:ext cx="892765" cy="94838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he blue and white Twitter logo" title="Twitter">
            <a:extLst>
              <a:ext uri="{FF2B5EF4-FFF2-40B4-BE49-F238E27FC236}">
                <a16:creationId xmlns:a16="http://schemas.microsoft.com/office/drawing/2014/main" id="{F3C39887-98C3-4D2C-89A2-9463FCF92D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1907" y="2828385"/>
            <a:ext cx="845073" cy="8450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0"/>
            <a:ext cx="12188825" cy="1412776"/>
          </a:xfrm>
          <a:prstGeom prst="rect">
            <a:avLst/>
          </a:prstGeom>
          <a:gradFill flip="none" rotWithShape="1">
            <a:gsLst>
              <a:gs pos="0">
                <a:srgbClr val="008296">
                  <a:shade val="30000"/>
                  <a:satMod val="115000"/>
                </a:srgbClr>
              </a:gs>
              <a:gs pos="50000">
                <a:srgbClr val="008296">
                  <a:shade val="67500"/>
                  <a:satMod val="115000"/>
                </a:srgbClr>
              </a:gs>
              <a:gs pos="100000">
                <a:srgbClr val="00829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hape 111"/>
          <p:cNvSpPr txBox="1">
            <a:spLocks/>
          </p:cNvSpPr>
          <p:nvPr/>
        </p:nvSpPr>
        <p:spPr>
          <a:xfrm>
            <a:off x="756393" y="984135"/>
            <a:ext cx="8096791" cy="87991"/>
          </a:xfrm>
          <a:prstGeom prst="rect">
            <a:avLst/>
          </a:prstGeom>
          <a:noFill/>
          <a:ln>
            <a:noFill/>
          </a:ln>
        </p:spPr>
        <p:txBody>
          <a:bodyPr wrap="none" lIns="121868" tIns="121868" rIns="121868" bIns="121868"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SzPct val="100000"/>
              <a:buFont typeface="Lora"/>
              <a:buNone/>
              <a:defRPr sz="3000" b="0" i="0" u="none" strike="noStrike" cap="none" baseline="0">
                <a:solidFill>
                  <a:srgbClr val="005D85"/>
                </a:solidFill>
                <a:latin typeface="Raleway Medium" panose="020B0503030101060003" pitchFamily="34" charset="77"/>
                <a:ea typeface="Lora"/>
                <a:cs typeface="Lora"/>
                <a:sym typeface="Lora"/>
              </a:defRPr>
            </a:lvl1pPr>
            <a:lvl2pPr lvl="1" rtl="0">
              <a:spcBef>
                <a:spcPts val="0"/>
              </a:spcBef>
              <a:buSzPct val="100000"/>
              <a:buFont typeface="Lora"/>
              <a:buNone/>
              <a:defRPr sz="2000" b="1">
                <a:latin typeface="Lora"/>
                <a:ea typeface="Lora"/>
                <a:cs typeface="Lora"/>
                <a:sym typeface="Lora"/>
              </a:defRPr>
            </a:lvl2pPr>
            <a:lvl3pPr lvl="2" rtl="0">
              <a:spcBef>
                <a:spcPts val="0"/>
              </a:spcBef>
              <a:buSzPct val="100000"/>
              <a:buFont typeface="Lora"/>
              <a:buNone/>
              <a:defRPr sz="2000" b="1">
                <a:latin typeface="Lora"/>
                <a:ea typeface="Lora"/>
                <a:cs typeface="Lora"/>
                <a:sym typeface="Lora"/>
              </a:defRPr>
            </a:lvl3pPr>
            <a:lvl4pPr lvl="3" rtl="0">
              <a:spcBef>
                <a:spcPts val="0"/>
              </a:spcBef>
              <a:buSzPct val="100000"/>
              <a:buFont typeface="Lora"/>
              <a:buNone/>
              <a:defRPr sz="2000" b="1">
                <a:latin typeface="Lora"/>
                <a:ea typeface="Lora"/>
                <a:cs typeface="Lora"/>
                <a:sym typeface="Lora"/>
              </a:defRPr>
            </a:lvl4pPr>
            <a:lvl5pPr lvl="4" rtl="0">
              <a:spcBef>
                <a:spcPts val="0"/>
              </a:spcBef>
              <a:buSzPct val="100000"/>
              <a:buFont typeface="Lora"/>
              <a:buNone/>
              <a:defRPr sz="2000" b="1">
                <a:latin typeface="Lora"/>
                <a:ea typeface="Lora"/>
                <a:cs typeface="Lora"/>
                <a:sym typeface="Lora"/>
              </a:defRPr>
            </a:lvl5pPr>
            <a:lvl6pPr lvl="5" rtl="0">
              <a:spcBef>
                <a:spcPts val="0"/>
              </a:spcBef>
              <a:buSzPct val="100000"/>
              <a:buFont typeface="Lora"/>
              <a:buNone/>
              <a:defRPr sz="2000" b="1">
                <a:latin typeface="Lora"/>
                <a:ea typeface="Lora"/>
                <a:cs typeface="Lora"/>
                <a:sym typeface="Lora"/>
              </a:defRPr>
            </a:lvl6pPr>
            <a:lvl7pPr lvl="6" rtl="0">
              <a:spcBef>
                <a:spcPts val="0"/>
              </a:spcBef>
              <a:buSzPct val="100000"/>
              <a:buFont typeface="Lora"/>
              <a:buNone/>
              <a:defRPr sz="2000" b="1">
                <a:latin typeface="Lora"/>
                <a:ea typeface="Lora"/>
                <a:cs typeface="Lora"/>
                <a:sym typeface="Lora"/>
              </a:defRPr>
            </a:lvl7pPr>
            <a:lvl8pPr lvl="7" rtl="0">
              <a:spcBef>
                <a:spcPts val="0"/>
              </a:spcBef>
              <a:buSzPct val="100000"/>
              <a:buFont typeface="Lora"/>
              <a:buNone/>
              <a:defRPr sz="2000" b="1">
                <a:latin typeface="Lora"/>
                <a:ea typeface="Lora"/>
                <a:cs typeface="Lora"/>
                <a:sym typeface="Lora"/>
              </a:defRPr>
            </a:lvl8pPr>
            <a:lvl9pPr lvl="8" rtl="0">
              <a:spcBef>
                <a:spcPts val="0"/>
              </a:spcBef>
              <a:buSzPct val="100000"/>
              <a:buFont typeface="Lora"/>
              <a:buNone/>
              <a:defRPr sz="2000" b="1">
                <a:latin typeface="Lora"/>
                <a:ea typeface="Lora"/>
                <a:cs typeface="Lora"/>
                <a:sym typeface="Lora"/>
              </a:defRPr>
            </a:lvl9pPr>
          </a:lstStyle>
          <a:p>
            <a:pPr defTabSz="914400"/>
            <a:r>
              <a:rPr lang="en-CA" sz="4000" b="1" kern="0" cap="all" dirty="0">
                <a:solidFill>
                  <a:schemeClr val="bg1"/>
                </a:solidFill>
                <a:latin typeface="Raleway" charset="0"/>
                <a:ea typeface="Raleway" charset="0"/>
                <a:cs typeface="Raleway" charset="0"/>
              </a:rPr>
              <a:t>Step 6: </a:t>
            </a:r>
            <a:r>
              <a:rPr lang="en-CA" sz="4000" kern="0" cap="all" dirty="0">
                <a:solidFill>
                  <a:schemeClr val="bg1"/>
                </a:solidFill>
                <a:latin typeface="Raleway Light" charset="0"/>
                <a:ea typeface="Raleway Light" charset="0"/>
                <a:cs typeface="Raleway Light" charset="0"/>
              </a:rPr>
              <a:t>Promote your Success</a:t>
            </a:r>
            <a:br>
              <a:rPr lang="en-CA" sz="4000" b="1" kern="0" cap="all" dirty="0">
                <a:solidFill>
                  <a:schemeClr val="bg1"/>
                </a:solidFill>
                <a:latin typeface="Raleway" charset="0"/>
                <a:ea typeface="Raleway" charset="0"/>
                <a:cs typeface="Raleway" charset="0"/>
              </a:rPr>
            </a:br>
            <a:endParaRPr lang="en-CA" sz="4000" b="1" kern="0" cap="all" dirty="0">
              <a:solidFill>
                <a:schemeClr val="bg1"/>
              </a:solidFill>
              <a:latin typeface="Raleway" charset="0"/>
              <a:ea typeface="Raleway" charset="0"/>
              <a:cs typeface="Raleway" charset="0"/>
            </a:endParaRPr>
          </a:p>
        </p:txBody>
      </p:sp>
      <p:pic>
        <p:nvPicPr>
          <p:cNvPr id="15" name="Picture 14" descr="Logo" title="Ontario Chamber of Commerce">
            <a:extLst>
              <a:ext uri="{FF2B5EF4-FFF2-40B4-BE49-F238E27FC236}">
                <a16:creationId xmlns:a16="http://schemas.microsoft.com/office/drawing/2014/main" id="{86A6238C-319E-4F8F-9536-26E9F9998F7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pic>
        <p:nvPicPr>
          <p:cNvPr id="16" name="Picture 15">
            <a:extLst>
              <a:ext uri="{FF2B5EF4-FFF2-40B4-BE49-F238E27FC236}">
                <a16:creationId xmlns:a16="http://schemas.microsoft.com/office/drawing/2014/main" id="{751D1C8B-BA6A-437F-AD93-340A6BAAE6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266" y="5924507"/>
            <a:ext cx="2256738" cy="888869"/>
          </a:xfrm>
          <a:prstGeom prst="rect">
            <a:avLst/>
          </a:prstGeom>
        </p:spPr>
      </p:pic>
    </p:spTree>
    <p:extLst>
      <p:ext uri="{BB962C8B-B14F-4D97-AF65-F5344CB8AC3E}">
        <p14:creationId xmlns:p14="http://schemas.microsoft.com/office/powerpoint/2010/main" val="3868113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7" name="Picture 16" descr="Logo" title="Discover Ability Network">
            <a:extLst>
              <a:ext uri="{FF2B5EF4-FFF2-40B4-BE49-F238E27FC236}">
                <a16:creationId xmlns:a16="http://schemas.microsoft.com/office/drawing/2014/main" id="{B726D6D9-C53B-41FC-97FC-BF28C69BFB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2670" y="6069563"/>
            <a:ext cx="1697803" cy="593036"/>
          </a:xfrm>
          <a:prstGeom prst="rect">
            <a:avLst/>
          </a:prstGeom>
          <a:noFill/>
        </p:spPr>
      </p:pic>
      <p:pic>
        <p:nvPicPr>
          <p:cNvPr id="18" name="Picture 17" descr="Logo" title="Ontario Chamber of Commerce">
            <a:extLst>
              <a:ext uri="{FF2B5EF4-FFF2-40B4-BE49-F238E27FC236}">
                <a16:creationId xmlns:a16="http://schemas.microsoft.com/office/drawing/2014/main" id="{C5C772AD-BA78-46C1-9E14-53F8B299A5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pic>
        <p:nvPicPr>
          <p:cNvPr id="19" name="Picture Placeholder 2">
            <a:extLst>
              <a:ext uri="{FF2B5EF4-FFF2-40B4-BE49-F238E27FC236}">
                <a16:creationId xmlns:a16="http://schemas.microsoft.com/office/drawing/2014/main" id="{2C8A15CF-3283-44FD-8E66-B1CBF6B1CBA1}"/>
              </a:ext>
            </a:extLst>
          </p:cNvPr>
          <p:cNvPicPr>
            <a:picLocks noChangeAspect="1"/>
          </p:cNvPicPr>
          <p:nvPr/>
        </p:nvPicPr>
        <p:blipFill rotWithShape="1">
          <a:blip r:embed="rId5"/>
          <a:srcRect l="12500" t="16507" r="12500" b="6128"/>
          <a:stretch/>
        </p:blipFill>
        <p:spPr>
          <a:xfrm>
            <a:off x="0" y="14699"/>
            <a:ext cx="12188825" cy="7072413"/>
          </a:xfrm>
          <a:prstGeom prst="rect">
            <a:avLst/>
          </a:prstGeom>
        </p:spPr>
      </p:pic>
    </p:spTree>
    <p:extLst>
      <p:ext uri="{BB962C8B-B14F-4D97-AF65-F5344CB8AC3E}">
        <p14:creationId xmlns:p14="http://schemas.microsoft.com/office/powerpoint/2010/main" val="386556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747937" y="1588769"/>
            <a:ext cx="5065814" cy="580647"/>
          </a:xfrm>
          <a:prstGeom prst="rect">
            <a:avLst/>
          </a:prstGeom>
        </p:spPr>
        <p:txBody>
          <a:bodyPr lIns="121868" tIns="121868" rIns="121868" bIns="121868" anchor="ctr" anchorCtr="0">
            <a:noAutofit/>
          </a:bodyPr>
          <a:lstStyle/>
          <a:p>
            <a:pPr lvl="0">
              <a:buClr>
                <a:schemeClr val="dk1"/>
              </a:buClr>
              <a:buSzPct val="55000"/>
            </a:pPr>
            <a:r>
              <a:rPr lang="en-CA" sz="2666" b="1" cap="all" dirty="0">
                <a:solidFill>
                  <a:srgbClr val="008296"/>
                </a:solidFill>
                <a:latin typeface="Raleway" charset="0"/>
                <a:ea typeface="Raleway" charset="0"/>
                <a:cs typeface="Raleway" charset="0"/>
                <a:sym typeface="Quattrocento Sans"/>
              </a:rPr>
              <a:t>S</a:t>
            </a:r>
            <a:r>
              <a:rPr lang="en" sz="2666" b="1" cap="all" dirty="0">
                <a:solidFill>
                  <a:srgbClr val="008296"/>
                </a:solidFill>
                <a:latin typeface="Raleway" charset="0"/>
                <a:ea typeface="Raleway" charset="0"/>
                <a:cs typeface="Raleway" charset="0"/>
                <a:sym typeface="Quattrocento Sans"/>
              </a:rPr>
              <a:t>ome Key </a:t>
            </a:r>
            <a:r>
              <a:rPr lang="en" sz="2666" b="1" cap="all" dirty="0">
                <a:solidFill>
                  <a:srgbClr val="008296"/>
                </a:solidFill>
                <a:latin typeface="Raleway" charset="0"/>
                <a:ea typeface="Raleway" charset="0"/>
                <a:cs typeface="Raleway" charset="0"/>
                <a:sym typeface="Arial"/>
              </a:rPr>
              <a:t>Features</a:t>
            </a:r>
          </a:p>
        </p:txBody>
      </p:sp>
      <p:sp>
        <p:nvSpPr>
          <p:cNvPr id="2" name="Rectangle 1"/>
          <p:cNvSpPr/>
          <p:nvPr/>
        </p:nvSpPr>
        <p:spPr>
          <a:xfrm>
            <a:off x="453744" y="2186343"/>
            <a:ext cx="11071516" cy="666593"/>
          </a:xfrm>
          <a:prstGeom prst="rect">
            <a:avLst/>
          </a:prstGeom>
        </p:spPr>
        <p:txBody>
          <a:bodyPr wrap="square">
            <a:spAutoFit/>
          </a:bodyPr>
          <a:lstStyle/>
          <a:p>
            <a:pPr lvl="1">
              <a:defRPr/>
            </a:pPr>
            <a:r>
              <a:rPr lang="en-CA" sz="1866" dirty="0">
                <a:solidFill>
                  <a:srgbClr val="000000"/>
                </a:solidFill>
                <a:latin typeface="raleway" charset="0"/>
                <a:ea typeface="Quattrocento Sans"/>
                <a:cs typeface="Arial" panose="020B0604020202020204" pitchFamily="34" charset="0"/>
                <a:sym typeface="Quattrocento Sans"/>
              </a:rPr>
              <a:t>The portal will feature dynamic content that will capture visitor interest and provide valuable information for employers. </a:t>
            </a:r>
          </a:p>
        </p:txBody>
      </p:sp>
      <p:sp>
        <p:nvSpPr>
          <p:cNvPr id="14" name="Shape 155"/>
          <p:cNvSpPr txBox="1">
            <a:spLocks noGrp="1"/>
          </p:cNvSpPr>
          <p:nvPr>
            <p:ph type="body" idx="1"/>
          </p:nvPr>
        </p:nvSpPr>
        <p:spPr>
          <a:xfrm>
            <a:off x="950204" y="3904932"/>
            <a:ext cx="3250353" cy="1828324"/>
          </a:xfrm>
          <a:prstGeom prst="rect">
            <a:avLst/>
          </a:prstGeom>
        </p:spPr>
        <p:txBody>
          <a:bodyPr lIns="121868" tIns="121868" rIns="121868" bIns="121868" anchor="t" anchorCtr="0">
            <a:noAutofit/>
          </a:bodyPr>
          <a:lstStyle/>
          <a:p>
            <a:pPr>
              <a:buNone/>
            </a:pPr>
            <a:r>
              <a:rPr lang="en" sz="1800" b="1" cap="all" dirty="0">
                <a:solidFill>
                  <a:srgbClr val="008296"/>
                </a:solidFill>
              </a:rPr>
              <a:t>Resources</a:t>
            </a:r>
          </a:p>
          <a:p>
            <a:pPr>
              <a:buNone/>
            </a:pPr>
            <a:r>
              <a:rPr lang="en-CA" sz="1600" dirty="0">
                <a:cs typeface="Arial" panose="020B0604020202020204" pitchFamily="34" charset="0"/>
              </a:rPr>
              <a:t>Employers will be able to access HR resources, toolkits and industry reports to grow their ability in hiring people with disabilities.</a:t>
            </a:r>
          </a:p>
          <a:p>
            <a:pPr>
              <a:buNone/>
            </a:pPr>
            <a:endParaRPr lang="en" sz="1866" dirty="0"/>
          </a:p>
        </p:txBody>
      </p:sp>
      <p:sp>
        <p:nvSpPr>
          <p:cNvPr id="16" name="Shape 155"/>
          <p:cNvSpPr txBox="1">
            <a:spLocks noGrp="1"/>
          </p:cNvSpPr>
          <p:nvPr>
            <p:ph type="body" idx="1"/>
          </p:nvPr>
        </p:nvSpPr>
        <p:spPr>
          <a:xfrm>
            <a:off x="4516324" y="3904932"/>
            <a:ext cx="3656545" cy="1828324"/>
          </a:xfrm>
          <a:prstGeom prst="rect">
            <a:avLst/>
          </a:prstGeom>
        </p:spPr>
        <p:txBody>
          <a:bodyPr lIns="121868" tIns="121868" rIns="121868" bIns="121868" anchor="t" anchorCtr="0">
            <a:noAutofit/>
          </a:bodyPr>
          <a:lstStyle/>
          <a:p>
            <a:pPr>
              <a:buNone/>
            </a:pPr>
            <a:r>
              <a:rPr lang="en-CA" sz="1800" b="1" cap="all" dirty="0">
                <a:solidFill>
                  <a:srgbClr val="008296"/>
                </a:solidFill>
              </a:rPr>
              <a:t>Video C</a:t>
            </a:r>
            <a:r>
              <a:rPr lang="en" sz="1800" b="1" cap="all" dirty="0">
                <a:solidFill>
                  <a:srgbClr val="008296"/>
                </a:solidFill>
              </a:rPr>
              <a:t>ontent</a:t>
            </a:r>
          </a:p>
          <a:p>
            <a:pPr>
              <a:buNone/>
            </a:pPr>
            <a:r>
              <a:rPr lang="en-CA" sz="1600" dirty="0">
                <a:cs typeface="Arial" panose="020B0604020202020204" pitchFamily="34" charset="0"/>
              </a:rPr>
              <a:t>Promotional videos interviewing leading companies will drive home the business case and promote  best practices in this space.</a:t>
            </a:r>
          </a:p>
          <a:p>
            <a:pPr lvl="0">
              <a:buNone/>
            </a:pPr>
            <a:endParaRPr lang="en" sz="1866" dirty="0">
              <a:hlinkClick r:id="rId3"/>
            </a:endParaRPr>
          </a:p>
        </p:txBody>
      </p:sp>
      <p:sp>
        <p:nvSpPr>
          <p:cNvPr id="17" name="Shape 155"/>
          <p:cNvSpPr txBox="1">
            <a:spLocks noGrp="1"/>
          </p:cNvSpPr>
          <p:nvPr>
            <p:ph type="body" idx="1"/>
          </p:nvPr>
        </p:nvSpPr>
        <p:spPr>
          <a:xfrm>
            <a:off x="8430604" y="3904932"/>
            <a:ext cx="3250353" cy="1763610"/>
          </a:xfrm>
          <a:prstGeom prst="rect">
            <a:avLst/>
          </a:prstGeom>
        </p:spPr>
        <p:txBody>
          <a:bodyPr lIns="121868" tIns="121868" rIns="121868" bIns="121868" anchor="t" anchorCtr="0">
            <a:noAutofit/>
          </a:bodyPr>
          <a:lstStyle/>
          <a:p>
            <a:pPr>
              <a:buNone/>
            </a:pPr>
            <a:r>
              <a:rPr lang="en-CA" sz="1800" b="1" cap="all" dirty="0">
                <a:solidFill>
                  <a:srgbClr val="008296"/>
                </a:solidFill>
              </a:rPr>
              <a:t>S</a:t>
            </a:r>
            <a:r>
              <a:rPr lang="en" sz="1800" b="1" cap="all" dirty="0">
                <a:solidFill>
                  <a:srgbClr val="008296"/>
                </a:solidFill>
              </a:rPr>
              <a:t>ocial Media</a:t>
            </a:r>
          </a:p>
          <a:p>
            <a:pPr lvl="0">
              <a:buNone/>
            </a:pPr>
            <a:r>
              <a:rPr lang="en-CA" sz="1600" dirty="0">
                <a:cs typeface="Arial" panose="020B0604020202020204" pitchFamily="34" charset="0"/>
              </a:rPr>
              <a:t>Variety of social media to raise awareness of the portal and promote the business case with regular posts (i.e., 2-3 posts/week).</a:t>
            </a:r>
            <a:endParaRPr lang="en" sz="1600" dirty="0">
              <a:cs typeface="Arial" panose="020B0604020202020204" pitchFamily="34" charset="0"/>
            </a:endParaRPr>
          </a:p>
        </p:txBody>
      </p:sp>
      <p:pic>
        <p:nvPicPr>
          <p:cNvPr id="3" name="Picture 2" descr="https://d30y9cdsu7xlg0.cloudfront.net/png/937563-200.png"/>
          <p:cNvPicPr>
            <a:picLocks noChangeAspect="1" noChangeArrowheads="1"/>
          </p:cNvPicPr>
          <p:nvPr/>
        </p:nvPicPr>
        <p:blipFill rotWithShape="1">
          <a:blip r:embed="rId4">
            <a:extLst>
              <a:ext uri="{28A0092B-C50C-407E-A947-70E740481C1C}">
                <a14:useLocalDpi xmlns:a14="http://schemas.microsoft.com/office/drawing/2010/main" val="0"/>
              </a:ext>
            </a:extLst>
          </a:blip>
          <a:srcRect b="43669"/>
          <a:stretch/>
        </p:blipFill>
        <p:spPr bwMode="auto">
          <a:xfrm>
            <a:off x="9334772" y="3176616"/>
            <a:ext cx="914162" cy="4771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30y9cdsu7xlg0.cloudfront.net/png/1018039-200.png">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8227" y="3078288"/>
            <a:ext cx="619824" cy="6198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30y9cdsu7xlg0.cloudfront.net/png/969537-2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0372" y="3104548"/>
            <a:ext cx="713991" cy="63384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0"/>
            <a:ext cx="12188825" cy="1412776"/>
          </a:xfrm>
          <a:prstGeom prst="rect">
            <a:avLst/>
          </a:prstGeom>
          <a:gradFill flip="none" rotWithShape="1">
            <a:gsLst>
              <a:gs pos="0">
                <a:srgbClr val="008296">
                  <a:shade val="30000"/>
                  <a:satMod val="115000"/>
                </a:srgbClr>
              </a:gs>
              <a:gs pos="50000">
                <a:srgbClr val="008296">
                  <a:shade val="67500"/>
                  <a:satMod val="115000"/>
                </a:srgbClr>
              </a:gs>
              <a:gs pos="100000">
                <a:srgbClr val="00829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111"/>
          <p:cNvSpPr txBox="1">
            <a:spLocks/>
          </p:cNvSpPr>
          <p:nvPr/>
        </p:nvSpPr>
        <p:spPr>
          <a:xfrm>
            <a:off x="721926" y="416064"/>
            <a:ext cx="8140685" cy="580647"/>
          </a:xfrm>
          <a:prstGeom prst="rect">
            <a:avLst/>
          </a:prstGeom>
          <a:noFill/>
          <a:ln>
            <a:noFill/>
          </a:ln>
        </p:spPr>
        <p:txBody>
          <a:bodyPr wrap="none" lIns="121868" tIns="121868" rIns="121868" bIns="121868"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SzPct val="100000"/>
              <a:buFont typeface="Lora"/>
              <a:buNone/>
              <a:defRPr sz="3000" b="0" i="0" u="none" strike="noStrike" cap="none" baseline="0">
                <a:solidFill>
                  <a:srgbClr val="005D85"/>
                </a:solidFill>
                <a:latin typeface="Raleway Medium" panose="020B0503030101060003" pitchFamily="34" charset="77"/>
                <a:ea typeface="Lora"/>
                <a:cs typeface="Lora"/>
                <a:sym typeface="Lora"/>
              </a:defRPr>
            </a:lvl1pPr>
            <a:lvl2pPr lvl="1" rtl="0">
              <a:spcBef>
                <a:spcPts val="0"/>
              </a:spcBef>
              <a:buSzPct val="100000"/>
              <a:buFont typeface="Lora"/>
              <a:buNone/>
              <a:defRPr sz="2000" b="1">
                <a:latin typeface="Lora"/>
                <a:ea typeface="Lora"/>
                <a:cs typeface="Lora"/>
                <a:sym typeface="Lora"/>
              </a:defRPr>
            </a:lvl2pPr>
            <a:lvl3pPr lvl="2" rtl="0">
              <a:spcBef>
                <a:spcPts val="0"/>
              </a:spcBef>
              <a:buSzPct val="100000"/>
              <a:buFont typeface="Lora"/>
              <a:buNone/>
              <a:defRPr sz="2000" b="1">
                <a:latin typeface="Lora"/>
                <a:ea typeface="Lora"/>
                <a:cs typeface="Lora"/>
                <a:sym typeface="Lora"/>
              </a:defRPr>
            </a:lvl3pPr>
            <a:lvl4pPr lvl="3" rtl="0">
              <a:spcBef>
                <a:spcPts val="0"/>
              </a:spcBef>
              <a:buSzPct val="100000"/>
              <a:buFont typeface="Lora"/>
              <a:buNone/>
              <a:defRPr sz="2000" b="1">
                <a:latin typeface="Lora"/>
                <a:ea typeface="Lora"/>
                <a:cs typeface="Lora"/>
                <a:sym typeface="Lora"/>
              </a:defRPr>
            </a:lvl4pPr>
            <a:lvl5pPr lvl="4" rtl="0">
              <a:spcBef>
                <a:spcPts val="0"/>
              </a:spcBef>
              <a:buSzPct val="100000"/>
              <a:buFont typeface="Lora"/>
              <a:buNone/>
              <a:defRPr sz="2000" b="1">
                <a:latin typeface="Lora"/>
                <a:ea typeface="Lora"/>
                <a:cs typeface="Lora"/>
                <a:sym typeface="Lora"/>
              </a:defRPr>
            </a:lvl5pPr>
            <a:lvl6pPr lvl="5" rtl="0">
              <a:spcBef>
                <a:spcPts val="0"/>
              </a:spcBef>
              <a:buSzPct val="100000"/>
              <a:buFont typeface="Lora"/>
              <a:buNone/>
              <a:defRPr sz="2000" b="1">
                <a:latin typeface="Lora"/>
                <a:ea typeface="Lora"/>
                <a:cs typeface="Lora"/>
                <a:sym typeface="Lora"/>
              </a:defRPr>
            </a:lvl6pPr>
            <a:lvl7pPr lvl="6" rtl="0">
              <a:spcBef>
                <a:spcPts val="0"/>
              </a:spcBef>
              <a:buSzPct val="100000"/>
              <a:buFont typeface="Lora"/>
              <a:buNone/>
              <a:defRPr sz="2000" b="1">
                <a:latin typeface="Lora"/>
                <a:ea typeface="Lora"/>
                <a:cs typeface="Lora"/>
                <a:sym typeface="Lora"/>
              </a:defRPr>
            </a:lvl7pPr>
            <a:lvl8pPr lvl="7" rtl="0">
              <a:spcBef>
                <a:spcPts val="0"/>
              </a:spcBef>
              <a:buSzPct val="100000"/>
              <a:buFont typeface="Lora"/>
              <a:buNone/>
              <a:defRPr sz="2000" b="1">
                <a:latin typeface="Lora"/>
                <a:ea typeface="Lora"/>
                <a:cs typeface="Lora"/>
                <a:sym typeface="Lora"/>
              </a:defRPr>
            </a:lvl8pPr>
            <a:lvl9pPr lvl="8" rtl="0">
              <a:spcBef>
                <a:spcPts val="0"/>
              </a:spcBef>
              <a:buSzPct val="100000"/>
              <a:buFont typeface="Lora"/>
              <a:buNone/>
              <a:defRPr sz="2000" b="1">
                <a:latin typeface="Lora"/>
                <a:ea typeface="Lora"/>
                <a:cs typeface="Lora"/>
                <a:sym typeface="Lora"/>
              </a:defRPr>
            </a:lvl9pPr>
          </a:lstStyle>
          <a:p>
            <a:pPr defTabSz="914400"/>
            <a:r>
              <a:rPr lang="en-CA" sz="4000" b="1" kern="0" cap="all" dirty="0">
                <a:solidFill>
                  <a:schemeClr val="bg1"/>
                </a:solidFill>
                <a:latin typeface="Raleway" charset="0"/>
                <a:ea typeface="Raleway" charset="0"/>
                <a:cs typeface="Raleway" charset="0"/>
              </a:rPr>
              <a:t>DISCOVER ABILITY NETWORK</a:t>
            </a:r>
          </a:p>
        </p:txBody>
      </p:sp>
      <p:pic>
        <p:nvPicPr>
          <p:cNvPr id="20" name="Picture 19" descr="Logo" title="Ontario Chamber of Commerce">
            <a:extLst>
              <a:ext uri="{FF2B5EF4-FFF2-40B4-BE49-F238E27FC236}">
                <a16:creationId xmlns:a16="http://schemas.microsoft.com/office/drawing/2014/main" id="{1873E45C-A6F3-4AB9-AA4A-558DB404BFE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pic>
        <p:nvPicPr>
          <p:cNvPr id="15" name="Picture 14">
            <a:extLst>
              <a:ext uri="{FF2B5EF4-FFF2-40B4-BE49-F238E27FC236}">
                <a16:creationId xmlns:a16="http://schemas.microsoft.com/office/drawing/2014/main" id="{2EE4F93C-9AF6-4D22-8A46-B0EB11907C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266" y="5924507"/>
            <a:ext cx="2256738" cy="888869"/>
          </a:xfrm>
          <a:prstGeom prst="rect">
            <a:avLst/>
          </a:prstGeom>
        </p:spPr>
      </p:pic>
    </p:spTree>
    <p:extLst>
      <p:ext uri="{BB962C8B-B14F-4D97-AF65-F5344CB8AC3E}">
        <p14:creationId xmlns:p14="http://schemas.microsoft.com/office/powerpoint/2010/main" val="274857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665002-9193-4F31-A57F-241A8124765B}"/>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D5497D51-8DB4-4C9F-BF32-F38C7648A68F}"/>
              </a:ext>
            </a:extLst>
          </p:cNvPr>
          <p:cNvSpPr>
            <a:spLocks noGrp="1"/>
          </p:cNvSpPr>
          <p:nvPr>
            <p:ph type="sldNum" sz="quarter" idx="12"/>
          </p:nvPr>
        </p:nvSpPr>
        <p:spPr/>
        <p:txBody>
          <a:bodyPr/>
          <a:lstStyle/>
          <a:p>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844" y="6082916"/>
            <a:ext cx="1376103" cy="6011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812" y="5943859"/>
            <a:ext cx="2232248" cy="879222"/>
          </a:xfrm>
          <a:prstGeom prst="rect">
            <a:avLst/>
          </a:prstGeom>
        </p:spPr>
      </p:pic>
      <p:sp>
        <p:nvSpPr>
          <p:cNvPr id="9" name="Rectangle 8"/>
          <p:cNvSpPr/>
          <p:nvPr/>
        </p:nvSpPr>
        <p:spPr>
          <a:xfrm>
            <a:off x="0" y="0"/>
            <a:ext cx="12188825" cy="1412776"/>
          </a:xfrm>
          <a:prstGeom prst="rect">
            <a:avLst/>
          </a:prstGeom>
          <a:gradFill flip="none" rotWithShape="1">
            <a:gsLst>
              <a:gs pos="0">
                <a:srgbClr val="008296">
                  <a:shade val="30000"/>
                  <a:satMod val="115000"/>
                </a:srgbClr>
              </a:gs>
              <a:gs pos="50000">
                <a:srgbClr val="008296">
                  <a:shade val="67500"/>
                  <a:satMod val="115000"/>
                </a:srgbClr>
              </a:gs>
              <a:gs pos="100000">
                <a:srgbClr val="00829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hape 111"/>
          <p:cNvSpPr txBox="1">
            <a:spLocks/>
          </p:cNvSpPr>
          <p:nvPr/>
        </p:nvSpPr>
        <p:spPr>
          <a:xfrm>
            <a:off x="756393" y="964745"/>
            <a:ext cx="8096791" cy="87991"/>
          </a:xfrm>
          <a:prstGeom prst="rect">
            <a:avLst/>
          </a:prstGeom>
          <a:noFill/>
          <a:ln>
            <a:noFill/>
          </a:ln>
        </p:spPr>
        <p:txBody>
          <a:bodyPr wrap="none" lIns="121868" tIns="121868" rIns="121868" bIns="121868"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SzPct val="100000"/>
              <a:buFont typeface="Lora"/>
              <a:buNone/>
              <a:defRPr sz="3000" b="0" i="0" u="none" strike="noStrike" cap="none" baseline="0">
                <a:solidFill>
                  <a:srgbClr val="005D85"/>
                </a:solidFill>
                <a:latin typeface="Raleway Medium" panose="020B0503030101060003" pitchFamily="34" charset="77"/>
                <a:ea typeface="Lora"/>
                <a:cs typeface="Lora"/>
                <a:sym typeface="Lora"/>
              </a:defRPr>
            </a:lvl1pPr>
            <a:lvl2pPr lvl="1" rtl="0">
              <a:spcBef>
                <a:spcPts val="0"/>
              </a:spcBef>
              <a:buSzPct val="100000"/>
              <a:buFont typeface="Lora"/>
              <a:buNone/>
              <a:defRPr sz="2000" b="1">
                <a:latin typeface="Lora"/>
                <a:ea typeface="Lora"/>
                <a:cs typeface="Lora"/>
                <a:sym typeface="Lora"/>
              </a:defRPr>
            </a:lvl2pPr>
            <a:lvl3pPr lvl="2" rtl="0">
              <a:spcBef>
                <a:spcPts val="0"/>
              </a:spcBef>
              <a:buSzPct val="100000"/>
              <a:buFont typeface="Lora"/>
              <a:buNone/>
              <a:defRPr sz="2000" b="1">
                <a:latin typeface="Lora"/>
                <a:ea typeface="Lora"/>
                <a:cs typeface="Lora"/>
                <a:sym typeface="Lora"/>
              </a:defRPr>
            </a:lvl3pPr>
            <a:lvl4pPr lvl="3" rtl="0">
              <a:spcBef>
                <a:spcPts val="0"/>
              </a:spcBef>
              <a:buSzPct val="100000"/>
              <a:buFont typeface="Lora"/>
              <a:buNone/>
              <a:defRPr sz="2000" b="1">
                <a:latin typeface="Lora"/>
                <a:ea typeface="Lora"/>
                <a:cs typeface="Lora"/>
                <a:sym typeface="Lora"/>
              </a:defRPr>
            </a:lvl4pPr>
            <a:lvl5pPr lvl="4" rtl="0">
              <a:spcBef>
                <a:spcPts val="0"/>
              </a:spcBef>
              <a:buSzPct val="100000"/>
              <a:buFont typeface="Lora"/>
              <a:buNone/>
              <a:defRPr sz="2000" b="1">
                <a:latin typeface="Lora"/>
                <a:ea typeface="Lora"/>
                <a:cs typeface="Lora"/>
                <a:sym typeface="Lora"/>
              </a:defRPr>
            </a:lvl5pPr>
            <a:lvl6pPr lvl="5" rtl="0">
              <a:spcBef>
                <a:spcPts val="0"/>
              </a:spcBef>
              <a:buSzPct val="100000"/>
              <a:buFont typeface="Lora"/>
              <a:buNone/>
              <a:defRPr sz="2000" b="1">
                <a:latin typeface="Lora"/>
                <a:ea typeface="Lora"/>
                <a:cs typeface="Lora"/>
                <a:sym typeface="Lora"/>
              </a:defRPr>
            </a:lvl6pPr>
            <a:lvl7pPr lvl="6" rtl="0">
              <a:spcBef>
                <a:spcPts val="0"/>
              </a:spcBef>
              <a:buSzPct val="100000"/>
              <a:buFont typeface="Lora"/>
              <a:buNone/>
              <a:defRPr sz="2000" b="1">
                <a:latin typeface="Lora"/>
                <a:ea typeface="Lora"/>
                <a:cs typeface="Lora"/>
                <a:sym typeface="Lora"/>
              </a:defRPr>
            </a:lvl7pPr>
            <a:lvl8pPr lvl="7" rtl="0">
              <a:spcBef>
                <a:spcPts val="0"/>
              </a:spcBef>
              <a:buSzPct val="100000"/>
              <a:buFont typeface="Lora"/>
              <a:buNone/>
              <a:defRPr sz="2000" b="1">
                <a:latin typeface="Lora"/>
                <a:ea typeface="Lora"/>
                <a:cs typeface="Lora"/>
                <a:sym typeface="Lora"/>
              </a:defRPr>
            </a:lvl8pPr>
            <a:lvl9pPr lvl="8" rtl="0">
              <a:spcBef>
                <a:spcPts val="0"/>
              </a:spcBef>
              <a:buSzPct val="100000"/>
              <a:buFont typeface="Lora"/>
              <a:buNone/>
              <a:defRPr sz="2000" b="1">
                <a:latin typeface="Lora"/>
                <a:ea typeface="Lora"/>
                <a:cs typeface="Lora"/>
                <a:sym typeface="Lora"/>
              </a:defRPr>
            </a:lvl9pPr>
          </a:lstStyle>
          <a:p>
            <a:pPr defTabSz="914400"/>
            <a:r>
              <a:rPr lang="en-CA" sz="4000" b="1" cap="all" spc="100" dirty="0">
                <a:solidFill>
                  <a:schemeClr val="bg1"/>
                </a:solidFill>
                <a:latin typeface="Raleway" charset="0"/>
                <a:ea typeface="Raleway" charset="0"/>
                <a:cs typeface="Raleway" charset="0"/>
              </a:rPr>
              <a:t>Https://discoverability.network</a:t>
            </a:r>
            <a:br>
              <a:rPr lang="en-CA" sz="4000" b="1" kern="0" cap="all" dirty="0">
                <a:solidFill>
                  <a:schemeClr val="bg1"/>
                </a:solidFill>
                <a:latin typeface="Raleway" charset="0"/>
                <a:ea typeface="Raleway" charset="0"/>
                <a:cs typeface="Raleway" charset="0"/>
              </a:rPr>
            </a:br>
            <a:endParaRPr lang="en-CA" sz="4000" b="1" kern="0" cap="all" dirty="0">
              <a:solidFill>
                <a:schemeClr val="bg1"/>
              </a:solidFill>
              <a:latin typeface="Raleway" charset="0"/>
              <a:ea typeface="Raleway" charset="0"/>
              <a:cs typeface="Raleway" charset="0"/>
            </a:endParaRPr>
          </a:p>
        </p:txBody>
      </p:sp>
      <p:pic>
        <p:nvPicPr>
          <p:cNvPr id="3" name="Picture 2">
            <a:extLst>
              <a:ext uri="{FF2B5EF4-FFF2-40B4-BE49-F238E27FC236}">
                <a16:creationId xmlns:a16="http://schemas.microsoft.com/office/drawing/2014/main" id="{0299857B-0099-49D8-8EA4-EFBCF6349AC4}"/>
              </a:ext>
            </a:extLst>
          </p:cNvPr>
          <p:cNvPicPr>
            <a:picLocks noChangeAspect="1"/>
          </p:cNvPicPr>
          <p:nvPr/>
        </p:nvPicPr>
        <p:blipFill>
          <a:blip r:embed="rId5"/>
          <a:stretch>
            <a:fillRect/>
          </a:stretch>
        </p:blipFill>
        <p:spPr>
          <a:xfrm>
            <a:off x="-1" y="1412776"/>
            <a:ext cx="12188825" cy="5368034"/>
          </a:xfrm>
          <a:prstGeom prst="rect">
            <a:avLst/>
          </a:prstGeom>
        </p:spPr>
      </p:pic>
    </p:spTree>
    <p:extLst>
      <p:ext uri="{BB962C8B-B14F-4D97-AF65-F5344CB8AC3E}">
        <p14:creationId xmlns:p14="http://schemas.microsoft.com/office/powerpoint/2010/main" val="88182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1F7DC9-D084-4EED-B1E3-91A239B8ECDD}"/>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7A96B52C-392D-4456-BF0C-6A19C2B6508B}"/>
              </a:ext>
            </a:extLst>
          </p:cNvPr>
          <p:cNvSpPr>
            <a:spLocks noGrp="1"/>
          </p:cNvSpPr>
          <p:nvPr>
            <p:ph type="sldNum" sz="quarter" idx="12"/>
          </p:nvPr>
        </p:nvSpPr>
        <p:spPr/>
        <p:txBody>
          <a:bodyPr/>
          <a:lstStyle/>
          <a:p>
            <a:endParaRPr lang="en-CA" dirty="0"/>
          </a:p>
        </p:txBody>
      </p:sp>
      <p:sp>
        <p:nvSpPr>
          <p:cNvPr id="11" name="Rectangle 10"/>
          <p:cNvSpPr/>
          <p:nvPr/>
        </p:nvSpPr>
        <p:spPr>
          <a:xfrm>
            <a:off x="0" y="0"/>
            <a:ext cx="12188825" cy="1412776"/>
          </a:xfrm>
          <a:prstGeom prst="rect">
            <a:avLst/>
          </a:prstGeom>
          <a:gradFill flip="none" rotWithShape="1">
            <a:gsLst>
              <a:gs pos="0">
                <a:srgbClr val="008296">
                  <a:shade val="30000"/>
                  <a:satMod val="115000"/>
                </a:srgbClr>
              </a:gs>
              <a:gs pos="50000">
                <a:srgbClr val="008296">
                  <a:shade val="67500"/>
                  <a:satMod val="115000"/>
                </a:srgbClr>
              </a:gs>
              <a:gs pos="100000">
                <a:srgbClr val="00829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111"/>
          <p:cNvSpPr txBox="1">
            <a:spLocks/>
          </p:cNvSpPr>
          <p:nvPr/>
        </p:nvSpPr>
        <p:spPr>
          <a:xfrm>
            <a:off x="756393" y="984135"/>
            <a:ext cx="8096791" cy="87991"/>
          </a:xfrm>
          <a:prstGeom prst="rect">
            <a:avLst/>
          </a:prstGeom>
          <a:noFill/>
          <a:ln>
            <a:noFill/>
          </a:ln>
        </p:spPr>
        <p:txBody>
          <a:bodyPr wrap="none" lIns="121868" tIns="121868" rIns="121868" bIns="121868"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SzPct val="100000"/>
              <a:buFont typeface="Lora"/>
              <a:buNone/>
              <a:defRPr sz="3000" b="0" i="0" u="none" strike="noStrike" cap="none" baseline="0">
                <a:solidFill>
                  <a:srgbClr val="005D85"/>
                </a:solidFill>
                <a:latin typeface="Raleway Medium" panose="020B0503030101060003" pitchFamily="34" charset="77"/>
                <a:ea typeface="Lora"/>
                <a:cs typeface="Lora"/>
                <a:sym typeface="Lora"/>
              </a:defRPr>
            </a:lvl1pPr>
            <a:lvl2pPr lvl="1" rtl="0">
              <a:spcBef>
                <a:spcPts val="0"/>
              </a:spcBef>
              <a:buSzPct val="100000"/>
              <a:buFont typeface="Lora"/>
              <a:buNone/>
              <a:defRPr sz="2000" b="1">
                <a:latin typeface="Lora"/>
                <a:ea typeface="Lora"/>
                <a:cs typeface="Lora"/>
                <a:sym typeface="Lora"/>
              </a:defRPr>
            </a:lvl2pPr>
            <a:lvl3pPr lvl="2" rtl="0">
              <a:spcBef>
                <a:spcPts val="0"/>
              </a:spcBef>
              <a:buSzPct val="100000"/>
              <a:buFont typeface="Lora"/>
              <a:buNone/>
              <a:defRPr sz="2000" b="1">
                <a:latin typeface="Lora"/>
                <a:ea typeface="Lora"/>
                <a:cs typeface="Lora"/>
                <a:sym typeface="Lora"/>
              </a:defRPr>
            </a:lvl3pPr>
            <a:lvl4pPr lvl="3" rtl="0">
              <a:spcBef>
                <a:spcPts val="0"/>
              </a:spcBef>
              <a:buSzPct val="100000"/>
              <a:buFont typeface="Lora"/>
              <a:buNone/>
              <a:defRPr sz="2000" b="1">
                <a:latin typeface="Lora"/>
                <a:ea typeface="Lora"/>
                <a:cs typeface="Lora"/>
                <a:sym typeface="Lora"/>
              </a:defRPr>
            </a:lvl4pPr>
            <a:lvl5pPr lvl="4" rtl="0">
              <a:spcBef>
                <a:spcPts val="0"/>
              </a:spcBef>
              <a:buSzPct val="100000"/>
              <a:buFont typeface="Lora"/>
              <a:buNone/>
              <a:defRPr sz="2000" b="1">
                <a:latin typeface="Lora"/>
                <a:ea typeface="Lora"/>
                <a:cs typeface="Lora"/>
                <a:sym typeface="Lora"/>
              </a:defRPr>
            </a:lvl5pPr>
            <a:lvl6pPr lvl="5" rtl="0">
              <a:spcBef>
                <a:spcPts val="0"/>
              </a:spcBef>
              <a:buSzPct val="100000"/>
              <a:buFont typeface="Lora"/>
              <a:buNone/>
              <a:defRPr sz="2000" b="1">
                <a:latin typeface="Lora"/>
                <a:ea typeface="Lora"/>
                <a:cs typeface="Lora"/>
                <a:sym typeface="Lora"/>
              </a:defRPr>
            </a:lvl6pPr>
            <a:lvl7pPr lvl="6" rtl="0">
              <a:spcBef>
                <a:spcPts val="0"/>
              </a:spcBef>
              <a:buSzPct val="100000"/>
              <a:buFont typeface="Lora"/>
              <a:buNone/>
              <a:defRPr sz="2000" b="1">
                <a:latin typeface="Lora"/>
                <a:ea typeface="Lora"/>
                <a:cs typeface="Lora"/>
                <a:sym typeface="Lora"/>
              </a:defRPr>
            </a:lvl7pPr>
            <a:lvl8pPr lvl="7" rtl="0">
              <a:spcBef>
                <a:spcPts val="0"/>
              </a:spcBef>
              <a:buSzPct val="100000"/>
              <a:buFont typeface="Lora"/>
              <a:buNone/>
              <a:defRPr sz="2000" b="1">
                <a:latin typeface="Lora"/>
                <a:ea typeface="Lora"/>
                <a:cs typeface="Lora"/>
                <a:sym typeface="Lora"/>
              </a:defRPr>
            </a:lvl8pPr>
            <a:lvl9pPr lvl="8" rtl="0">
              <a:spcBef>
                <a:spcPts val="0"/>
              </a:spcBef>
              <a:buSzPct val="100000"/>
              <a:buFont typeface="Lora"/>
              <a:buNone/>
              <a:defRPr sz="2000" b="1">
                <a:latin typeface="Lora"/>
                <a:ea typeface="Lora"/>
                <a:cs typeface="Lora"/>
                <a:sym typeface="Lora"/>
              </a:defRPr>
            </a:lvl9pPr>
          </a:lstStyle>
          <a:p>
            <a:pPr defTabSz="914400"/>
            <a:r>
              <a:rPr lang="en-CA" sz="4000" b="1" kern="0" cap="all" dirty="0">
                <a:solidFill>
                  <a:schemeClr val="bg1"/>
                </a:solidFill>
                <a:latin typeface="Raleway" charset="0"/>
                <a:ea typeface="Raleway" charset="0"/>
                <a:cs typeface="Raleway" charset="0"/>
              </a:rPr>
              <a:t>Find talent </a:t>
            </a:r>
            <a:r>
              <a:rPr lang="en-CA" sz="4000" kern="0" cap="all" dirty="0">
                <a:solidFill>
                  <a:schemeClr val="bg1"/>
                </a:solidFill>
                <a:latin typeface="Raleway" charset="0"/>
                <a:ea typeface="Raleway" charset="0"/>
                <a:cs typeface="Raleway" charset="0"/>
              </a:rPr>
              <a:t>today</a:t>
            </a:r>
            <a:br>
              <a:rPr lang="en-CA" sz="4000" b="1" kern="0" cap="all" dirty="0">
                <a:solidFill>
                  <a:schemeClr val="bg1"/>
                </a:solidFill>
                <a:latin typeface="Raleway" charset="0"/>
                <a:ea typeface="Raleway" charset="0"/>
                <a:cs typeface="Raleway" charset="0"/>
              </a:rPr>
            </a:br>
            <a:endParaRPr lang="en-CA" sz="4000" b="1" kern="0" cap="all" dirty="0">
              <a:solidFill>
                <a:schemeClr val="bg1"/>
              </a:solidFill>
              <a:latin typeface="Raleway" charset="0"/>
              <a:ea typeface="Raleway" charset="0"/>
              <a:cs typeface="Raleway"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844" y="6082916"/>
            <a:ext cx="1376103" cy="60110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812" y="5943859"/>
            <a:ext cx="2232248" cy="879222"/>
          </a:xfrm>
          <a:prstGeom prst="rect">
            <a:avLst/>
          </a:prstGeom>
        </p:spPr>
      </p:pic>
      <p:pic>
        <p:nvPicPr>
          <p:cNvPr id="3" name="Picture 2">
            <a:extLst>
              <a:ext uri="{FF2B5EF4-FFF2-40B4-BE49-F238E27FC236}">
                <a16:creationId xmlns:a16="http://schemas.microsoft.com/office/drawing/2014/main" id="{E1289312-DF84-4BD0-8CEB-8EA919B3D8EC}"/>
              </a:ext>
            </a:extLst>
          </p:cNvPr>
          <p:cNvPicPr>
            <a:picLocks noChangeAspect="1"/>
          </p:cNvPicPr>
          <p:nvPr/>
        </p:nvPicPr>
        <p:blipFill>
          <a:blip r:embed="rId5"/>
          <a:stretch>
            <a:fillRect/>
          </a:stretch>
        </p:blipFill>
        <p:spPr>
          <a:xfrm>
            <a:off x="513350" y="1447695"/>
            <a:ext cx="11162124" cy="5410305"/>
          </a:xfrm>
          <a:prstGeom prst="rect">
            <a:avLst/>
          </a:prstGeom>
        </p:spPr>
      </p:pic>
    </p:spTree>
    <p:extLst>
      <p:ext uri="{BB962C8B-B14F-4D97-AF65-F5344CB8AC3E}">
        <p14:creationId xmlns:p14="http://schemas.microsoft.com/office/powerpoint/2010/main" val="45453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670383" y="2335027"/>
            <a:ext cx="7296237" cy="2678149"/>
          </a:xfrm>
          <a:prstGeom prst="rect">
            <a:avLst/>
          </a:prstGeom>
        </p:spPr>
        <p:txBody>
          <a:bodyPr lIns="121868" tIns="121868" rIns="121868" bIns="121868" anchor="t" anchorCtr="0">
            <a:noAutofit/>
          </a:bodyPr>
          <a:lstStyle/>
          <a:p>
            <a:pPr marL="457200" lvl="1" indent="-457200">
              <a:spcBef>
                <a:spcPts val="800"/>
              </a:spcBef>
              <a:buClr>
                <a:srgbClr val="008296"/>
              </a:buClr>
              <a:buSzPct val="130000"/>
              <a:buFont typeface="Arial" charset="0"/>
              <a:buChar char="•"/>
              <a:defRPr/>
            </a:pPr>
            <a:r>
              <a:rPr lang="en-CA" sz="2000" dirty="0">
                <a:latin typeface="raleway" charset="0"/>
                <a:ea typeface="ＭＳ Ｐゴシック" pitchFamily="34" charset="-128"/>
                <a:cs typeface="Arial" panose="020B0604020202020204" pitchFamily="34" charset="0"/>
              </a:rPr>
              <a:t>Network powered by a job-matching technology</a:t>
            </a:r>
          </a:p>
          <a:p>
            <a:pPr marL="457200" lvl="1" indent="-457200">
              <a:spcBef>
                <a:spcPts val="800"/>
              </a:spcBef>
              <a:buClr>
                <a:srgbClr val="008296"/>
              </a:buClr>
              <a:buSzPct val="130000"/>
              <a:buFont typeface="Arial" charset="0"/>
              <a:buChar char="•"/>
              <a:defRPr/>
            </a:pPr>
            <a:r>
              <a:rPr lang="en-CA" sz="2000" dirty="0">
                <a:latin typeface="raleway" charset="0"/>
                <a:ea typeface="ＭＳ Ｐゴシック" pitchFamily="34" charset="-128"/>
                <a:cs typeface="Arial" panose="020B0604020202020204" pitchFamily="34" charset="0"/>
              </a:rPr>
              <a:t>Connects job seekers to employers based on skills, preferences and talent needs</a:t>
            </a:r>
          </a:p>
          <a:p>
            <a:pPr marL="457200" lvl="1" indent="-457200">
              <a:spcBef>
                <a:spcPts val="800"/>
              </a:spcBef>
              <a:buClr>
                <a:srgbClr val="008296"/>
              </a:buClr>
              <a:buSzPct val="130000"/>
              <a:buFont typeface="Arial" charset="0"/>
              <a:buChar char="•"/>
              <a:defRPr/>
            </a:pPr>
            <a:r>
              <a:rPr lang="en-CA" sz="2000" dirty="0">
                <a:latin typeface="raleway" charset="0"/>
                <a:ea typeface="ＭＳ Ｐゴシック" pitchFamily="34" charset="-128"/>
                <a:cs typeface="Arial" panose="020B0604020202020204" pitchFamily="34" charset="0"/>
              </a:rPr>
              <a:t>Launched in September 2014</a:t>
            </a:r>
          </a:p>
          <a:p>
            <a:pPr marL="457200" lvl="1" indent="-457200">
              <a:spcBef>
                <a:spcPts val="800"/>
              </a:spcBef>
              <a:buClr>
                <a:srgbClr val="008296"/>
              </a:buClr>
              <a:buSzPct val="130000"/>
              <a:buFont typeface="Arial" charset="0"/>
              <a:buChar char="•"/>
              <a:defRPr/>
            </a:pPr>
            <a:r>
              <a:rPr lang="en-CA" sz="2000" dirty="0">
                <a:latin typeface="raleway" charset="0"/>
                <a:ea typeface="ＭＳ Ｐゴシック" pitchFamily="34" charset="-128"/>
                <a:cs typeface="Arial" panose="020B0604020202020204" pitchFamily="34" charset="0"/>
              </a:rPr>
              <a:t>Brings together various stakeholder groups on one common platform to address one common goal, in this case persons with disabilities and employers </a:t>
            </a:r>
          </a:p>
          <a:p>
            <a:pPr marL="380905" lvl="2" indent="-380905">
              <a:spcBef>
                <a:spcPts val="800"/>
              </a:spcBef>
              <a:buSzPct val="130000"/>
              <a:buFont typeface="Arial" panose="020B0604020202020204" pitchFamily="34" charset="0"/>
              <a:buChar char="•"/>
              <a:defRPr/>
            </a:pPr>
            <a:endParaRPr lang="en-CA" sz="2000" dirty="0">
              <a:latin typeface="raleway" charset="0"/>
              <a:ea typeface="ＭＳ Ｐゴシック" pitchFamily="34" charset="-128"/>
              <a:cs typeface="Arial" panose="020B0604020202020204" pitchFamily="34" charset="0"/>
            </a:endParaRPr>
          </a:p>
          <a:p>
            <a:pPr marL="228543" lvl="1" indent="-228543">
              <a:spcBef>
                <a:spcPts val="0"/>
              </a:spcBef>
              <a:buSzTx/>
              <a:defRPr/>
            </a:pPr>
            <a:endParaRPr lang="en-CA" sz="2000" baseline="30000" dirty="0">
              <a:solidFill>
                <a:srgbClr val="FF0000"/>
              </a:solidFill>
              <a:latin typeface="raleway" charset="0"/>
              <a:ea typeface="ＭＳ Ｐゴシック" pitchFamily="34" charset="-128"/>
              <a:cs typeface="Arial" panose="020B0604020202020204" pitchFamily="34" charset="0"/>
            </a:endParaRPr>
          </a:p>
          <a:p>
            <a:pPr>
              <a:spcBef>
                <a:spcPts val="0"/>
              </a:spcBef>
              <a:buNone/>
            </a:pPr>
            <a:endParaRPr dirty="0">
              <a:latin typeface="raleway" charset="0"/>
            </a:endParaRPr>
          </a:p>
        </p:txBody>
      </p:sp>
      <p:sp>
        <p:nvSpPr>
          <p:cNvPr id="111" name="Shape 111"/>
          <p:cNvSpPr txBox="1">
            <a:spLocks noGrp="1"/>
          </p:cNvSpPr>
          <p:nvPr>
            <p:ph type="title"/>
          </p:nvPr>
        </p:nvSpPr>
        <p:spPr>
          <a:xfrm>
            <a:off x="669431" y="462930"/>
            <a:ext cx="8140685" cy="580647"/>
          </a:xfrm>
          <a:prstGeom prst="rect">
            <a:avLst/>
          </a:prstGeom>
          <a:noFill/>
        </p:spPr>
        <p:txBody>
          <a:bodyPr wrap="none" lIns="121868" tIns="121868" rIns="121868" bIns="121868" anchor="ctr" anchorCtr="0">
            <a:noAutofit/>
          </a:bodyPr>
          <a:lstStyle/>
          <a:p>
            <a:pPr lvl="0"/>
            <a:r>
              <a:rPr lang="en-CA" b="0" dirty="0"/>
              <a:t>POWERED BY </a:t>
            </a:r>
            <a:r>
              <a:rPr lang="en-CA" dirty="0"/>
              <a:t>MAGNET</a:t>
            </a:r>
            <a:endParaRPr lang="en" b="0" dirty="0">
              <a:highlight>
                <a:srgbClr val="FFCD00"/>
              </a:highlight>
              <a:latin typeface="Raleway Light" charset="0"/>
              <a:ea typeface="Raleway Light" charset="0"/>
              <a:cs typeface="Raleway Light" charset="0"/>
            </a:endParaRPr>
          </a:p>
        </p:txBody>
      </p:sp>
      <p:pic>
        <p:nvPicPr>
          <p:cNvPr id="11" name="Picture 4" descr="The red Magnet Today logo" title="Magnet">
            <a:extLst>
              <a:ext uri="{FF2B5EF4-FFF2-40B4-BE49-F238E27FC236}">
                <a16:creationId xmlns:a16="http://schemas.microsoft.com/office/drawing/2014/main" id="{D788BF0C-328F-47E1-861B-73BDC0486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636" y="2191011"/>
            <a:ext cx="2766623" cy="3153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title="Ontario Chamber of Commerce">
            <a:extLst>
              <a:ext uri="{FF2B5EF4-FFF2-40B4-BE49-F238E27FC236}">
                <a16:creationId xmlns:a16="http://schemas.microsoft.com/office/drawing/2014/main" id="{EF678328-C1E3-450A-8FEB-13B68340A4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pic>
        <p:nvPicPr>
          <p:cNvPr id="9" name="Picture 8">
            <a:extLst>
              <a:ext uri="{FF2B5EF4-FFF2-40B4-BE49-F238E27FC236}">
                <a16:creationId xmlns:a16="http://schemas.microsoft.com/office/drawing/2014/main" id="{2643A652-1AF7-40E3-AEF5-942859B8D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6" y="5924507"/>
            <a:ext cx="2256738" cy="888869"/>
          </a:xfrm>
          <a:prstGeom prst="rect">
            <a:avLst/>
          </a:prstGeom>
        </p:spPr>
      </p:pic>
    </p:spTree>
    <p:extLst>
      <p:ext uri="{BB962C8B-B14F-4D97-AF65-F5344CB8AC3E}">
        <p14:creationId xmlns:p14="http://schemas.microsoft.com/office/powerpoint/2010/main" val="1286122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8" name="Picture 7">
            <a:extLst>
              <a:ext uri="{FF2B5EF4-FFF2-40B4-BE49-F238E27FC236}">
                <a16:creationId xmlns:a16="http://schemas.microsoft.com/office/drawing/2014/main" id="{47E06A37-9411-4F38-9398-E781D17CF9E8}"/>
              </a:ext>
            </a:extLst>
          </p:cNvPr>
          <p:cNvPicPr>
            <a:picLocks noChangeAspect="1"/>
          </p:cNvPicPr>
          <p:nvPr/>
        </p:nvPicPr>
        <p:blipFill rotWithShape="1">
          <a:blip r:embed="rId3">
            <a:extLst>
              <a:ext uri="{28A0092B-C50C-407E-A947-70E740481C1C}">
                <a14:useLocalDpi xmlns:a14="http://schemas.microsoft.com/office/drawing/2010/main"/>
              </a:ext>
            </a:extLst>
          </a:blip>
          <a:srcRect t="20601"/>
          <a:stretch/>
        </p:blipFill>
        <p:spPr>
          <a:xfrm>
            <a:off x="2" y="1412776"/>
            <a:ext cx="8020000" cy="5445224"/>
          </a:xfrm>
          <a:prstGeom prst="rect">
            <a:avLst/>
          </a:prstGeom>
        </p:spPr>
      </p:pic>
      <p:sp>
        <p:nvSpPr>
          <p:cNvPr id="9" name="Manual Input 8">
            <a:extLst>
              <a:ext uri="{FF2B5EF4-FFF2-40B4-BE49-F238E27FC236}">
                <a16:creationId xmlns:a16="http://schemas.microsoft.com/office/drawing/2014/main" id="{2B635A2D-18BB-443A-BD68-B6927BA7BF7E}"/>
              </a:ext>
            </a:extLst>
          </p:cNvPr>
          <p:cNvSpPr/>
          <p:nvPr/>
        </p:nvSpPr>
        <p:spPr>
          <a:xfrm rot="16200000">
            <a:off x="5166272" y="-164560"/>
            <a:ext cx="5445223" cy="859989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white"/>
                </a:solidFill>
                <a:effectLst/>
                <a:uLnTx/>
                <a:uFillTx/>
                <a:latin typeface="Calibri" panose="020F0502020204030204"/>
                <a:ea typeface="+mn-ea"/>
                <a:cs typeface="+mn-cs"/>
              </a:rPr>
              <a:t>v</a:t>
            </a:r>
          </a:p>
        </p:txBody>
      </p:sp>
      <p:sp>
        <p:nvSpPr>
          <p:cNvPr id="112" name="Shape 112"/>
          <p:cNvSpPr txBox="1">
            <a:spLocks noGrp="1"/>
          </p:cNvSpPr>
          <p:nvPr>
            <p:ph type="body" idx="1"/>
          </p:nvPr>
        </p:nvSpPr>
        <p:spPr>
          <a:xfrm>
            <a:off x="5014292" y="2276873"/>
            <a:ext cx="6480720" cy="2830188"/>
          </a:xfrm>
          <a:prstGeom prst="rect">
            <a:avLst/>
          </a:prstGeom>
        </p:spPr>
        <p:txBody>
          <a:bodyPr lIns="121868" tIns="121868" rIns="121868" bIns="121868" anchor="t" anchorCtr="0">
            <a:noAutofit/>
          </a:bodyPr>
          <a:lstStyle/>
          <a:p>
            <a:pPr marL="457200" lvl="1" indent="-457200">
              <a:spcBef>
                <a:spcPts val="800"/>
              </a:spcBef>
              <a:buClr>
                <a:srgbClr val="008296"/>
              </a:buClr>
              <a:buSzPct val="130000"/>
              <a:buFont typeface="Arial" charset="0"/>
              <a:buChar char="•"/>
              <a:defRPr/>
            </a:pPr>
            <a:r>
              <a:rPr lang="en-CA" sz="2000" dirty="0">
                <a:latin typeface="raleway" charset="0"/>
                <a:ea typeface="ＭＳ Ｐゴシック" pitchFamily="34" charset="-128"/>
                <a:cs typeface="Arial" panose="020B0604020202020204" pitchFamily="34" charset="0"/>
              </a:rPr>
              <a:t>Create an employer profile </a:t>
            </a:r>
          </a:p>
          <a:p>
            <a:pPr marL="457200" lvl="1" indent="-457200">
              <a:spcBef>
                <a:spcPts val="800"/>
              </a:spcBef>
              <a:buClr>
                <a:srgbClr val="008296"/>
              </a:buClr>
              <a:buSzPct val="130000"/>
              <a:buFont typeface="Arial" charset="0"/>
              <a:buChar char="•"/>
              <a:defRPr/>
            </a:pPr>
            <a:r>
              <a:rPr lang="en-CA" sz="2000" dirty="0">
                <a:latin typeface="raleway" charset="0"/>
                <a:ea typeface="ＭＳ Ｐゴシック" pitchFamily="34" charset="-128"/>
                <a:cs typeface="Arial" panose="020B0604020202020204" pitchFamily="34" charset="0"/>
              </a:rPr>
              <a:t>Post your jobs </a:t>
            </a:r>
          </a:p>
          <a:p>
            <a:pPr marL="457200" lvl="1" indent="-457200">
              <a:spcBef>
                <a:spcPts val="800"/>
              </a:spcBef>
              <a:buClr>
                <a:srgbClr val="008296"/>
              </a:buClr>
              <a:buSzPct val="130000"/>
              <a:buFont typeface="Arial" charset="0"/>
              <a:buChar char="•"/>
              <a:defRPr/>
            </a:pPr>
            <a:r>
              <a:rPr lang="en-CA" sz="2000" dirty="0">
                <a:latin typeface="raleway" charset="0"/>
                <a:ea typeface="ＭＳ Ｐゴシック" pitchFamily="34" charset="-128"/>
                <a:cs typeface="Arial" panose="020B0604020202020204" pitchFamily="34" charset="0"/>
              </a:rPr>
              <a:t>Apply a diversity filter for persons with disabilities</a:t>
            </a:r>
          </a:p>
          <a:p>
            <a:pPr marL="457200" lvl="1" indent="-457200">
              <a:spcBef>
                <a:spcPts val="800"/>
              </a:spcBef>
              <a:buClr>
                <a:srgbClr val="008296"/>
              </a:buClr>
              <a:buSzPct val="130000"/>
              <a:buFont typeface="Arial" charset="0"/>
              <a:buChar char="•"/>
              <a:defRPr/>
            </a:pPr>
            <a:r>
              <a:rPr lang="en-CA" sz="2000" dirty="0">
                <a:latin typeface="raleway" charset="0"/>
                <a:ea typeface="ＭＳ Ｐゴシック" pitchFamily="34" charset="-128"/>
                <a:cs typeface="Arial" panose="020B0604020202020204" pitchFamily="34" charset="0"/>
              </a:rPr>
              <a:t>Connect to qualified candidates in real time who also happen to have a disability</a:t>
            </a:r>
          </a:p>
          <a:p>
            <a:pPr marL="457200" lvl="1" indent="-457200">
              <a:spcBef>
                <a:spcPts val="800"/>
              </a:spcBef>
              <a:buClr>
                <a:srgbClr val="008296"/>
              </a:buClr>
              <a:buSzPct val="130000"/>
              <a:buFont typeface="Arial" charset="0"/>
              <a:buChar char="•"/>
              <a:defRPr/>
            </a:pPr>
            <a:r>
              <a:rPr lang="en-CA" sz="2000" dirty="0">
                <a:latin typeface="raleway" charset="0"/>
                <a:ea typeface="ＭＳ Ｐゴシック" pitchFamily="34" charset="-128"/>
                <a:cs typeface="Arial" panose="020B0604020202020204" pitchFamily="34" charset="0"/>
              </a:rPr>
              <a:t>Magnet is a social initiative, making it completely free for employers to use</a:t>
            </a:r>
          </a:p>
          <a:p>
            <a:pPr marL="380905" lvl="2" indent="-380905">
              <a:spcBef>
                <a:spcPts val="800"/>
              </a:spcBef>
              <a:buSzPct val="130000"/>
              <a:buFont typeface="Arial" panose="020B0604020202020204" pitchFamily="34" charset="0"/>
              <a:buChar char="•"/>
              <a:defRPr/>
            </a:pPr>
            <a:endParaRPr lang="en-CA" sz="2000" dirty="0">
              <a:latin typeface="raleway" charset="0"/>
              <a:ea typeface="ＭＳ Ｐゴシック" pitchFamily="34" charset="-128"/>
              <a:cs typeface="Arial" panose="020B0604020202020204" pitchFamily="34" charset="0"/>
            </a:endParaRPr>
          </a:p>
          <a:p>
            <a:pPr marL="228543" lvl="1" indent="-228543">
              <a:spcBef>
                <a:spcPts val="0"/>
              </a:spcBef>
              <a:buSzTx/>
              <a:defRPr/>
            </a:pPr>
            <a:endParaRPr lang="en-CA" sz="2000" baseline="30000" dirty="0">
              <a:solidFill>
                <a:srgbClr val="FF0000"/>
              </a:solidFill>
              <a:latin typeface="raleway" charset="0"/>
              <a:ea typeface="ＭＳ Ｐゴシック" pitchFamily="34" charset="-128"/>
              <a:cs typeface="Arial" panose="020B0604020202020204" pitchFamily="34" charset="0"/>
            </a:endParaRPr>
          </a:p>
          <a:p>
            <a:pPr>
              <a:spcBef>
                <a:spcPts val="0"/>
              </a:spcBef>
              <a:buNone/>
            </a:pPr>
            <a:endParaRPr dirty="0">
              <a:latin typeface="raleway" charset="0"/>
            </a:endParaRPr>
          </a:p>
        </p:txBody>
      </p:sp>
      <p:sp>
        <p:nvSpPr>
          <p:cNvPr id="111" name="Shape 111"/>
          <p:cNvSpPr txBox="1">
            <a:spLocks noGrp="1"/>
          </p:cNvSpPr>
          <p:nvPr>
            <p:ph type="title"/>
          </p:nvPr>
        </p:nvSpPr>
        <p:spPr>
          <a:xfrm>
            <a:off x="669431" y="462930"/>
            <a:ext cx="8140685" cy="580647"/>
          </a:xfrm>
          <a:prstGeom prst="rect">
            <a:avLst/>
          </a:prstGeom>
          <a:noFill/>
        </p:spPr>
        <p:txBody>
          <a:bodyPr wrap="none" lIns="121868" tIns="121868" rIns="121868" bIns="121868" anchor="ctr" anchorCtr="0">
            <a:noAutofit/>
          </a:bodyPr>
          <a:lstStyle/>
          <a:p>
            <a:pPr lvl="0"/>
            <a:r>
              <a:rPr lang="en-CA" dirty="0"/>
              <a:t>LEVERAGE DIVERSITY </a:t>
            </a:r>
            <a:r>
              <a:rPr lang="en-CA" b="0" dirty="0"/>
              <a:t>SETTINGS</a:t>
            </a:r>
            <a:endParaRPr lang="en" b="0" dirty="0">
              <a:highlight>
                <a:srgbClr val="FFCD00"/>
              </a:highlight>
              <a:latin typeface="Raleway Light" charset="0"/>
              <a:ea typeface="Raleway Light" charset="0"/>
              <a:cs typeface="Raleway Light" charset="0"/>
            </a:endParaRPr>
          </a:p>
        </p:txBody>
      </p:sp>
      <p:pic>
        <p:nvPicPr>
          <p:cNvPr id="10" name="Picture 9" descr="Logo" title="Ontario Chamber of Commerce">
            <a:extLst>
              <a:ext uri="{FF2B5EF4-FFF2-40B4-BE49-F238E27FC236}">
                <a16:creationId xmlns:a16="http://schemas.microsoft.com/office/drawing/2014/main" id="{85384D60-EE43-4533-BAF2-C9215C70B0F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pic>
        <p:nvPicPr>
          <p:cNvPr id="11" name="Picture 10">
            <a:extLst>
              <a:ext uri="{FF2B5EF4-FFF2-40B4-BE49-F238E27FC236}">
                <a16:creationId xmlns:a16="http://schemas.microsoft.com/office/drawing/2014/main" id="{8BFCB496-3AD1-4B55-9ED1-6D94BC8C46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9842" y="5924507"/>
            <a:ext cx="2256738" cy="888869"/>
          </a:xfrm>
          <a:prstGeom prst="rect">
            <a:avLst/>
          </a:prstGeom>
        </p:spPr>
      </p:pic>
    </p:spTree>
    <p:extLst>
      <p:ext uri="{BB962C8B-B14F-4D97-AF65-F5344CB8AC3E}">
        <p14:creationId xmlns:p14="http://schemas.microsoft.com/office/powerpoint/2010/main" val="3955507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56"/>
        <p:cNvGrpSpPr/>
        <p:nvPr/>
      </p:nvGrpSpPr>
      <p:grpSpPr>
        <a:xfrm>
          <a:off x="0" y="0"/>
          <a:ext cx="0" cy="0"/>
          <a:chOff x="0" y="0"/>
          <a:chExt cx="0" cy="0"/>
        </a:xfrm>
      </p:grpSpPr>
      <p:cxnSp>
        <p:nvCxnSpPr>
          <p:cNvPr id="58" name="Google Shape;172;p31">
            <a:extLst>
              <a:ext uri="{FF2B5EF4-FFF2-40B4-BE49-F238E27FC236}">
                <a16:creationId xmlns:a16="http://schemas.microsoft.com/office/drawing/2014/main" id="{39E66A4B-8996-4115-80E8-A38D774DDA39}"/>
              </a:ext>
            </a:extLst>
          </p:cNvPr>
          <p:cNvCxnSpPr/>
          <p:nvPr/>
        </p:nvCxnSpPr>
        <p:spPr>
          <a:xfrm rot="-5400000" flipH="1">
            <a:off x="9398531" y="2991607"/>
            <a:ext cx="448283" cy="800"/>
          </a:xfrm>
          <a:prstGeom prst="bentConnector3">
            <a:avLst>
              <a:gd name="adj1" fmla="val 50000"/>
            </a:avLst>
          </a:prstGeom>
          <a:noFill/>
          <a:ln w="28575" cap="flat" cmpd="sng">
            <a:solidFill>
              <a:srgbClr val="FFFFFF"/>
            </a:solidFill>
            <a:prstDash val="solid"/>
            <a:round/>
            <a:headEnd type="none" w="sm" len="sm"/>
            <a:tailEnd type="none" w="sm" len="sm"/>
          </a:ln>
        </p:spPr>
      </p:cxnSp>
      <p:cxnSp>
        <p:nvCxnSpPr>
          <p:cNvPr id="59" name="Google Shape;173;p31">
            <a:extLst>
              <a:ext uri="{FF2B5EF4-FFF2-40B4-BE49-F238E27FC236}">
                <a16:creationId xmlns:a16="http://schemas.microsoft.com/office/drawing/2014/main" id="{CB1AB35C-F1D1-4F24-AB66-6CD89876D1F0}"/>
              </a:ext>
            </a:extLst>
          </p:cNvPr>
          <p:cNvCxnSpPr/>
          <p:nvPr/>
        </p:nvCxnSpPr>
        <p:spPr>
          <a:xfrm rot="-5400000" flipH="1">
            <a:off x="2185176" y="3005409"/>
            <a:ext cx="448283" cy="800"/>
          </a:xfrm>
          <a:prstGeom prst="bentConnector3">
            <a:avLst>
              <a:gd name="adj1" fmla="val 50000"/>
            </a:avLst>
          </a:prstGeom>
          <a:noFill/>
          <a:ln w="28575" cap="flat" cmpd="sng">
            <a:solidFill>
              <a:srgbClr val="FFFFFF"/>
            </a:solidFill>
            <a:prstDash val="solid"/>
            <a:round/>
            <a:headEnd type="none" w="sm" len="sm"/>
            <a:tailEnd type="none" w="sm" len="sm"/>
          </a:ln>
        </p:spPr>
      </p:cxnSp>
      <p:cxnSp>
        <p:nvCxnSpPr>
          <p:cNvPr id="60" name="Google Shape;174;p31">
            <a:extLst>
              <a:ext uri="{FF2B5EF4-FFF2-40B4-BE49-F238E27FC236}">
                <a16:creationId xmlns:a16="http://schemas.microsoft.com/office/drawing/2014/main" id="{632E062C-E255-4164-997A-1F409C2D3E61}"/>
              </a:ext>
            </a:extLst>
          </p:cNvPr>
          <p:cNvCxnSpPr/>
          <p:nvPr/>
        </p:nvCxnSpPr>
        <p:spPr>
          <a:xfrm rot="-5400000" flipH="1">
            <a:off x="5798663" y="2991586"/>
            <a:ext cx="448283" cy="800"/>
          </a:xfrm>
          <a:prstGeom prst="bentConnector3">
            <a:avLst>
              <a:gd name="adj1" fmla="val 50000"/>
            </a:avLst>
          </a:prstGeom>
          <a:noFill/>
          <a:ln w="28575" cap="flat" cmpd="sng">
            <a:solidFill>
              <a:srgbClr val="FFFFFF"/>
            </a:solidFill>
            <a:prstDash val="solid"/>
            <a:round/>
            <a:headEnd type="none" w="sm" len="sm"/>
            <a:tailEnd type="none" w="sm" len="sm"/>
          </a:ln>
        </p:spPr>
      </p:cxnSp>
      <p:cxnSp>
        <p:nvCxnSpPr>
          <p:cNvPr id="61" name="Google Shape;175;p31">
            <a:extLst>
              <a:ext uri="{FF2B5EF4-FFF2-40B4-BE49-F238E27FC236}">
                <a16:creationId xmlns:a16="http://schemas.microsoft.com/office/drawing/2014/main" id="{37CBC1F0-A1B3-4410-A1C9-8870BF8F0071}"/>
              </a:ext>
            </a:extLst>
          </p:cNvPr>
          <p:cNvCxnSpPr/>
          <p:nvPr/>
        </p:nvCxnSpPr>
        <p:spPr>
          <a:xfrm rot="-5400000" flipH="1">
            <a:off x="7598062" y="2991586"/>
            <a:ext cx="448283" cy="800"/>
          </a:xfrm>
          <a:prstGeom prst="bentConnector3">
            <a:avLst>
              <a:gd name="adj1" fmla="val 50000"/>
            </a:avLst>
          </a:prstGeom>
          <a:noFill/>
          <a:ln w="28575" cap="flat" cmpd="sng">
            <a:solidFill>
              <a:srgbClr val="FFFFFF"/>
            </a:solidFill>
            <a:prstDash val="solid"/>
            <a:round/>
            <a:headEnd type="none" w="sm" len="sm"/>
            <a:tailEnd type="none" w="sm" len="sm"/>
          </a:ln>
        </p:spPr>
      </p:cxnSp>
      <p:cxnSp>
        <p:nvCxnSpPr>
          <p:cNvPr id="62" name="Google Shape;212;p31">
            <a:extLst>
              <a:ext uri="{FF2B5EF4-FFF2-40B4-BE49-F238E27FC236}">
                <a16:creationId xmlns:a16="http://schemas.microsoft.com/office/drawing/2014/main" id="{D0881E62-9E65-404D-AF87-357830205FC2}"/>
              </a:ext>
            </a:extLst>
          </p:cNvPr>
          <p:cNvCxnSpPr/>
          <p:nvPr/>
        </p:nvCxnSpPr>
        <p:spPr>
          <a:xfrm rot="-5400000" flipH="1">
            <a:off x="4036816" y="2999769"/>
            <a:ext cx="448283" cy="800"/>
          </a:xfrm>
          <a:prstGeom prst="bentConnector3">
            <a:avLst>
              <a:gd name="adj1" fmla="val 50000"/>
            </a:avLst>
          </a:prstGeom>
          <a:noFill/>
          <a:ln w="28575" cap="flat" cmpd="sng">
            <a:solidFill>
              <a:srgbClr val="FFFFFF"/>
            </a:solidFill>
            <a:prstDash val="solid"/>
            <a:round/>
            <a:headEnd type="none" w="sm" len="sm"/>
            <a:tailEnd type="none" w="sm" len="sm"/>
          </a:ln>
        </p:spPr>
      </p:cxnSp>
      <p:sp>
        <p:nvSpPr>
          <p:cNvPr id="63" name="Google Shape;158;p31">
            <a:extLst>
              <a:ext uri="{FF2B5EF4-FFF2-40B4-BE49-F238E27FC236}">
                <a16:creationId xmlns:a16="http://schemas.microsoft.com/office/drawing/2014/main" id="{2D116869-BACE-4878-8382-A85CF8A20E2B}"/>
              </a:ext>
            </a:extLst>
          </p:cNvPr>
          <p:cNvSpPr/>
          <p:nvPr/>
        </p:nvSpPr>
        <p:spPr>
          <a:xfrm>
            <a:off x="8789806" y="1283805"/>
            <a:ext cx="1640373" cy="4408052"/>
          </a:xfrm>
          <a:prstGeom prst="roundRect">
            <a:avLst>
              <a:gd name="adj" fmla="val 50000"/>
            </a:avLst>
          </a:prstGeom>
          <a:noFill/>
          <a:ln w="28575" cap="flat" cmpd="sng">
            <a:solidFill>
              <a:srgbClr val="FFFFFF"/>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64" name="Google Shape;159;p31">
            <a:extLst>
              <a:ext uri="{FF2B5EF4-FFF2-40B4-BE49-F238E27FC236}">
                <a16:creationId xmlns:a16="http://schemas.microsoft.com/office/drawing/2014/main" id="{7A60637E-2368-49A5-B202-438AE783512B}"/>
              </a:ext>
            </a:extLst>
          </p:cNvPr>
          <p:cNvSpPr/>
          <p:nvPr/>
        </p:nvSpPr>
        <p:spPr>
          <a:xfrm>
            <a:off x="7020347" y="1274125"/>
            <a:ext cx="1640373" cy="4408052"/>
          </a:xfrm>
          <a:prstGeom prst="roundRect">
            <a:avLst>
              <a:gd name="adj" fmla="val 50000"/>
            </a:avLst>
          </a:prstGeom>
          <a:noFill/>
          <a:ln w="28575" cap="flat" cmpd="sng">
            <a:solidFill>
              <a:srgbClr val="FFFFFF"/>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65" name="Google Shape;160;p31">
            <a:extLst>
              <a:ext uri="{FF2B5EF4-FFF2-40B4-BE49-F238E27FC236}">
                <a16:creationId xmlns:a16="http://schemas.microsoft.com/office/drawing/2014/main" id="{F0CE2A41-F015-459E-A120-BC3618237A10}"/>
              </a:ext>
            </a:extLst>
          </p:cNvPr>
          <p:cNvSpPr/>
          <p:nvPr/>
        </p:nvSpPr>
        <p:spPr>
          <a:xfrm>
            <a:off x="5238238" y="1324171"/>
            <a:ext cx="1640373" cy="4357665"/>
          </a:xfrm>
          <a:prstGeom prst="roundRect">
            <a:avLst>
              <a:gd name="adj" fmla="val 50000"/>
            </a:avLst>
          </a:prstGeom>
          <a:noFill/>
          <a:ln w="28575" cap="flat" cmpd="sng">
            <a:solidFill>
              <a:srgbClr val="FFFFFF"/>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66" name="Google Shape;161;p31">
            <a:extLst>
              <a:ext uri="{FF2B5EF4-FFF2-40B4-BE49-F238E27FC236}">
                <a16:creationId xmlns:a16="http://schemas.microsoft.com/office/drawing/2014/main" id="{B1A15CEF-2312-4DEB-BD50-59975096144F}"/>
              </a:ext>
            </a:extLst>
          </p:cNvPr>
          <p:cNvSpPr/>
          <p:nvPr/>
        </p:nvSpPr>
        <p:spPr>
          <a:xfrm>
            <a:off x="1610278" y="1283805"/>
            <a:ext cx="1598784" cy="4408052"/>
          </a:xfrm>
          <a:prstGeom prst="roundRect">
            <a:avLst>
              <a:gd name="adj" fmla="val 50000"/>
            </a:avLst>
          </a:prstGeom>
          <a:noFill/>
          <a:ln w="28575" cap="flat" cmpd="sng">
            <a:solidFill>
              <a:srgbClr val="FFFFFF"/>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ctr" defTabSz="1218895" rtl="0" eaLnBrk="1" fontAlgn="auto" latinLnBrk="0" hangingPunct="1">
              <a:lnSpc>
                <a:spcPct val="100000"/>
              </a:lnSpc>
              <a:spcBef>
                <a:spcPts val="0"/>
              </a:spcBef>
              <a:spcAft>
                <a:spcPts val="0"/>
              </a:spcAft>
              <a:buClr>
                <a:srgbClr val="000000"/>
              </a:buClr>
              <a:buSzPts val="1100"/>
              <a:buFontTx/>
              <a:buNone/>
              <a:tabLst/>
              <a:defRPr/>
            </a:pPr>
            <a:r>
              <a:rPr kumimoji="0" lang="en" sz="1600" b="0" i="0" u="none" strike="noStrike" kern="0" cap="none" spc="0" normalizeH="0" baseline="0" noProof="0">
                <a:ln>
                  <a:noFill/>
                </a:ln>
                <a:solidFill>
                  <a:srgbClr val="000000"/>
                </a:solidFill>
                <a:effectLst/>
                <a:uLnTx/>
                <a:uFillTx/>
                <a:latin typeface="Arial"/>
                <a:ea typeface="+mn-ea"/>
                <a:cs typeface="Arial"/>
                <a:sym typeface="Arial"/>
              </a:rPr>
              <a:t>Ottawa</a:t>
            </a:r>
            <a:endParaRPr kumimoji="0" sz="16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67" name="Google Shape;163;p31">
            <a:extLst>
              <a:ext uri="{FF2B5EF4-FFF2-40B4-BE49-F238E27FC236}">
                <a16:creationId xmlns:a16="http://schemas.microsoft.com/office/drawing/2014/main" id="{F8351892-3932-4C0D-A7F7-AD5DCE043218}"/>
              </a:ext>
            </a:extLst>
          </p:cNvPr>
          <p:cNvSpPr/>
          <p:nvPr/>
        </p:nvSpPr>
        <p:spPr>
          <a:xfrm>
            <a:off x="8880910" y="2245536"/>
            <a:ext cx="1483614" cy="605842"/>
          </a:xfrm>
          <a:prstGeom prst="roundRect">
            <a:avLst>
              <a:gd name="adj" fmla="val 50000"/>
            </a:avLst>
          </a:prstGeom>
          <a:solidFill>
            <a:srgbClr val="49A9C5"/>
          </a:solidFill>
          <a:ln>
            <a:noFill/>
          </a:ln>
        </p:spPr>
        <p:txBody>
          <a:bodyPr spcFirstLastPara="1" wrap="square" lIns="121868" tIns="121868" rIns="121868" bIns="121868" anchor="ctr"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US" sz="1333" b="0" i="0" u="none" strike="noStrike" kern="0" cap="none" spc="0" normalizeH="0" baseline="0" noProof="0" dirty="0">
                <a:ln>
                  <a:noFill/>
                </a:ln>
                <a:solidFill>
                  <a:srgbClr val="FFFFFF"/>
                </a:solidFill>
                <a:effectLst/>
                <a:uLnTx/>
                <a:uFillTx/>
                <a:latin typeface="raleway"/>
                <a:ea typeface="Roboto"/>
                <a:cs typeface="Roboto"/>
                <a:sym typeface="Roboto"/>
              </a:rPr>
              <a:t>Lead Organization</a:t>
            </a:r>
            <a:endParaRPr kumimoji="0" sz="1866" b="0" i="0" u="none" strike="noStrike" kern="0" cap="none" spc="0" normalizeH="0" baseline="0" noProof="0" dirty="0">
              <a:ln>
                <a:noFill/>
              </a:ln>
              <a:solidFill>
                <a:srgbClr val="FFFFFF"/>
              </a:solidFill>
              <a:effectLst/>
              <a:uLnTx/>
              <a:uFillTx/>
              <a:latin typeface="raleway"/>
              <a:ea typeface="+mn-ea"/>
              <a:cs typeface="Arial"/>
              <a:sym typeface="Arial"/>
            </a:endParaRPr>
          </a:p>
        </p:txBody>
      </p:sp>
      <p:cxnSp>
        <p:nvCxnSpPr>
          <p:cNvPr id="68" name="Google Shape;164;p31">
            <a:extLst>
              <a:ext uri="{FF2B5EF4-FFF2-40B4-BE49-F238E27FC236}">
                <a16:creationId xmlns:a16="http://schemas.microsoft.com/office/drawing/2014/main" id="{9D9434F5-5659-4D5F-8217-D2FD061D51B3}"/>
              </a:ext>
            </a:extLst>
          </p:cNvPr>
          <p:cNvCxnSpPr>
            <a:cxnSpLocks/>
          </p:cNvCxnSpPr>
          <p:nvPr/>
        </p:nvCxnSpPr>
        <p:spPr>
          <a:xfrm rot="-5400000" flipH="1">
            <a:off x="7567594" y="-822586"/>
            <a:ext cx="612000" cy="3600000"/>
          </a:xfrm>
          <a:prstGeom prst="bentConnector3">
            <a:avLst>
              <a:gd name="adj1" fmla="val 49995"/>
            </a:avLst>
          </a:prstGeom>
          <a:noFill/>
          <a:ln w="28575" cap="flat" cmpd="sng">
            <a:solidFill>
              <a:srgbClr val="FFFFFF"/>
            </a:solidFill>
            <a:prstDash val="solid"/>
            <a:round/>
            <a:headEnd type="none" w="sm" len="sm"/>
            <a:tailEnd type="none" w="sm" len="sm"/>
          </a:ln>
        </p:spPr>
      </p:cxnSp>
      <p:cxnSp>
        <p:nvCxnSpPr>
          <p:cNvPr id="69" name="Google Shape;165;p31">
            <a:extLst>
              <a:ext uri="{FF2B5EF4-FFF2-40B4-BE49-F238E27FC236}">
                <a16:creationId xmlns:a16="http://schemas.microsoft.com/office/drawing/2014/main" id="{D1D261D8-8A24-45C0-B293-D26B0DD5711E}"/>
              </a:ext>
            </a:extLst>
          </p:cNvPr>
          <p:cNvCxnSpPr>
            <a:cxnSpLocks/>
          </p:cNvCxnSpPr>
          <p:nvPr/>
        </p:nvCxnSpPr>
        <p:spPr>
          <a:xfrm rot="10800000" flipH="1">
            <a:off x="2363392" y="984613"/>
            <a:ext cx="3695038" cy="287925"/>
          </a:xfrm>
          <a:prstGeom prst="bentConnector3">
            <a:avLst>
              <a:gd name="adj1" fmla="val 453"/>
            </a:avLst>
          </a:prstGeom>
          <a:noFill/>
          <a:ln w="28575" cap="flat" cmpd="sng">
            <a:solidFill>
              <a:srgbClr val="FFFFFF"/>
            </a:solidFill>
            <a:prstDash val="solid"/>
            <a:round/>
            <a:headEnd type="none" w="sm" len="sm"/>
            <a:tailEnd type="none" w="sm" len="sm"/>
          </a:ln>
        </p:spPr>
      </p:cxnSp>
      <p:cxnSp>
        <p:nvCxnSpPr>
          <p:cNvPr id="70" name="Google Shape;166;p31">
            <a:extLst>
              <a:ext uri="{FF2B5EF4-FFF2-40B4-BE49-F238E27FC236}">
                <a16:creationId xmlns:a16="http://schemas.microsoft.com/office/drawing/2014/main" id="{A65F6B48-2A98-4BB6-AC11-854559F411DF}"/>
              </a:ext>
            </a:extLst>
          </p:cNvPr>
          <p:cNvCxnSpPr/>
          <p:nvPr/>
        </p:nvCxnSpPr>
        <p:spPr>
          <a:xfrm rot="5400000" flipH="1">
            <a:off x="7684707" y="1153198"/>
            <a:ext cx="300722" cy="1200"/>
          </a:xfrm>
          <a:prstGeom prst="bentConnector3">
            <a:avLst>
              <a:gd name="adj1" fmla="val 50000"/>
            </a:avLst>
          </a:prstGeom>
          <a:noFill/>
          <a:ln w="28575" cap="flat" cmpd="sng">
            <a:solidFill>
              <a:srgbClr val="FFFFFF"/>
            </a:solidFill>
            <a:prstDash val="solid"/>
            <a:round/>
            <a:headEnd type="none" w="sm" len="sm"/>
            <a:tailEnd type="none" w="sm" len="sm"/>
          </a:ln>
        </p:spPr>
      </p:cxnSp>
      <p:sp>
        <p:nvSpPr>
          <p:cNvPr id="71" name="Google Shape;168;p31">
            <a:extLst>
              <a:ext uri="{FF2B5EF4-FFF2-40B4-BE49-F238E27FC236}">
                <a16:creationId xmlns:a16="http://schemas.microsoft.com/office/drawing/2014/main" id="{66925BDC-0018-469B-93B7-D52A5D810D85}"/>
              </a:ext>
            </a:extLst>
          </p:cNvPr>
          <p:cNvSpPr/>
          <p:nvPr/>
        </p:nvSpPr>
        <p:spPr>
          <a:xfrm>
            <a:off x="1668009" y="2273902"/>
            <a:ext cx="1483614" cy="605842"/>
          </a:xfrm>
          <a:prstGeom prst="roundRect">
            <a:avLst>
              <a:gd name="adj" fmla="val 50000"/>
            </a:avLst>
          </a:prstGeom>
          <a:solidFill>
            <a:srgbClr val="49A9C5"/>
          </a:solidFill>
          <a:ln>
            <a:noFill/>
          </a:ln>
        </p:spPr>
        <p:txBody>
          <a:bodyPr spcFirstLastPara="1" wrap="square" lIns="121868" tIns="121868" rIns="121868" bIns="121868" anchor="ctr" anchorCtr="0">
            <a:noAutofit/>
          </a:bodyPr>
          <a:lstStyle/>
          <a:p>
            <a:pPr lvl="0" algn="ctr" defTabSz="1218895">
              <a:buClr>
                <a:srgbClr val="000000"/>
              </a:buClr>
              <a:defRPr/>
            </a:pPr>
            <a:r>
              <a:rPr lang="en-US" sz="1333" kern="0" dirty="0">
                <a:solidFill>
                  <a:srgbClr val="FFFFFF"/>
                </a:solidFill>
                <a:latin typeface="raleway"/>
                <a:ea typeface="Roboto"/>
                <a:cs typeface="Roboto"/>
                <a:sym typeface="Roboto"/>
              </a:rPr>
              <a:t>Lead Organization</a:t>
            </a:r>
            <a:endParaRPr lang="en-US" sz="1866" kern="0" dirty="0">
              <a:solidFill>
                <a:srgbClr val="FFFFFF"/>
              </a:solidFill>
              <a:latin typeface="raleway"/>
              <a:cs typeface="Arial"/>
              <a:sym typeface="Arial"/>
            </a:endParaRPr>
          </a:p>
        </p:txBody>
      </p:sp>
      <p:sp>
        <p:nvSpPr>
          <p:cNvPr id="72" name="Google Shape;169;p31">
            <a:extLst>
              <a:ext uri="{FF2B5EF4-FFF2-40B4-BE49-F238E27FC236}">
                <a16:creationId xmlns:a16="http://schemas.microsoft.com/office/drawing/2014/main" id="{C29670EF-A349-4650-9C8C-7E3A28D988EF}"/>
              </a:ext>
            </a:extLst>
          </p:cNvPr>
          <p:cNvSpPr/>
          <p:nvPr/>
        </p:nvSpPr>
        <p:spPr>
          <a:xfrm>
            <a:off x="5316690" y="2273682"/>
            <a:ext cx="1483614" cy="605842"/>
          </a:xfrm>
          <a:prstGeom prst="roundRect">
            <a:avLst>
              <a:gd name="adj" fmla="val 50000"/>
            </a:avLst>
          </a:prstGeom>
          <a:solidFill>
            <a:srgbClr val="49A9C5"/>
          </a:solidFill>
          <a:ln>
            <a:noFill/>
          </a:ln>
        </p:spPr>
        <p:txBody>
          <a:bodyPr spcFirstLastPara="1" wrap="square" lIns="121868" tIns="121868" rIns="121868" bIns="121868" anchor="ctr" anchorCtr="0">
            <a:noAutofit/>
          </a:bodyPr>
          <a:lstStyle/>
          <a:p>
            <a:pPr lvl="0" algn="ctr" defTabSz="1218895">
              <a:buClr>
                <a:srgbClr val="000000"/>
              </a:buClr>
              <a:defRPr/>
            </a:pPr>
            <a:r>
              <a:rPr lang="en-US" sz="1333" kern="0" dirty="0">
                <a:solidFill>
                  <a:srgbClr val="FFFFFF"/>
                </a:solidFill>
                <a:latin typeface="raleway"/>
                <a:ea typeface="Roboto"/>
                <a:cs typeface="Roboto"/>
                <a:sym typeface="Roboto"/>
              </a:rPr>
              <a:t>Lead Organization</a:t>
            </a:r>
            <a:endParaRPr lang="en-US" sz="1866" kern="0" dirty="0">
              <a:solidFill>
                <a:srgbClr val="FFFFFF"/>
              </a:solidFill>
              <a:latin typeface="raleway"/>
              <a:cs typeface="Arial"/>
              <a:sym typeface="Arial"/>
            </a:endParaRPr>
          </a:p>
        </p:txBody>
      </p:sp>
      <p:sp>
        <p:nvSpPr>
          <p:cNvPr id="73" name="Google Shape;170;p31">
            <a:extLst>
              <a:ext uri="{FF2B5EF4-FFF2-40B4-BE49-F238E27FC236}">
                <a16:creationId xmlns:a16="http://schemas.microsoft.com/office/drawing/2014/main" id="{6CBCE696-BE2E-4AD9-B6D7-AEA91F110340}"/>
              </a:ext>
            </a:extLst>
          </p:cNvPr>
          <p:cNvSpPr/>
          <p:nvPr/>
        </p:nvSpPr>
        <p:spPr>
          <a:xfrm>
            <a:off x="7059144" y="2270170"/>
            <a:ext cx="1483614" cy="605842"/>
          </a:xfrm>
          <a:prstGeom prst="roundRect">
            <a:avLst>
              <a:gd name="adj" fmla="val 50000"/>
            </a:avLst>
          </a:prstGeom>
          <a:solidFill>
            <a:srgbClr val="49A9C5"/>
          </a:solidFill>
          <a:ln>
            <a:noFill/>
          </a:ln>
        </p:spPr>
        <p:txBody>
          <a:bodyPr spcFirstLastPara="1" wrap="square" lIns="121868" tIns="121868" rIns="121868" bIns="121868" anchor="ctr" anchorCtr="0">
            <a:noAutofit/>
          </a:bodyPr>
          <a:lstStyle/>
          <a:p>
            <a:pPr lvl="0" algn="ctr" defTabSz="1218895">
              <a:buClr>
                <a:srgbClr val="000000"/>
              </a:buClr>
              <a:defRPr/>
            </a:pPr>
            <a:r>
              <a:rPr lang="en-US" sz="1333" kern="0" dirty="0">
                <a:solidFill>
                  <a:srgbClr val="FFFFFF"/>
                </a:solidFill>
                <a:latin typeface="raleway"/>
                <a:ea typeface="Roboto"/>
                <a:cs typeface="Roboto"/>
                <a:sym typeface="Roboto"/>
              </a:rPr>
              <a:t>Lead Organization</a:t>
            </a:r>
            <a:endParaRPr lang="en-US" sz="1866" kern="0" dirty="0">
              <a:solidFill>
                <a:srgbClr val="FFFFFF"/>
              </a:solidFill>
              <a:latin typeface="raleway"/>
              <a:cs typeface="Arial"/>
              <a:sym typeface="Arial"/>
            </a:endParaRPr>
          </a:p>
        </p:txBody>
      </p:sp>
      <p:sp>
        <p:nvSpPr>
          <p:cNvPr id="74" name="Google Shape;177;p31">
            <a:extLst>
              <a:ext uri="{FF2B5EF4-FFF2-40B4-BE49-F238E27FC236}">
                <a16:creationId xmlns:a16="http://schemas.microsoft.com/office/drawing/2014/main" id="{854AAB5C-94B6-4449-BD51-05F27DECDE3D}"/>
              </a:ext>
            </a:extLst>
          </p:cNvPr>
          <p:cNvSpPr/>
          <p:nvPr/>
        </p:nvSpPr>
        <p:spPr>
          <a:xfrm>
            <a:off x="1610248" y="3103724"/>
            <a:ext cx="1598784" cy="605842"/>
          </a:xfrm>
          <a:prstGeom prst="roundRect">
            <a:avLst>
              <a:gd name="adj" fmla="val 50000"/>
            </a:avLst>
          </a:prstGeom>
          <a:solidFill>
            <a:srgbClr val="CCE5ED"/>
          </a:solidFill>
          <a:ln>
            <a:noFill/>
          </a:ln>
        </p:spPr>
        <p:txBody>
          <a:bodyPr spcFirstLastPara="1" wrap="square" lIns="121868" tIns="121868" rIns="121868" bIns="121868" anchor="ctr"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dirty="0">
                <a:ln>
                  <a:noFill/>
                </a:ln>
                <a:solidFill>
                  <a:srgbClr val="000000"/>
                </a:solidFill>
                <a:effectLst/>
                <a:uLnTx/>
                <a:uFillTx/>
                <a:latin typeface="raleway"/>
                <a:ea typeface="Roboto"/>
                <a:cs typeface="Roboto"/>
                <a:sym typeface="Roboto"/>
              </a:rPr>
              <a:t>Supporting Organizations</a:t>
            </a:r>
            <a:endParaRPr kumimoji="0" sz="1866" b="0" i="0" u="none" strike="noStrike" kern="0" cap="none" spc="0" normalizeH="0" baseline="0" noProof="0" dirty="0">
              <a:ln>
                <a:noFill/>
              </a:ln>
              <a:solidFill>
                <a:srgbClr val="000000"/>
              </a:solidFill>
              <a:effectLst/>
              <a:uLnTx/>
              <a:uFillTx/>
              <a:latin typeface="raleway"/>
              <a:ea typeface="+mn-ea"/>
              <a:cs typeface="Arial"/>
              <a:sym typeface="Arial"/>
            </a:endParaRPr>
          </a:p>
        </p:txBody>
      </p:sp>
      <p:sp>
        <p:nvSpPr>
          <p:cNvPr id="75" name="Google Shape;178;p31">
            <a:extLst>
              <a:ext uri="{FF2B5EF4-FFF2-40B4-BE49-F238E27FC236}">
                <a16:creationId xmlns:a16="http://schemas.microsoft.com/office/drawing/2014/main" id="{92BE1470-64F0-4E48-B410-BE2D4560409F}"/>
              </a:ext>
            </a:extLst>
          </p:cNvPr>
          <p:cNvSpPr/>
          <p:nvPr/>
        </p:nvSpPr>
        <p:spPr>
          <a:xfrm>
            <a:off x="5253740" y="3068960"/>
            <a:ext cx="1598784" cy="605842"/>
          </a:xfrm>
          <a:prstGeom prst="roundRect">
            <a:avLst>
              <a:gd name="adj" fmla="val 50000"/>
            </a:avLst>
          </a:prstGeom>
          <a:solidFill>
            <a:srgbClr val="CCE5ED"/>
          </a:solidFill>
          <a:ln>
            <a:noFill/>
          </a:ln>
        </p:spPr>
        <p:txBody>
          <a:bodyPr spcFirstLastPara="1" wrap="square" lIns="121868" tIns="121868" rIns="121868" bIns="121868" anchor="ctr"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000000"/>
                </a:solidFill>
                <a:effectLst/>
                <a:uLnTx/>
                <a:uFillTx/>
                <a:latin typeface="raleway"/>
                <a:ea typeface="Roboto"/>
                <a:cs typeface="Roboto"/>
                <a:sym typeface="Roboto"/>
              </a:rPr>
              <a:t>Supporting Organizations</a:t>
            </a:r>
            <a:endParaRPr kumimoji="0" sz="1866" b="0" i="0" u="none" strike="noStrike" kern="0" cap="none" spc="0" normalizeH="0" baseline="0" noProof="0">
              <a:ln>
                <a:noFill/>
              </a:ln>
              <a:solidFill>
                <a:srgbClr val="000000"/>
              </a:solidFill>
              <a:effectLst/>
              <a:uLnTx/>
              <a:uFillTx/>
              <a:latin typeface="raleway"/>
              <a:ea typeface="+mn-ea"/>
              <a:cs typeface="Arial"/>
              <a:sym typeface="Arial"/>
            </a:endParaRPr>
          </a:p>
        </p:txBody>
      </p:sp>
      <p:sp>
        <p:nvSpPr>
          <p:cNvPr id="76" name="Google Shape;179;p31">
            <a:extLst>
              <a:ext uri="{FF2B5EF4-FFF2-40B4-BE49-F238E27FC236}">
                <a16:creationId xmlns:a16="http://schemas.microsoft.com/office/drawing/2014/main" id="{FF6523E8-95D7-4CC7-923C-A58AB3135375}"/>
              </a:ext>
            </a:extLst>
          </p:cNvPr>
          <p:cNvSpPr/>
          <p:nvPr/>
        </p:nvSpPr>
        <p:spPr>
          <a:xfrm>
            <a:off x="7029192" y="3099113"/>
            <a:ext cx="1598784" cy="605842"/>
          </a:xfrm>
          <a:prstGeom prst="roundRect">
            <a:avLst>
              <a:gd name="adj" fmla="val 50000"/>
            </a:avLst>
          </a:prstGeom>
          <a:solidFill>
            <a:srgbClr val="CCE5ED"/>
          </a:solidFill>
          <a:ln>
            <a:noFill/>
          </a:ln>
        </p:spPr>
        <p:txBody>
          <a:bodyPr spcFirstLastPara="1" wrap="square" lIns="121868" tIns="121868" rIns="121868" bIns="121868" anchor="ctr"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000000"/>
                </a:solidFill>
                <a:effectLst/>
                <a:uLnTx/>
                <a:uFillTx/>
                <a:latin typeface="raleway"/>
                <a:ea typeface="Roboto"/>
                <a:cs typeface="Roboto"/>
                <a:sym typeface="Roboto"/>
              </a:rPr>
              <a:t>Supporting Organizations</a:t>
            </a:r>
            <a:endParaRPr kumimoji="0" sz="1866" b="0" i="0" u="none" strike="noStrike" kern="0" cap="none" spc="0" normalizeH="0" baseline="0" noProof="0">
              <a:ln>
                <a:noFill/>
              </a:ln>
              <a:solidFill>
                <a:srgbClr val="000000"/>
              </a:solidFill>
              <a:effectLst/>
              <a:uLnTx/>
              <a:uFillTx/>
              <a:latin typeface="raleway"/>
              <a:ea typeface="+mn-ea"/>
              <a:cs typeface="Arial"/>
              <a:sym typeface="Arial"/>
            </a:endParaRPr>
          </a:p>
        </p:txBody>
      </p:sp>
      <p:sp>
        <p:nvSpPr>
          <p:cNvPr id="77" name="Google Shape;180;p31">
            <a:extLst>
              <a:ext uri="{FF2B5EF4-FFF2-40B4-BE49-F238E27FC236}">
                <a16:creationId xmlns:a16="http://schemas.microsoft.com/office/drawing/2014/main" id="{00C18B65-FDBB-42AF-974D-B68E385EFD1E}"/>
              </a:ext>
            </a:extLst>
          </p:cNvPr>
          <p:cNvSpPr/>
          <p:nvPr/>
        </p:nvSpPr>
        <p:spPr>
          <a:xfrm>
            <a:off x="8778555" y="3109769"/>
            <a:ext cx="1598784" cy="605842"/>
          </a:xfrm>
          <a:prstGeom prst="roundRect">
            <a:avLst>
              <a:gd name="adj" fmla="val 50000"/>
            </a:avLst>
          </a:prstGeom>
          <a:solidFill>
            <a:srgbClr val="CCE5ED"/>
          </a:solidFill>
          <a:ln>
            <a:noFill/>
          </a:ln>
        </p:spPr>
        <p:txBody>
          <a:bodyPr spcFirstLastPara="1" wrap="square" lIns="121868" tIns="121868" rIns="121868" bIns="121868" anchor="ctr"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dirty="0">
                <a:ln>
                  <a:noFill/>
                </a:ln>
                <a:solidFill>
                  <a:srgbClr val="000000"/>
                </a:solidFill>
                <a:effectLst/>
                <a:uLnTx/>
                <a:uFillTx/>
                <a:latin typeface="raleway"/>
                <a:ea typeface="Roboto"/>
                <a:cs typeface="Roboto"/>
                <a:sym typeface="Roboto"/>
              </a:rPr>
              <a:t>Supporting Organizations</a:t>
            </a:r>
            <a:endParaRPr kumimoji="0" sz="1866" b="0" i="0" u="none" strike="noStrike" kern="0" cap="none" spc="0" normalizeH="0" baseline="0" noProof="0" dirty="0">
              <a:ln>
                <a:noFill/>
              </a:ln>
              <a:solidFill>
                <a:srgbClr val="000000"/>
              </a:solidFill>
              <a:effectLst/>
              <a:uLnTx/>
              <a:uFillTx/>
              <a:latin typeface="raleway"/>
              <a:ea typeface="+mn-ea"/>
              <a:cs typeface="Arial"/>
              <a:sym typeface="Arial"/>
            </a:endParaRPr>
          </a:p>
        </p:txBody>
      </p:sp>
      <p:sp>
        <p:nvSpPr>
          <p:cNvPr id="78" name="Google Shape;182;p31">
            <a:extLst>
              <a:ext uri="{FF2B5EF4-FFF2-40B4-BE49-F238E27FC236}">
                <a16:creationId xmlns:a16="http://schemas.microsoft.com/office/drawing/2014/main" id="{EE775EB9-296E-48A1-B304-D0F913848E5D}"/>
              </a:ext>
            </a:extLst>
          </p:cNvPr>
          <p:cNvSpPr txBox="1"/>
          <p:nvPr/>
        </p:nvSpPr>
        <p:spPr>
          <a:xfrm>
            <a:off x="1729220" y="4797152"/>
            <a:ext cx="1747545" cy="429488"/>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466" b="0" i="0" u="none" strike="noStrike" kern="0" cap="none" spc="0" normalizeH="0" baseline="0" noProof="0" dirty="0">
                <a:ln>
                  <a:noFill/>
                </a:ln>
                <a:solidFill>
                  <a:srgbClr val="FFFFFF"/>
                </a:solidFill>
                <a:effectLst/>
                <a:uLnTx/>
                <a:uFillTx/>
                <a:latin typeface="raleway"/>
                <a:ea typeface="+mn-ea"/>
                <a:cs typeface="Arial"/>
                <a:sym typeface="Arial"/>
              </a:rPr>
              <a:t>Job Seekers</a:t>
            </a:r>
            <a:endParaRPr kumimoji="0" sz="1466" b="0" i="0" u="none" strike="noStrike" kern="0" cap="none" spc="0" normalizeH="0" baseline="0" noProof="0" dirty="0">
              <a:ln>
                <a:noFill/>
              </a:ln>
              <a:solidFill>
                <a:srgbClr val="FFFFFF"/>
              </a:solidFill>
              <a:effectLst/>
              <a:uLnTx/>
              <a:uFillTx/>
              <a:latin typeface="raleway"/>
              <a:ea typeface="+mn-ea"/>
              <a:cs typeface="Arial"/>
              <a:sym typeface="Arial"/>
            </a:endParaRP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466" b="0" i="0" u="none" strike="noStrike" kern="0" cap="none" spc="0" normalizeH="0" baseline="0" noProof="0" dirty="0">
                <a:ln>
                  <a:noFill/>
                </a:ln>
                <a:solidFill>
                  <a:srgbClr val="FFFFFF"/>
                </a:solidFill>
                <a:effectLst/>
                <a:uLnTx/>
                <a:uFillTx/>
                <a:latin typeface="raleway"/>
                <a:ea typeface="+mn-ea"/>
                <a:cs typeface="Arial"/>
                <a:sym typeface="Arial"/>
              </a:rPr>
              <a:t>&amp; Employers</a:t>
            </a:r>
            <a:endParaRPr kumimoji="0" sz="1466"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79" name="Google Shape;183;p31">
            <a:extLst>
              <a:ext uri="{FF2B5EF4-FFF2-40B4-BE49-F238E27FC236}">
                <a16:creationId xmlns:a16="http://schemas.microsoft.com/office/drawing/2014/main" id="{07DE66D1-F28A-4318-B3C9-19D729B189AF}"/>
              </a:ext>
            </a:extLst>
          </p:cNvPr>
          <p:cNvSpPr txBox="1"/>
          <p:nvPr/>
        </p:nvSpPr>
        <p:spPr>
          <a:xfrm>
            <a:off x="5426987" y="4803199"/>
            <a:ext cx="1747545" cy="429488"/>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466" b="0" i="0" u="none" strike="noStrike" kern="0" cap="none" spc="0" normalizeH="0" baseline="0" noProof="0" dirty="0">
                <a:ln>
                  <a:noFill/>
                </a:ln>
                <a:solidFill>
                  <a:srgbClr val="FFFFFF"/>
                </a:solidFill>
                <a:effectLst/>
                <a:uLnTx/>
                <a:uFillTx/>
                <a:latin typeface="raleway"/>
                <a:ea typeface="+mn-ea"/>
                <a:cs typeface="Arial"/>
                <a:sym typeface="Arial"/>
              </a:rPr>
              <a:t>Job Seekers</a:t>
            </a:r>
            <a:endParaRPr kumimoji="0" sz="1466" b="0" i="0" u="none" strike="noStrike" kern="0" cap="none" spc="0" normalizeH="0" baseline="0" noProof="0" dirty="0">
              <a:ln>
                <a:noFill/>
              </a:ln>
              <a:solidFill>
                <a:srgbClr val="FFFFFF"/>
              </a:solidFill>
              <a:effectLst/>
              <a:uLnTx/>
              <a:uFillTx/>
              <a:latin typeface="raleway"/>
              <a:ea typeface="+mn-ea"/>
              <a:cs typeface="Arial"/>
              <a:sym typeface="Arial"/>
            </a:endParaRP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466" b="0" i="0" u="none" strike="noStrike" kern="0" cap="none" spc="0" normalizeH="0" baseline="0" noProof="0" dirty="0">
                <a:ln>
                  <a:noFill/>
                </a:ln>
                <a:solidFill>
                  <a:srgbClr val="FFFFFF"/>
                </a:solidFill>
                <a:effectLst/>
                <a:uLnTx/>
                <a:uFillTx/>
                <a:latin typeface="raleway"/>
                <a:ea typeface="+mn-ea"/>
                <a:cs typeface="Arial"/>
                <a:sym typeface="Arial"/>
              </a:rPr>
              <a:t>&amp; Employers</a:t>
            </a:r>
            <a:endParaRPr kumimoji="0" sz="1466"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80" name="Google Shape;184;p31">
            <a:extLst>
              <a:ext uri="{FF2B5EF4-FFF2-40B4-BE49-F238E27FC236}">
                <a16:creationId xmlns:a16="http://schemas.microsoft.com/office/drawing/2014/main" id="{A175CD0B-5DBC-4D2A-9984-2DC01095EBDD}"/>
              </a:ext>
            </a:extLst>
          </p:cNvPr>
          <p:cNvSpPr txBox="1"/>
          <p:nvPr/>
        </p:nvSpPr>
        <p:spPr>
          <a:xfrm>
            <a:off x="7174532" y="4803199"/>
            <a:ext cx="1747545" cy="429488"/>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466" b="0" i="0" u="none" strike="noStrike" kern="0" cap="none" spc="0" normalizeH="0" baseline="0" noProof="0" dirty="0">
                <a:ln>
                  <a:noFill/>
                </a:ln>
                <a:solidFill>
                  <a:srgbClr val="FFFFFF"/>
                </a:solidFill>
                <a:effectLst/>
                <a:uLnTx/>
                <a:uFillTx/>
                <a:latin typeface="raleway"/>
                <a:ea typeface="+mn-ea"/>
                <a:cs typeface="Arial"/>
                <a:sym typeface="Arial"/>
              </a:rPr>
              <a:t>Job </a:t>
            </a:r>
            <a:r>
              <a:rPr kumimoji="0" lang="en-US" sz="1466" b="0" i="0" u="none" strike="noStrike" kern="0" cap="none" spc="0" normalizeH="0" baseline="0" noProof="0" dirty="0">
                <a:ln>
                  <a:noFill/>
                </a:ln>
                <a:solidFill>
                  <a:srgbClr val="FFFFFF"/>
                </a:solidFill>
                <a:effectLst/>
                <a:uLnTx/>
                <a:uFillTx/>
                <a:latin typeface="raleway"/>
                <a:ea typeface="+mn-ea"/>
                <a:cs typeface="Arial"/>
                <a:sym typeface="Arial"/>
              </a:rPr>
              <a:t>Seekers</a:t>
            </a: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US" sz="1466" b="0" i="0" u="none" strike="noStrike" kern="0" cap="none" spc="0" normalizeH="0" baseline="0" noProof="0" dirty="0">
                <a:ln>
                  <a:noFill/>
                </a:ln>
                <a:solidFill>
                  <a:srgbClr val="FFFFFF"/>
                </a:solidFill>
                <a:effectLst/>
                <a:uLnTx/>
                <a:uFillTx/>
                <a:latin typeface="raleway"/>
                <a:ea typeface="+mn-ea"/>
                <a:cs typeface="Arial"/>
                <a:sym typeface="Arial"/>
              </a:rPr>
              <a:t>&amp; Employers</a:t>
            </a:r>
          </a:p>
        </p:txBody>
      </p:sp>
      <p:sp>
        <p:nvSpPr>
          <p:cNvPr id="81" name="Google Shape;185;p31">
            <a:extLst>
              <a:ext uri="{FF2B5EF4-FFF2-40B4-BE49-F238E27FC236}">
                <a16:creationId xmlns:a16="http://schemas.microsoft.com/office/drawing/2014/main" id="{25056693-4F8D-4458-9E46-2E4BD55EB434}"/>
              </a:ext>
            </a:extLst>
          </p:cNvPr>
          <p:cNvSpPr txBox="1"/>
          <p:nvPr/>
        </p:nvSpPr>
        <p:spPr>
          <a:xfrm>
            <a:off x="8955379" y="4773880"/>
            <a:ext cx="1747545" cy="429488"/>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466" b="0" i="0" u="none" strike="noStrike" kern="0" cap="none" spc="0" normalizeH="0" baseline="0" noProof="0" dirty="0">
                <a:ln>
                  <a:noFill/>
                </a:ln>
                <a:solidFill>
                  <a:srgbClr val="FFFFFF"/>
                </a:solidFill>
                <a:effectLst/>
                <a:uLnTx/>
                <a:uFillTx/>
                <a:latin typeface="raleway"/>
                <a:ea typeface="+mn-ea"/>
                <a:cs typeface="Arial"/>
                <a:sym typeface="Arial"/>
              </a:rPr>
              <a:t>Job Seekers</a:t>
            </a:r>
            <a:endParaRPr kumimoji="0" sz="1466" b="0" i="0" u="none" strike="noStrike" kern="0" cap="none" spc="0" normalizeH="0" baseline="0" noProof="0" dirty="0">
              <a:ln>
                <a:noFill/>
              </a:ln>
              <a:solidFill>
                <a:srgbClr val="FFFFFF"/>
              </a:solidFill>
              <a:effectLst/>
              <a:uLnTx/>
              <a:uFillTx/>
              <a:latin typeface="raleway"/>
              <a:ea typeface="+mn-ea"/>
              <a:cs typeface="Arial"/>
              <a:sym typeface="Arial"/>
            </a:endParaRP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466" b="0" i="0" u="none" strike="noStrike" kern="0" cap="none" spc="0" normalizeH="0" baseline="0" noProof="0" dirty="0">
                <a:ln>
                  <a:noFill/>
                </a:ln>
                <a:solidFill>
                  <a:srgbClr val="FFFFFF"/>
                </a:solidFill>
                <a:effectLst/>
                <a:uLnTx/>
                <a:uFillTx/>
                <a:latin typeface="raleway"/>
                <a:ea typeface="+mn-ea"/>
                <a:cs typeface="Arial"/>
                <a:sym typeface="Arial"/>
              </a:rPr>
              <a:t>&amp; Employers</a:t>
            </a:r>
            <a:endParaRPr kumimoji="0" sz="1466"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82" name="Google Shape;187;p31">
            <a:extLst>
              <a:ext uri="{FF2B5EF4-FFF2-40B4-BE49-F238E27FC236}">
                <a16:creationId xmlns:a16="http://schemas.microsoft.com/office/drawing/2014/main" id="{887418B8-E921-4901-ACEB-5C4EAA668F98}"/>
              </a:ext>
            </a:extLst>
          </p:cNvPr>
          <p:cNvSpPr txBox="1"/>
          <p:nvPr/>
        </p:nvSpPr>
        <p:spPr>
          <a:xfrm rot="-5400000">
            <a:off x="1302011" y="4167309"/>
            <a:ext cx="1311826" cy="316479"/>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dirty="0">
                <a:ln>
                  <a:noFill/>
                </a:ln>
                <a:solidFill>
                  <a:srgbClr val="FFFFFF"/>
                </a:solidFill>
                <a:effectLst/>
                <a:uLnTx/>
                <a:uFillTx/>
                <a:latin typeface="raleway"/>
                <a:ea typeface="+mn-ea"/>
                <a:cs typeface="Arial"/>
                <a:sym typeface="Arial"/>
              </a:rPr>
              <a:t>Opportunities</a:t>
            </a:r>
            <a:endParaRPr kumimoji="0" sz="1333"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83" name="Google Shape;188;p31">
            <a:extLst>
              <a:ext uri="{FF2B5EF4-FFF2-40B4-BE49-F238E27FC236}">
                <a16:creationId xmlns:a16="http://schemas.microsoft.com/office/drawing/2014/main" id="{2A1A8991-9A68-49E4-A3EC-A37323E8E7CD}"/>
              </a:ext>
            </a:extLst>
          </p:cNvPr>
          <p:cNvSpPr txBox="1"/>
          <p:nvPr/>
        </p:nvSpPr>
        <p:spPr>
          <a:xfrm rot="5400000">
            <a:off x="2443386" y="4194752"/>
            <a:ext cx="641835" cy="314840"/>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dirty="0">
                <a:ln>
                  <a:noFill/>
                </a:ln>
                <a:solidFill>
                  <a:srgbClr val="FFFFFF"/>
                </a:solidFill>
                <a:effectLst/>
                <a:uLnTx/>
                <a:uFillTx/>
                <a:latin typeface="raleway"/>
                <a:ea typeface="+mn-ea"/>
                <a:cs typeface="Arial"/>
                <a:sym typeface="Arial"/>
              </a:rPr>
              <a:t>Data</a:t>
            </a:r>
            <a:endParaRPr kumimoji="0" sz="1333"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84" name="Google Shape;189;p31">
            <a:extLst>
              <a:ext uri="{FF2B5EF4-FFF2-40B4-BE49-F238E27FC236}">
                <a16:creationId xmlns:a16="http://schemas.microsoft.com/office/drawing/2014/main" id="{2C650BF7-B9AA-454F-8B2C-32BCA77BA3C6}"/>
              </a:ext>
            </a:extLst>
          </p:cNvPr>
          <p:cNvSpPr/>
          <p:nvPr/>
        </p:nvSpPr>
        <p:spPr>
          <a:xfrm>
            <a:off x="2374556" y="3867477"/>
            <a:ext cx="221142" cy="931357"/>
          </a:xfrm>
          <a:prstGeom prst="upArrow">
            <a:avLst>
              <a:gd name="adj1" fmla="val 50000"/>
              <a:gd name="adj2" fmla="val 50000"/>
            </a:avLst>
          </a:prstGeom>
          <a:solidFill>
            <a:srgbClr val="FACF28"/>
          </a:solidFill>
          <a:ln w="9525" cap="flat" cmpd="sng">
            <a:solidFill>
              <a:schemeClr val="dk2"/>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raleway"/>
              <a:ea typeface="+mn-ea"/>
              <a:cs typeface="Arial"/>
              <a:sym typeface="Arial"/>
            </a:endParaRPr>
          </a:p>
        </p:txBody>
      </p:sp>
      <p:sp>
        <p:nvSpPr>
          <p:cNvPr id="85" name="Google Shape;190;p31">
            <a:extLst>
              <a:ext uri="{FF2B5EF4-FFF2-40B4-BE49-F238E27FC236}">
                <a16:creationId xmlns:a16="http://schemas.microsoft.com/office/drawing/2014/main" id="{55DDC0F0-6460-46E8-BD0F-0A55B39BF47E}"/>
              </a:ext>
            </a:extLst>
          </p:cNvPr>
          <p:cNvSpPr/>
          <p:nvPr/>
        </p:nvSpPr>
        <p:spPr>
          <a:xfrm>
            <a:off x="2142250" y="3867477"/>
            <a:ext cx="221142" cy="931357"/>
          </a:xfrm>
          <a:prstGeom prst="downArrow">
            <a:avLst>
              <a:gd name="adj1" fmla="val 50000"/>
              <a:gd name="adj2" fmla="val 50000"/>
            </a:avLst>
          </a:prstGeom>
          <a:solidFill>
            <a:srgbClr val="FACF28"/>
          </a:solidFill>
          <a:ln w="9525" cap="flat" cmpd="sng">
            <a:solidFill>
              <a:schemeClr val="dk2"/>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raleway"/>
              <a:ea typeface="+mn-ea"/>
              <a:cs typeface="Arial"/>
              <a:sym typeface="Arial"/>
            </a:endParaRPr>
          </a:p>
        </p:txBody>
      </p:sp>
      <p:sp>
        <p:nvSpPr>
          <p:cNvPr id="86" name="Google Shape;191;p31">
            <a:extLst>
              <a:ext uri="{FF2B5EF4-FFF2-40B4-BE49-F238E27FC236}">
                <a16:creationId xmlns:a16="http://schemas.microsoft.com/office/drawing/2014/main" id="{3D50FCA4-318D-48FF-8312-2571762EAD41}"/>
              </a:ext>
            </a:extLst>
          </p:cNvPr>
          <p:cNvSpPr txBox="1"/>
          <p:nvPr/>
        </p:nvSpPr>
        <p:spPr>
          <a:xfrm rot="-5400000">
            <a:off x="5100240" y="4087633"/>
            <a:ext cx="1373144" cy="343910"/>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dirty="0">
                <a:ln>
                  <a:noFill/>
                </a:ln>
                <a:solidFill>
                  <a:srgbClr val="FFFFFF"/>
                </a:solidFill>
                <a:effectLst/>
                <a:uLnTx/>
                <a:uFillTx/>
                <a:latin typeface="raleway"/>
                <a:ea typeface="+mn-ea"/>
                <a:cs typeface="Arial"/>
                <a:sym typeface="Arial"/>
              </a:rPr>
              <a:t>Opportunities</a:t>
            </a:r>
            <a:endParaRPr kumimoji="0" sz="1333"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87" name="Google Shape;192;p31">
            <a:extLst>
              <a:ext uri="{FF2B5EF4-FFF2-40B4-BE49-F238E27FC236}">
                <a16:creationId xmlns:a16="http://schemas.microsoft.com/office/drawing/2014/main" id="{65C9ACE5-E2D4-4825-8923-B3F85C2DC149}"/>
              </a:ext>
            </a:extLst>
          </p:cNvPr>
          <p:cNvSpPr txBox="1"/>
          <p:nvPr/>
        </p:nvSpPr>
        <p:spPr>
          <a:xfrm rot="5400000">
            <a:off x="6212938" y="4269243"/>
            <a:ext cx="712663" cy="327508"/>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dirty="0">
                <a:ln>
                  <a:noFill/>
                </a:ln>
                <a:solidFill>
                  <a:srgbClr val="FFFFFF"/>
                </a:solidFill>
                <a:effectLst/>
                <a:uLnTx/>
                <a:uFillTx/>
                <a:latin typeface="raleway"/>
                <a:ea typeface="+mn-ea"/>
                <a:cs typeface="Arial"/>
                <a:sym typeface="Arial"/>
              </a:rPr>
              <a:t>Data</a:t>
            </a:r>
            <a:endParaRPr kumimoji="0" sz="1333"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88" name="Google Shape;193;p31">
            <a:extLst>
              <a:ext uri="{FF2B5EF4-FFF2-40B4-BE49-F238E27FC236}">
                <a16:creationId xmlns:a16="http://schemas.microsoft.com/office/drawing/2014/main" id="{5EAFE6F0-8798-4732-BA0F-1C9A9B9B7F14}"/>
              </a:ext>
            </a:extLst>
          </p:cNvPr>
          <p:cNvSpPr/>
          <p:nvPr/>
        </p:nvSpPr>
        <p:spPr>
          <a:xfrm>
            <a:off x="6173188" y="3912889"/>
            <a:ext cx="221142" cy="931357"/>
          </a:xfrm>
          <a:prstGeom prst="upArrow">
            <a:avLst>
              <a:gd name="adj1" fmla="val 50000"/>
              <a:gd name="adj2" fmla="val 50000"/>
            </a:avLst>
          </a:prstGeom>
          <a:solidFill>
            <a:srgbClr val="FACF28"/>
          </a:solidFill>
          <a:ln w="9525" cap="flat" cmpd="sng">
            <a:solidFill>
              <a:schemeClr val="dk2"/>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raleway"/>
              <a:ea typeface="+mn-ea"/>
              <a:cs typeface="Arial"/>
              <a:sym typeface="Arial"/>
            </a:endParaRPr>
          </a:p>
        </p:txBody>
      </p:sp>
      <p:sp>
        <p:nvSpPr>
          <p:cNvPr id="89" name="Google Shape;194;p31">
            <a:extLst>
              <a:ext uri="{FF2B5EF4-FFF2-40B4-BE49-F238E27FC236}">
                <a16:creationId xmlns:a16="http://schemas.microsoft.com/office/drawing/2014/main" id="{D3998DC2-21F3-4742-BE0F-7ED305832C8B}"/>
              </a:ext>
            </a:extLst>
          </p:cNvPr>
          <p:cNvSpPr/>
          <p:nvPr/>
        </p:nvSpPr>
        <p:spPr>
          <a:xfrm>
            <a:off x="5940883" y="3912889"/>
            <a:ext cx="221142" cy="931357"/>
          </a:xfrm>
          <a:prstGeom prst="downArrow">
            <a:avLst>
              <a:gd name="adj1" fmla="val 50000"/>
              <a:gd name="adj2" fmla="val 50000"/>
            </a:avLst>
          </a:prstGeom>
          <a:solidFill>
            <a:srgbClr val="FACF28"/>
          </a:solidFill>
          <a:ln w="9525" cap="flat" cmpd="sng">
            <a:solidFill>
              <a:schemeClr val="dk2"/>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raleway"/>
              <a:ea typeface="+mn-ea"/>
              <a:cs typeface="Arial"/>
              <a:sym typeface="Arial"/>
            </a:endParaRPr>
          </a:p>
        </p:txBody>
      </p:sp>
      <p:sp>
        <p:nvSpPr>
          <p:cNvPr id="90" name="Google Shape;195;p31">
            <a:extLst>
              <a:ext uri="{FF2B5EF4-FFF2-40B4-BE49-F238E27FC236}">
                <a16:creationId xmlns:a16="http://schemas.microsoft.com/office/drawing/2014/main" id="{13D8319F-BCA0-496A-AC89-9498FB99A9E5}"/>
              </a:ext>
            </a:extLst>
          </p:cNvPr>
          <p:cNvSpPr txBox="1"/>
          <p:nvPr/>
        </p:nvSpPr>
        <p:spPr>
          <a:xfrm rot="-5400000">
            <a:off x="6811478" y="4147046"/>
            <a:ext cx="1322724" cy="367904"/>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dirty="0">
                <a:ln>
                  <a:noFill/>
                </a:ln>
                <a:solidFill>
                  <a:srgbClr val="FFFFFF"/>
                </a:solidFill>
                <a:effectLst/>
                <a:uLnTx/>
                <a:uFillTx/>
                <a:latin typeface="raleway"/>
                <a:ea typeface="+mn-ea"/>
                <a:cs typeface="Arial"/>
                <a:sym typeface="Arial"/>
              </a:rPr>
              <a:t>Opportunities</a:t>
            </a:r>
            <a:endParaRPr kumimoji="0" sz="1333"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91" name="Google Shape;196;p31">
            <a:extLst>
              <a:ext uri="{FF2B5EF4-FFF2-40B4-BE49-F238E27FC236}">
                <a16:creationId xmlns:a16="http://schemas.microsoft.com/office/drawing/2014/main" id="{F25BE987-7660-45B2-B4B0-1E4E9EB91490}"/>
              </a:ext>
            </a:extLst>
          </p:cNvPr>
          <p:cNvSpPr txBox="1"/>
          <p:nvPr/>
        </p:nvSpPr>
        <p:spPr>
          <a:xfrm rot="5400000">
            <a:off x="7910870" y="4210009"/>
            <a:ext cx="712663" cy="327508"/>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FFFFFF"/>
                </a:solidFill>
                <a:effectLst/>
                <a:uLnTx/>
                <a:uFillTx/>
                <a:latin typeface="raleway"/>
                <a:ea typeface="+mn-ea"/>
                <a:cs typeface="Arial"/>
                <a:sym typeface="Arial"/>
              </a:rPr>
              <a:t>Data</a:t>
            </a:r>
            <a:endParaRPr kumimoji="0" sz="1333" b="0" i="0" u="none" strike="noStrike" kern="0" cap="none" spc="0" normalizeH="0" baseline="0" noProof="0">
              <a:ln>
                <a:noFill/>
              </a:ln>
              <a:solidFill>
                <a:srgbClr val="FFFFFF"/>
              </a:solidFill>
              <a:effectLst/>
              <a:uLnTx/>
              <a:uFillTx/>
              <a:latin typeface="raleway"/>
              <a:ea typeface="+mn-ea"/>
              <a:cs typeface="Arial"/>
              <a:sym typeface="Arial"/>
            </a:endParaRPr>
          </a:p>
        </p:txBody>
      </p:sp>
      <p:sp>
        <p:nvSpPr>
          <p:cNvPr id="92" name="Google Shape;197;p31">
            <a:extLst>
              <a:ext uri="{FF2B5EF4-FFF2-40B4-BE49-F238E27FC236}">
                <a16:creationId xmlns:a16="http://schemas.microsoft.com/office/drawing/2014/main" id="{FF19CC35-98B0-493C-8170-FDFC4417069B}"/>
              </a:ext>
            </a:extLst>
          </p:cNvPr>
          <p:cNvSpPr/>
          <p:nvPr/>
        </p:nvSpPr>
        <p:spPr>
          <a:xfrm>
            <a:off x="7871119" y="3853654"/>
            <a:ext cx="221142" cy="931357"/>
          </a:xfrm>
          <a:prstGeom prst="upArrow">
            <a:avLst>
              <a:gd name="adj1" fmla="val 50000"/>
              <a:gd name="adj2" fmla="val 50000"/>
            </a:avLst>
          </a:prstGeom>
          <a:solidFill>
            <a:srgbClr val="FACF28"/>
          </a:solidFill>
          <a:ln w="9525" cap="flat" cmpd="sng">
            <a:solidFill>
              <a:schemeClr val="dk2"/>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raleway"/>
              <a:ea typeface="+mn-ea"/>
              <a:cs typeface="Arial"/>
              <a:sym typeface="Arial"/>
            </a:endParaRPr>
          </a:p>
        </p:txBody>
      </p:sp>
      <p:sp>
        <p:nvSpPr>
          <p:cNvPr id="93" name="Google Shape;198;p31">
            <a:extLst>
              <a:ext uri="{FF2B5EF4-FFF2-40B4-BE49-F238E27FC236}">
                <a16:creationId xmlns:a16="http://schemas.microsoft.com/office/drawing/2014/main" id="{3ECE64E2-AF78-4144-A606-EDFAAE2E6C76}"/>
              </a:ext>
            </a:extLst>
          </p:cNvPr>
          <p:cNvSpPr/>
          <p:nvPr/>
        </p:nvSpPr>
        <p:spPr>
          <a:xfrm>
            <a:off x="7638814" y="3853654"/>
            <a:ext cx="221142" cy="931357"/>
          </a:xfrm>
          <a:prstGeom prst="downArrow">
            <a:avLst>
              <a:gd name="adj1" fmla="val 50000"/>
              <a:gd name="adj2" fmla="val 50000"/>
            </a:avLst>
          </a:prstGeom>
          <a:solidFill>
            <a:srgbClr val="FACF28"/>
          </a:solidFill>
          <a:ln w="9525" cap="flat" cmpd="sng">
            <a:solidFill>
              <a:schemeClr val="dk2"/>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raleway"/>
              <a:ea typeface="+mn-ea"/>
              <a:cs typeface="Arial"/>
              <a:sym typeface="Arial"/>
            </a:endParaRPr>
          </a:p>
        </p:txBody>
      </p:sp>
      <p:sp>
        <p:nvSpPr>
          <p:cNvPr id="94" name="Google Shape;199;p31">
            <a:extLst>
              <a:ext uri="{FF2B5EF4-FFF2-40B4-BE49-F238E27FC236}">
                <a16:creationId xmlns:a16="http://schemas.microsoft.com/office/drawing/2014/main" id="{9B51A6C0-E2F4-4733-8191-3D8FB0734280}"/>
              </a:ext>
            </a:extLst>
          </p:cNvPr>
          <p:cNvSpPr txBox="1"/>
          <p:nvPr/>
        </p:nvSpPr>
        <p:spPr>
          <a:xfrm rot="-5400000">
            <a:off x="8493707" y="4157031"/>
            <a:ext cx="1347950" cy="313952"/>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dirty="0">
                <a:ln>
                  <a:noFill/>
                </a:ln>
                <a:solidFill>
                  <a:srgbClr val="FFFFFF"/>
                </a:solidFill>
                <a:effectLst/>
                <a:uLnTx/>
                <a:uFillTx/>
                <a:latin typeface="raleway"/>
                <a:ea typeface="+mn-ea"/>
                <a:cs typeface="Arial"/>
                <a:sym typeface="Arial"/>
              </a:rPr>
              <a:t>Opportunities</a:t>
            </a:r>
            <a:endParaRPr kumimoji="0" sz="1333"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95" name="Google Shape;200;p31">
            <a:extLst>
              <a:ext uri="{FF2B5EF4-FFF2-40B4-BE49-F238E27FC236}">
                <a16:creationId xmlns:a16="http://schemas.microsoft.com/office/drawing/2014/main" id="{28E8D561-63C3-43AE-804F-7C59312ECCB9}"/>
              </a:ext>
            </a:extLst>
          </p:cNvPr>
          <p:cNvSpPr txBox="1"/>
          <p:nvPr/>
        </p:nvSpPr>
        <p:spPr>
          <a:xfrm rot="5400000">
            <a:off x="9608802" y="4229691"/>
            <a:ext cx="712662" cy="327508"/>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FFFFFF"/>
                </a:solidFill>
                <a:effectLst/>
                <a:uLnTx/>
                <a:uFillTx/>
                <a:latin typeface="raleway"/>
                <a:ea typeface="+mn-ea"/>
                <a:cs typeface="Arial"/>
                <a:sym typeface="Arial"/>
              </a:rPr>
              <a:t>Data</a:t>
            </a:r>
            <a:endParaRPr kumimoji="0" sz="1333" b="0" i="0" u="none" strike="noStrike" kern="0" cap="none" spc="0" normalizeH="0" baseline="0" noProof="0">
              <a:ln>
                <a:noFill/>
              </a:ln>
              <a:solidFill>
                <a:srgbClr val="FFFFFF"/>
              </a:solidFill>
              <a:effectLst/>
              <a:uLnTx/>
              <a:uFillTx/>
              <a:latin typeface="raleway"/>
              <a:ea typeface="+mn-ea"/>
              <a:cs typeface="Arial"/>
              <a:sym typeface="Arial"/>
            </a:endParaRPr>
          </a:p>
        </p:txBody>
      </p:sp>
      <p:sp>
        <p:nvSpPr>
          <p:cNvPr id="96" name="Google Shape;201;p31">
            <a:extLst>
              <a:ext uri="{FF2B5EF4-FFF2-40B4-BE49-F238E27FC236}">
                <a16:creationId xmlns:a16="http://schemas.microsoft.com/office/drawing/2014/main" id="{C39B5A41-4D77-4568-B5FE-CD73449676B3}"/>
              </a:ext>
            </a:extLst>
          </p:cNvPr>
          <p:cNvSpPr/>
          <p:nvPr/>
        </p:nvSpPr>
        <p:spPr>
          <a:xfrm>
            <a:off x="9569050" y="3873336"/>
            <a:ext cx="221142" cy="931357"/>
          </a:xfrm>
          <a:prstGeom prst="upArrow">
            <a:avLst>
              <a:gd name="adj1" fmla="val 50000"/>
              <a:gd name="adj2" fmla="val 50000"/>
            </a:avLst>
          </a:prstGeom>
          <a:solidFill>
            <a:srgbClr val="FACF28"/>
          </a:solidFill>
          <a:ln w="9525" cap="flat" cmpd="sng">
            <a:solidFill>
              <a:schemeClr val="dk2"/>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raleway"/>
              <a:ea typeface="+mn-ea"/>
              <a:cs typeface="Arial"/>
              <a:sym typeface="Arial"/>
            </a:endParaRPr>
          </a:p>
        </p:txBody>
      </p:sp>
      <p:sp>
        <p:nvSpPr>
          <p:cNvPr id="97" name="Google Shape;202;p31">
            <a:extLst>
              <a:ext uri="{FF2B5EF4-FFF2-40B4-BE49-F238E27FC236}">
                <a16:creationId xmlns:a16="http://schemas.microsoft.com/office/drawing/2014/main" id="{D8670A0F-D5D7-4DBE-8FF7-DB6F24827A33}"/>
              </a:ext>
            </a:extLst>
          </p:cNvPr>
          <p:cNvSpPr/>
          <p:nvPr/>
        </p:nvSpPr>
        <p:spPr>
          <a:xfrm>
            <a:off x="9336745" y="3873336"/>
            <a:ext cx="221142" cy="931357"/>
          </a:xfrm>
          <a:prstGeom prst="downArrow">
            <a:avLst>
              <a:gd name="adj1" fmla="val 50000"/>
              <a:gd name="adj2" fmla="val 50000"/>
            </a:avLst>
          </a:prstGeom>
          <a:solidFill>
            <a:srgbClr val="FACF28"/>
          </a:solidFill>
          <a:ln w="9525" cap="flat" cmpd="sng">
            <a:solidFill>
              <a:schemeClr val="dk2"/>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raleway"/>
              <a:ea typeface="+mn-ea"/>
              <a:cs typeface="Arial"/>
              <a:sym typeface="Arial"/>
            </a:endParaRPr>
          </a:p>
        </p:txBody>
      </p:sp>
      <p:cxnSp>
        <p:nvCxnSpPr>
          <p:cNvPr id="98" name="Google Shape;207;p31">
            <a:extLst>
              <a:ext uri="{FF2B5EF4-FFF2-40B4-BE49-F238E27FC236}">
                <a16:creationId xmlns:a16="http://schemas.microsoft.com/office/drawing/2014/main" id="{615635B5-C6CC-4585-9DA0-5E0CF0406D14}"/>
              </a:ext>
            </a:extLst>
          </p:cNvPr>
          <p:cNvCxnSpPr>
            <a:cxnSpLocks/>
          </p:cNvCxnSpPr>
          <p:nvPr/>
        </p:nvCxnSpPr>
        <p:spPr>
          <a:xfrm rot="-5400000" flipH="1">
            <a:off x="4109789" y="1133717"/>
            <a:ext cx="287925" cy="0"/>
          </a:xfrm>
          <a:prstGeom prst="bentConnector3">
            <a:avLst>
              <a:gd name="adj1" fmla="val 50000"/>
            </a:avLst>
          </a:prstGeom>
          <a:noFill/>
          <a:ln w="28575" cap="flat" cmpd="sng">
            <a:solidFill>
              <a:srgbClr val="FFFFFF"/>
            </a:solidFill>
            <a:prstDash val="solid"/>
            <a:round/>
            <a:headEnd type="none" w="sm" len="sm"/>
            <a:tailEnd type="none" w="sm" len="sm"/>
          </a:ln>
        </p:spPr>
      </p:cxnSp>
      <p:cxnSp>
        <p:nvCxnSpPr>
          <p:cNvPr id="99" name="Google Shape;208;p31">
            <a:extLst>
              <a:ext uri="{FF2B5EF4-FFF2-40B4-BE49-F238E27FC236}">
                <a16:creationId xmlns:a16="http://schemas.microsoft.com/office/drawing/2014/main" id="{8ABDA03E-6911-4EC8-9ABC-32657383D562}"/>
              </a:ext>
            </a:extLst>
          </p:cNvPr>
          <p:cNvCxnSpPr>
            <a:cxnSpLocks/>
          </p:cNvCxnSpPr>
          <p:nvPr/>
        </p:nvCxnSpPr>
        <p:spPr>
          <a:xfrm rot="-5400000" flipH="1">
            <a:off x="5897092" y="1140515"/>
            <a:ext cx="335913" cy="0"/>
          </a:xfrm>
          <a:prstGeom prst="bentConnector3">
            <a:avLst>
              <a:gd name="adj1" fmla="val 50000"/>
            </a:avLst>
          </a:prstGeom>
          <a:noFill/>
          <a:ln w="28575" cap="flat" cmpd="sng">
            <a:solidFill>
              <a:srgbClr val="FFFFFF"/>
            </a:solidFill>
            <a:prstDash val="solid"/>
            <a:round/>
            <a:headEnd type="none" w="sm" len="sm"/>
            <a:tailEnd type="none" w="sm" len="sm"/>
          </a:ln>
        </p:spPr>
      </p:cxnSp>
      <p:sp>
        <p:nvSpPr>
          <p:cNvPr id="100" name="Google Shape;209;p31">
            <a:extLst>
              <a:ext uri="{FF2B5EF4-FFF2-40B4-BE49-F238E27FC236}">
                <a16:creationId xmlns:a16="http://schemas.microsoft.com/office/drawing/2014/main" id="{86F930CE-DE59-414F-BCA9-5A0685F59981}"/>
              </a:ext>
            </a:extLst>
          </p:cNvPr>
          <p:cNvSpPr txBox="1"/>
          <p:nvPr/>
        </p:nvSpPr>
        <p:spPr>
          <a:xfrm>
            <a:off x="1830399" y="1518988"/>
            <a:ext cx="1239677" cy="507868"/>
          </a:xfrm>
          <a:prstGeom prst="rect">
            <a:avLst/>
          </a:prstGeom>
          <a:noFill/>
          <a:ln>
            <a:noFill/>
          </a:ln>
        </p:spPr>
        <p:txBody>
          <a:bodyPr spcFirstLastPara="1" wrap="square" lIns="121868" tIns="121868" rIns="121868" bIns="121868" anchor="t"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1866" b="0" i="0" u="none" strike="noStrike" kern="0" cap="none" spc="0" normalizeH="0" baseline="0" noProof="0" dirty="0">
                <a:ln>
                  <a:noFill/>
                </a:ln>
                <a:solidFill>
                  <a:srgbClr val="FFFFFF"/>
                </a:solidFill>
                <a:effectLst/>
                <a:uLnTx/>
                <a:uFillTx/>
                <a:latin typeface="raleway"/>
                <a:ea typeface="+mn-ea"/>
                <a:cs typeface="Arial"/>
                <a:sym typeface="Arial"/>
              </a:rPr>
              <a:t>Windsor-</a:t>
            </a:r>
            <a:r>
              <a:rPr kumimoji="0" lang="en-CA" sz="1866" b="0" i="0" u="none" strike="noStrike" kern="0" cap="none" spc="0" normalizeH="0" baseline="0" noProof="0" dirty="0">
                <a:ln>
                  <a:noFill/>
                </a:ln>
                <a:solidFill>
                  <a:srgbClr val="FFFFFF"/>
                </a:solidFill>
                <a:effectLst/>
                <a:uLnTx/>
                <a:uFillTx/>
                <a:latin typeface="raleway"/>
                <a:ea typeface="+mn-ea"/>
                <a:cs typeface="Arial"/>
                <a:sym typeface="Arial"/>
              </a:rPr>
              <a:t>Essex</a:t>
            </a:r>
            <a:endParaRPr kumimoji="0" sz="1866"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101" name="Google Shape;210;p31">
            <a:extLst>
              <a:ext uri="{FF2B5EF4-FFF2-40B4-BE49-F238E27FC236}">
                <a16:creationId xmlns:a16="http://schemas.microsoft.com/office/drawing/2014/main" id="{28A7E234-6D3C-4E8B-9068-FEDF50E28701}"/>
              </a:ext>
            </a:extLst>
          </p:cNvPr>
          <p:cNvSpPr/>
          <p:nvPr/>
        </p:nvSpPr>
        <p:spPr>
          <a:xfrm>
            <a:off x="3414876" y="1274125"/>
            <a:ext cx="1640373" cy="4408052"/>
          </a:xfrm>
          <a:prstGeom prst="roundRect">
            <a:avLst>
              <a:gd name="adj" fmla="val 50000"/>
            </a:avLst>
          </a:prstGeom>
          <a:noFill/>
          <a:ln w="28575" cap="flat" cmpd="sng">
            <a:solidFill>
              <a:srgbClr val="FFFFFF"/>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102" name="Google Shape;211;p31">
            <a:extLst>
              <a:ext uri="{FF2B5EF4-FFF2-40B4-BE49-F238E27FC236}">
                <a16:creationId xmlns:a16="http://schemas.microsoft.com/office/drawing/2014/main" id="{E597C2E4-CF4B-439F-8C2C-6FF0745FD9E0}"/>
              </a:ext>
            </a:extLst>
          </p:cNvPr>
          <p:cNvSpPr/>
          <p:nvPr/>
        </p:nvSpPr>
        <p:spPr>
          <a:xfrm>
            <a:off x="3519649" y="2268263"/>
            <a:ext cx="1483614" cy="605842"/>
          </a:xfrm>
          <a:prstGeom prst="roundRect">
            <a:avLst>
              <a:gd name="adj" fmla="val 50000"/>
            </a:avLst>
          </a:prstGeom>
          <a:solidFill>
            <a:srgbClr val="49A9C5"/>
          </a:solidFill>
          <a:ln>
            <a:noFill/>
          </a:ln>
        </p:spPr>
        <p:txBody>
          <a:bodyPr spcFirstLastPara="1" wrap="square" lIns="121868" tIns="121868" rIns="121868" bIns="121868" anchor="ctr" anchorCtr="0">
            <a:noAutofit/>
          </a:bodyPr>
          <a:lstStyle/>
          <a:p>
            <a:pPr lvl="0" algn="ctr" defTabSz="1218895">
              <a:buClr>
                <a:srgbClr val="000000"/>
              </a:buClr>
              <a:defRPr/>
            </a:pPr>
            <a:r>
              <a:rPr lang="en-US" sz="1333" kern="0" dirty="0">
                <a:solidFill>
                  <a:srgbClr val="FFFFFF"/>
                </a:solidFill>
                <a:latin typeface="raleway"/>
                <a:ea typeface="Roboto"/>
                <a:cs typeface="Roboto"/>
                <a:sym typeface="Roboto"/>
              </a:rPr>
              <a:t>Lead Organization</a:t>
            </a:r>
            <a:endParaRPr lang="en-US" sz="1866" kern="0" dirty="0">
              <a:solidFill>
                <a:srgbClr val="FFFFFF"/>
              </a:solidFill>
              <a:latin typeface="raleway"/>
              <a:cs typeface="Arial"/>
              <a:sym typeface="Arial"/>
            </a:endParaRPr>
          </a:p>
        </p:txBody>
      </p:sp>
      <p:sp>
        <p:nvSpPr>
          <p:cNvPr id="103" name="Google Shape;213;p31">
            <a:extLst>
              <a:ext uri="{FF2B5EF4-FFF2-40B4-BE49-F238E27FC236}">
                <a16:creationId xmlns:a16="http://schemas.microsoft.com/office/drawing/2014/main" id="{2CC8FE76-4DE3-4D11-AE4F-04FF97A80167}"/>
              </a:ext>
            </a:extLst>
          </p:cNvPr>
          <p:cNvSpPr/>
          <p:nvPr/>
        </p:nvSpPr>
        <p:spPr>
          <a:xfrm>
            <a:off x="3435702" y="3099097"/>
            <a:ext cx="1598784" cy="605842"/>
          </a:xfrm>
          <a:prstGeom prst="roundRect">
            <a:avLst>
              <a:gd name="adj" fmla="val 50000"/>
            </a:avLst>
          </a:prstGeom>
          <a:solidFill>
            <a:srgbClr val="CCE5ED"/>
          </a:solidFill>
          <a:ln>
            <a:noFill/>
          </a:ln>
        </p:spPr>
        <p:txBody>
          <a:bodyPr spcFirstLastPara="1" wrap="square" lIns="121868" tIns="121868" rIns="121868" bIns="121868" anchor="ctr"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dirty="0">
                <a:ln>
                  <a:noFill/>
                </a:ln>
                <a:solidFill>
                  <a:srgbClr val="000000"/>
                </a:solidFill>
                <a:effectLst/>
                <a:uLnTx/>
                <a:uFillTx/>
                <a:latin typeface="raleway"/>
                <a:ea typeface="Roboto"/>
                <a:cs typeface="Roboto"/>
                <a:sym typeface="Roboto"/>
              </a:rPr>
              <a:t>Supporting Organizations</a:t>
            </a:r>
            <a:endParaRPr kumimoji="0" sz="1866" b="0" i="0" u="none" strike="noStrike" kern="0" cap="none" spc="0" normalizeH="0" baseline="0" noProof="0" dirty="0">
              <a:ln>
                <a:noFill/>
              </a:ln>
              <a:solidFill>
                <a:srgbClr val="000000"/>
              </a:solidFill>
              <a:effectLst/>
              <a:uLnTx/>
              <a:uFillTx/>
              <a:latin typeface="raleway"/>
              <a:ea typeface="+mn-ea"/>
              <a:cs typeface="Arial"/>
              <a:sym typeface="Arial"/>
            </a:endParaRPr>
          </a:p>
        </p:txBody>
      </p:sp>
      <p:sp>
        <p:nvSpPr>
          <p:cNvPr id="104" name="Google Shape;214;p31">
            <a:extLst>
              <a:ext uri="{FF2B5EF4-FFF2-40B4-BE49-F238E27FC236}">
                <a16:creationId xmlns:a16="http://schemas.microsoft.com/office/drawing/2014/main" id="{9298EB89-A02C-4D57-85B0-DED499DF1985}"/>
              </a:ext>
            </a:extLst>
          </p:cNvPr>
          <p:cNvSpPr txBox="1"/>
          <p:nvPr/>
        </p:nvSpPr>
        <p:spPr>
          <a:xfrm>
            <a:off x="3590823" y="4811382"/>
            <a:ext cx="1747545" cy="429488"/>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466" b="0" i="0" u="none" strike="noStrike" kern="0" cap="none" spc="0" normalizeH="0" baseline="0" noProof="0" dirty="0">
                <a:ln>
                  <a:noFill/>
                </a:ln>
                <a:solidFill>
                  <a:srgbClr val="FFFFFF"/>
                </a:solidFill>
                <a:effectLst/>
                <a:uLnTx/>
                <a:uFillTx/>
                <a:latin typeface="raleway"/>
                <a:ea typeface="+mn-ea"/>
                <a:cs typeface="Arial"/>
                <a:sym typeface="Arial"/>
              </a:rPr>
              <a:t>Job Seekers</a:t>
            </a:r>
            <a:endParaRPr kumimoji="0" sz="1466" b="0" i="0" u="none" strike="noStrike" kern="0" cap="none" spc="0" normalizeH="0" baseline="0" noProof="0" dirty="0">
              <a:ln>
                <a:noFill/>
              </a:ln>
              <a:solidFill>
                <a:srgbClr val="FFFFFF"/>
              </a:solidFill>
              <a:effectLst/>
              <a:uLnTx/>
              <a:uFillTx/>
              <a:latin typeface="raleway"/>
              <a:ea typeface="+mn-ea"/>
              <a:cs typeface="Arial"/>
              <a:sym typeface="Arial"/>
            </a:endParaRP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466" b="0" i="0" u="none" strike="noStrike" kern="0" cap="none" spc="0" normalizeH="0" baseline="0" noProof="0" dirty="0">
                <a:ln>
                  <a:noFill/>
                </a:ln>
                <a:solidFill>
                  <a:srgbClr val="FFFFFF"/>
                </a:solidFill>
                <a:effectLst/>
                <a:uLnTx/>
                <a:uFillTx/>
                <a:latin typeface="raleway"/>
                <a:ea typeface="+mn-ea"/>
                <a:cs typeface="Arial"/>
                <a:sym typeface="Arial"/>
              </a:rPr>
              <a:t>&amp; Employers</a:t>
            </a:r>
            <a:endParaRPr kumimoji="0" sz="1466"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105" name="Google Shape;215;p31">
            <a:extLst>
              <a:ext uri="{FF2B5EF4-FFF2-40B4-BE49-F238E27FC236}">
                <a16:creationId xmlns:a16="http://schemas.microsoft.com/office/drawing/2014/main" id="{63BDA3F3-40B8-426D-A6EA-E13DBF609C12}"/>
              </a:ext>
            </a:extLst>
          </p:cNvPr>
          <p:cNvSpPr txBox="1"/>
          <p:nvPr/>
        </p:nvSpPr>
        <p:spPr>
          <a:xfrm rot="-5400000">
            <a:off x="3197237" y="4173905"/>
            <a:ext cx="1339651" cy="331114"/>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FFFFFF"/>
                </a:solidFill>
                <a:effectLst/>
                <a:uLnTx/>
                <a:uFillTx/>
                <a:latin typeface="raleway"/>
                <a:ea typeface="+mn-ea"/>
                <a:cs typeface="Arial"/>
                <a:sym typeface="Arial"/>
              </a:rPr>
              <a:t>Opportunities</a:t>
            </a:r>
            <a:endParaRPr kumimoji="0" sz="1333" b="0" i="0" u="none" strike="noStrike" kern="0" cap="none" spc="0" normalizeH="0" baseline="0" noProof="0">
              <a:ln>
                <a:noFill/>
              </a:ln>
              <a:solidFill>
                <a:srgbClr val="FFFFFF"/>
              </a:solidFill>
              <a:effectLst/>
              <a:uLnTx/>
              <a:uFillTx/>
              <a:latin typeface="raleway"/>
              <a:ea typeface="+mn-ea"/>
              <a:cs typeface="Arial"/>
              <a:sym typeface="Arial"/>
            </a:endParaRPr>
          </a:p>
        </p:txBody>
      </p:sp>
      <p:sp>
        <p:nvSpPr>
          <p:cNvPr id="106" name="Google Shape;216;p31">
            <a:extLst>
              <a:ext uri="{FF2B5EF4-FFF2-40B4-BE49-F238E27FC236}">
                <a16:creationId xmlns:a16="http://schemas.microsoft.com/office/drawing/2014/main" id="{6CFE6B5F-91FE-4057-B29A-B5DCC2B37E28}"/>
              </a:ext>
            </a:extLst>
          </p:cNvPr>
          <p:cNvSpPr txBox="1"/>
          <p:nvPr/>
        </p:nvSpPr>
        <p:spPr>
          <a:xfrm rot="5400000">
            <a:off x="4349973" y="4259966"/>
            <a:ext cx="700165" cy="349930"/>
          </a:xfrm>
          <a:prstGeom prst="rect">
            <a:avLst/>
          </a:prstGeom>
          <a:noFill/>
          <a:ln>
            <a:noFill/>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FFFFFF"/>
                </a:solidFill>
                <a:effectLst/>
                <a:uLnTx/>
                <a:uFillTx/>
                <a:latin typeface="raleway"/>
                <a:ea typeface="+mn-ea"/>
                <a:cs typeface="Arial"/>
                <a:sym typeface="Arial"/>
              </a:rPr>
              <a:t>Data</a:t>
            </a:r>
            <a:endParaRPr kumimoji="0" sz="1333" b="0" i="0" u="none" strike="noStrike" kern="0" cap="none" spc="0" normalizeH="0" baseline="0" noProof="0">
              <a:ln>
                <a:noFill/>
              </a:ln>
              <a:solidFill>
                <a:srgbClr val="FFFFFF"/>
              </a:solidFill>
              <a:effectLst/>
              <a:uLnTx/>
              <a:uFillTx/>
              <a:latin typeface="raleway"/>
              <a:ea typeface="+mn-ea"/>
              <a:cs typeface="Arial"/>
              <a:sym typeface="Arial"/>
            </a:endParaRPr>
          </a:p>
        </p:txBody>
      </p:sp>
      <p:sp>
        <p:nvSpPr>
          <p:cNvPr id="107" name="Google Shape;217;p31">
            <a:extLst>
              <a:ext uri="{FF2B5EF4-FFF2-40B4-BE49-F238E27FC236}">
                <a16:creationId xmlns:a16="http://schemas.microsoft.com/office/drawing/2014/main" id="{1F328B30-BA94-4D23-919B-0A5BF9322724}"/>
              </a:ext>
            </a:extLst>
          </p:cNvPr>
          <p:cNvSpPr/>
          <p:nvPr/>
        </p:nvSpPr>
        <p:spPr>
          <a:xfrm>
            <a:off x="4292762" y="3921072"/>
            <a:ext cx="221142" cy="931357"/>
          </a:xfrm>
          <a:prstGeom prst="upArrow">
            <a:avLst>
              <a:gd name="adj1" fmla="val 50000"/>
              <a:gd name="adj2" fmla="val 50000"/>
            </a:avLst>
          </a:prstGeom>
          <a:solidFill>
            <a:srgbClr val="FACF28"/>
          </a:solidFill>
          <a:ln w="9525" cap="flat" cmpd="sng">
            <a:solidFill>
              <a:schemeClr val="dk2"/>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raleway"/>
              <a:ea typeface="+mn-ea"/>
              <a:cs typeface="Arial"/>
              <a:sym typeface="Arial"/>
            </a:endParaRPr>
          </a:p>
        </p:txBody>
      </p:sp>
      <p:sp>
        <p:nvSpPr>
          <p:cNvPr id="108" name="Google Shape;218;p31">
            <a:extLst>
              <a:ext uri="{FF2B5EF4-FFF2-40B4-BE49-F238E27FC236}">
                <a16:creationId xmlns:a16="http://schemas.microsoft.com/office/drawing/2014/main" id="{3FCEBA8C-CE96-4773-9615-3C127088FFEA}"/>
              </a:ext>
            </a:extLst>
          </p:cNvPr>
          <p:cNvSpPr/>
          <p:nvPr/>
        </p:nvSpPr>
        <p:spPr>
          <a:xfrm>
            <a:off x="4060457" y="3921072"/>
            <a:ext cx="221142" cy="931357"/>
          </a:xfrm>
          <a:prstGeom prst="downArrow">
            <a:avLst>
              <a:gd name="adj1" fmla="val 50000"/>
              <a:gd name="adj2" fmla="val 50000"/>
            </a:avLst>
          </a:prstGeom>
          <a:solidFill>
            <a:srgbClr val="FACF28"/>
          </a:solidFill>
          <a:ln w="9525" cap="flat" cmpd="sng">
            <a:solidFill>
              <a:schemeClr val="dk2"/>
            </a:solidFill>
            <a:prstDash val="solid"/>
            <a:round/>
            <a:headEnd type="none" w="sm" len="sm"/>
            <a:tailEnd type="none" w="sm" len="sm"/>
          </a:ln>
        </p:spPr>
        <p:txBody>
          <a:bodyPr spcFirstLastPara="1" wrap="square" lIns="121868" tIns="121868" rIns="121868" bIns="121868" anchor="ctr"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latin typeface="raleway"/>
              <a:ea typeface="+mn-ea"/>
              <a:cs typeface="Arial"/>
              <a:sym typeface="Arial"/>
            </a:endParaRPr>
          </a:p>
        </p:txBody>
      </p:sp>
      <p:sp>
        <p:nvSpPr>
          <p:cNvPr id="109" name="Google Shape;219;p31">
            <a:extLst>
              <a:ext uri="{FF2B5EF4-FFF2-40B4-BE49-F238E27FC236}">
                <a16:creationId xmlns:a16="http://schemas.microsoft.com/office/drawing/2014/main" id="{31BF6E25-91CB-4CA2-94AB-FF4BA5E4D6C5}"/>
              </a:ext>
            </a:extLst>
          </p:cNvPr>
          <p:cNvSpPr txBox="1"/>
          <p:nvPr/>
        </p:nvSpPr>
        <p:spPr>
          <a:xfrm>
            <a:off x="3666431" y="1519064"/>
            <a:ext cx="1239677" cy="670625"/>
          </a:xfrm>
          <a:prstGeom prst="rect">
            <a:avLst/>
          </a:prstGeom>
          <a:noFill/>
          <a:ln>
            <a:noFill/>
          </a:ln>
        </p:spPr>
        <p:txBody>
          <a:bodyPr spcFirstLastPara="1" wrap="square" lIns="121868" tIns="121868" rIns="121868" bIns="121868" anchor="t"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CA" sz="1866" b="0" i="0" u="none" strike="noStrike" kern="0" cap="none" spc="0" normalizeH="0" baseline="0" noProof="0" dirty="0">
                <a:ln>
                  <a:noFill/>
                </a:ln>
                <a:solidFill>
                  <a:srgbClr val="FFFFFF"/>
                </a:solidFill>
                <a:effectLst/>
                <a:uLnTx/>
                <a:uFillTx/>
                <a:latin typeface="raleway"/>
                <a:ea typeface="+mn-ea"/>
                <a:cs typeface="Arial"/>
                <a:sym typeface="Arial"/>
              </a:rPr>
              <a:t>London</a:t>
            </a:r>
            <a:endParaRPr kumimoji="0" sz="1866"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110" name="Google Shape;220;p31">
            <a:extLst>
              <a:ext uri="{FF2B5EF4-FFF2-40B4-BE49-F238E27FC236}">
                <a16:creationId xmlns:a16="http://schemas.microsoft.com/office/drawing/2014/main" id="{01F88727-6576-4D96-9C1C-7C1BDA93FE98}"/>
              </a:ext>
            </a:extLst>
          </p:cNvPr>
          <p:cNvSpPr txBox="1"/>
          <p:nvPr/>
        </p:nvSpPr>
        <p:spPr>
          <a:xfrm>
            <a:off x="5374332" y="1537710"/>
            <a:ext cx="1395704" cy="546066"/>
          </a:xfrm>
          <a:prstGeom prst="rect">
            <a:avLst/>
          </a:prstGeom>
          <a:noFill/>
          <a:ln>
            <a:noFill/>
          </a:ln>
        </p:spPr>
        <p:txBody>
          <a:bodyPr spcFirstLastPara="1" wrap="square" lIns="121868" tIns="121868" rIns="121868" bIns="121868" anchor="t"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1866" b="0" i="0" u="none" strike="noStrike" kern="0" cap="none" spc="0" normalizeH="0" baseline="0" noProof="0" dirty="0">
                <a:ln>
                  <a:noFill/>
                </a:ln>
                <a:solidFill>
                  <a:srgbClr val="FFFFFF"/>
                </a:solidFill>
                <a:effectLst/>
                <a:uLnTx/>
                <a:uFillTx/>
                <a:latin typeface="raleway"/>
                <a:ea typeface="+mn-ea"/>
                <a:cs typeface="Arial"/>
                <a:sym typeface="Arial"/>
              </a:rPr>
              <a:t> </a:t>
            </a:r>
            <a:r>
              <a:rPr kumimoji="0" lang="en-CA" sz="1866" b="0" i="0" u="none" strike="noStrike" kern="0" cap="none" spc="0" normalizeH="0" baseline="0" noProof="0" dirty="0">
                <a:ln>
                  <a:noFill/>
                </a:ln>
                <a:solidFill>
                  <a:srgbClr val="FFFFFF"/>
                </a:solidFill>
                <a:effectLst/>
                <a:uLnTx/>
                <a:uFillTx/>
                <a:latin typeface="raleway"/>
                <a:ea typeface="+mn-ea"/>
                <a:cs typeface="Arial"/>
                <a:sym typeface="Arial"/>
              </a:rPr>
              <a:t>Sault Ste. Marie</a:t>
            </a:r>
            <a:endParaRPr kumimoji="0" sz="1866"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111" name="Google Shape;221;p31">
            <a:extLst>
              <a:ext uri="{FF2B5EF4-FFF2-40B4-BE49-F238E27FC236}">
                <a16:creationId xmlns:a16="http://schemas.microsoft.com/office/drawing/2014/main" id="{394B297F-DB88-4F4A-9112-A044B752C68D}"/>
              </a:ext>
            </a:extLst>
          </p:cNvPr>
          <p:cNvSpPr txBox="1"/>
          <p:nvPr/>
        </p:nvSpPr>
        <p:spPr>
          <a:xfrm>
            <a:off x="7214348" y="1522975"/>
            <a:ext cx="1324810" cy="503881"/>
          </a:xfrm>
          <a:prstGeom prst="rect">
            <a:avLst/>
          </a:prstGeom>
          <a:noFill/>
          <a:ln>
            <a:noFill/>
          </a:ln>
        </p:spPr>
        <p:txBody>
          <a:bodyPr spcFirstLastPara="1" wrap="square" lIns="121868" tIns="121868" rIns="121868" bIns="121868" anchor="t"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1866" b="0" i="0" u="none" strike="noStrike" kern="0" cap="none" spc="0" normalizeH="0" baseline="0" noProof="0" dirty="0">
                <a:ln>
                  <a:noFill/>
                </a:ln>
                <a:solidFill>
                  <a:srgbClr val="FFFFFF"/>
                </a:solidFill>
                <a:effectLst/>
                <a:uLnTx/>
                <a:uFillTx/>
                <a:latin typeface="raleway"/>
                <a:ea typeface="+mn-ea"/>
                <a:cs typeface="Arial"/>
                <a:sym typeface="Arial"/>
              </a:rPr>
              <a:t>Halton-Peel</a:t>
            </a:r>
            <a:endParaRPr kumimoji="0" sz="1866"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112" name="Google Shape;222;p31">
            <a:extLst>
              <a:ext uri="{FF2B5EF4-FFF2-40B4-BE49-F238E27FC236}">
                <a16:creationId xmlns:a16="http://schemas.microsoft.com/office/drawing/2014/main" id="{AB6F93B5-E5E9-41FF-9969-E42213447C83}"/>
              </a:ext>
            </a:extLst>
          </p:cNvPr>
          <p:cNvSpPr txBox="1"/>
          <p:nvPr/>
        </p:nvSpPr>
        <p:spPr>
          <a:xfrm>
            <a:off x="9010706" y="1510737"/>
            <a:ext cx="1250474" cy="507868"/>
          </a:xfrm>
          <a:prstGeom prst="rect">
            <a:avLst/>
          </a:prstGeom>
          <a:noFill/>
          <a:ln>
            <a:noFill/>
          </a:ln>
        </p:spPr>
        <p:txBody>
          <a:bodyPr spcFirstLastPara="1" wrap="square" lIns="121868" tIns="121868" rIns="121868" bIns="121868" anchor="t"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1866" b="0" i="0" u="none" strike="noStrike" kern="0" cap="none" spc="0" normalizeH="0" baseline="0" noProof="0" dirty="0">
                <a:ln>
                  <a:noFill/>
                </a:ln>
                <a:solidFill>
                  <a:srgbClr val="FFFFFF"/>
                </a:solidFill>
                <a:effectLst/>
                <a:uLnTx/>
                <a:uFillTx/>
                <a:latin typeface="raleway"/>
                <a:ea typeface="+mn-ea"/>
                <a:cs typeface="Arial"/>
                <a:sym typeface="Arial"/>
              </a:rPr>
              <a:t>Hamilton</a:t>
            </a:r>
            <a:endParaRPr kumimoji="0" sz="1866" b="0" i="0" u="none" strike="noStrike" kern="0" cap="none" spc="0" normalizeH="0" baseline="0" noProof="0" dirty="0">
              <a:ln>
                <a:noFill/>
              </a:ln>
              <a:solidFill>
                <a:srgbClr val="FFFFFF"/>
              </a:solidFill>
              <a:effectLst/>
              <a:uLnTx/>
              <a:uFillTx/>
              <a:latin typeface="raleway"/>
              <a:ea typeface="+mn-ea"/>
              <a:cs typeface="Arial"/>
              <a:sym typeface="Arial"/>
            </a:endParaRPr>
          </a:p>
        </p:txBody>
      </p:sp>
      <p:sp>
        <p:nvSpPr>
          <p:cNvPr id="113" name="Google Shape;162;p31">
            <a:extLst>
              <a:ext uri="{FF2B5EF4-FFF2-40B4-BE49-F238E27FC236}">
                <a16:creationId xmlns:a16="http://schemas.microsoft.com/office/drawing/2014/main" id="{9D38F41C-CE04-41AF-B8F5-1FADB24523AB}"/>
              </a:ext>
            </a:extLst>
          </p:cNvPr>
          <p:cNvSpPr/>
          <p:nvPr/>
        </p:nvSpPr>
        <p:spPr>
          <a:xfrm>
            <a:off x="4154621" y="170349"/>
            <a:ext cx="3791812" cy="547857"/>
          </a:xfrm>
          <a:prstGeom prst="roundRect">
            <a:avLst>
              <a:gd name="adj" fmla="val 50000"/>
            </a:avLst>
          </a:prstGeom>
          <a:solidFill>
            <a:srgbClr val="FACF28"/>
          </a:solidFill>
          <a:ln>
            <a:noFill/>
          </a:ln>
        </p:spPr>
        <p:txBody>
          <a:bodyPr spcFirstLastPara="1" wrap="square" lIns="121868" tIns="121868" rIns="121868" bIns="121868" anchor="ctr"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1866" b="0" i="0" u="none" strike="noStrike" kern="0" cap="none" spc="0" normalizeH="0" baseline="0" noProof="0" dirty="0">
                <a:ln>
                  <a:noFill/>
                </a:ln>
                <a:solidFill>
                  <a:srgbClr val="000000"/>
                </a:solidFill>
                <a:effectLst/>
                <a:uLnTx/>
                <a:uFillTx/>
                <a:latin typeface="raleway"/>
                <a:ea typeface="+mn-ea"/>
                <a:cs typeface="Arial"/>
                <a:sym typeface="Arial"/>
              </a:rPr>
              <a:t>Discover Ability Network </a:t>
            </a:r>
            <a:r>
              <a:rPr kumimoji="0" lang="en-CA" sz="1866" b="0" i="0" u="none" strike="noStrike" kern="0" cap="none" spc="0" normalizeH="0" baseline="0" noProof="0" dirty="0">
                <a:ln>
                  <a:noFill/>
                </a:ln>
                <a:solidFill>
                  <a:srgbClr val="000000"/>
                </a:solidFill>
                <a:effectLst/>
                <a:uLnTx/>
                <a:uFillTx/>
                <a:latin typeface="raleway"/>
                <a:ea typeface="+mn-ea"/>
                <a:cs typeface="Arial"/>
                <a:sym typeface="Arial"/>
              </a:rPr>
              <a:t>Talent Hubs</a:t>
            </a:r>
            <a:endParaRPr kumimoji="0" sz="1866" b="0" i="0" u="none" strike="noStrike" kern="0" cap="none" spc="0" normalizeH="0" baseline="0" noProof="0" dirty="0">
              <a:ln>
                <a:noFill/>
              </a:ln>
              <a:solidFill>
                <a:srgbClr val="000000"/>
              </a:solidFill>
              <a:effectLst/>
              <a:uLnTx/>
              <a:uFillTx/>
              <a:latin typeface="raleway"/>
              <a:ea typeface="+mn-ea"/>
              <a:cs typeface="Arial"/>
              <a:sym typeface="Arial"/>
            </a:endParaRPr>
          </a:p>
        </p:txBody>
      </p:sp>
    </p:spTree>
    <p:extLst>
      <p:ext uri="{BB962C8B-B14F-4D97-AF65-F5344CB8AC3E}">
        <p14:creationId xmlns:p14="http://schemas.microsoft.com/office/powerpoint/2010/main" val="3512857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8856" y="764704"/>
            <a:ext cx="4930849" cy="5047151"/>
          </a:xfrm>
          <a:prstGeom prst="rect">
            <a:avLst/>
          </a:prstGeom>
          <a:noFill/>
        </p:spPr>
        <p:txBody>
          <a:bodyPr wrap="square" rtlCol="0">
            <a:spAutoFit/>
          </a:bodyPr>
          <a:lstStyle/>
          <a:p>
            <a:r>
              <a:rPr lang="en-CA" sz="3999" dirty="0">
                <a:solidFill>
                  <a:srgbClr val="EB1A3B"/>
                </a:solidFill>
                <a:latin typeface="Raleway" panose="020B0503030101060003" pitchFamily="34" charset="0"/>
                <a:cs typeface="Arial" panose="020B0604020202020204" pitchFamily="34" charset="0"/>
              </a:rPr>
              <a:t>C</a:t>
            </a:r>
            <a:r>
              <a:rPr lang="en-US" sz="3999" dirty="0">
                <a:solidFill>
                  <a:srgbClr val="EB1A3B"/>
                </a:solidFill>
                <a:latin typeface="Raleway" panose="020B0503030101060003" pitchFamily="34" charset="0"/>
                <a:cs typeface="Arial" panose="020B0604020202020204" pitchFamily="34" charset="0"/>
              </a:rPr>
              <a:t>ONTACT US</a:t>
            </a:r>
          </a:p>
          <a:p>
            <a:endParaRPr lang="en-US" sz="3999" dirty="0">
              <a:solidFill>
                <a:srgbClr val="EB1A3B"/>
              </a:solidFill>
              <a:latin typeface="Raleway" panose="020B0503030101060003" pitchFamily="34" charset="0"/>
              <a:cs typeface="Arial" panose="020B0604020202020204" pitchFamily="34" charset="0"/>
            </a:endParaRPr>
          </a:p>
          <a:p>
            <a:r>
              <a:rPr lang="en-CA" sz="2000" dirty="0">
                <a:latin typeface="Raleway" panose="020B0503030101060003" pitchFamily="34" charset="0"/>
                <a:cs typeface="Arial" panose="020B0604020202020204" pitchFamily="34" charset="0"/>
              </a:rPr>
              <a:t>Discover Ability</a:t>
            </a:r>
          </a:p>
          <a:p>
            <a:r>
              <a:rPr lang="en-CA" sz="2000" dirty="0">
                <a:latin typeface="Raleway" panose="020B0503030101060003" pitchFamily="34" charset="0"/>
                <a:cs typeface="Arial" panose="020B0604020202020204" pitchFamily="34" charset="0"/>
                <a:hlinkClick r:id="rId2"/>
              </a:rPr>
              <a:t>discoverability@occ.ca</a:t>
            </a:r>
            <a:endParaRPr lang="en-CA" sz="2000" dirty="0">
              <a:latin typeface="Raleway" panose="020B0503030101060003" pitchFamily="34" charset="0"/>
              <a:cs typeface="Arial" panose="020B0604020202020204" pitchFamily="34" charset="0"/>
            </a:endParaRPr>
          </a:p>
          <a:p>
            <a:endParaRPr lang="en-CA" sz="2000" dirty="0">
              <a:latin typeface="Raleway" panose="020B0503030101060003" pitchFamily="34" charset="0"/>
              <a:cs typeface="Arial" panose="020B0604020202020204" pitchFamily="34" charset="0"/>
            </a:endParaRPr>
          </a:p>
          <a:p>
            <a:r>
              <a:rPr lang="en-CA" sz="2000" dirty="0">
                <a:latin typeface="Raleway" panose="020B0503030101060003" pitchFamily="34" charset="0"/>
                <a:cs typeface="Arial" panose="020B0604020202020204" pitchFamily="34" charset="0"/>
              </a:rPr>
              <a:t>Louie </a:t>
            </a:r>
            <a:r>
              <a:rPr lang="en-CA" sz="2000" dirty="0" err="1">
                <a:latin typeface="Raleway" panose="020B0503030101060003" pitchFamily="34" charset="0"/>
                <a:cs typeface="Arial" panose="020B0604020202020204" pitchFamily="34" charset="0"/>
              </a:rPr>
              <a:t>DiPalma</a:t>
            </a:r>
            <a:endParaRPr lang="en-CA" sz="2000" dirty="0">
              <a:latin typeface="Raleway" panose="020B0503030101060003" pitchFamily="34" charset="0"/>
              <a:cs typeface="Arial" panose="020B0604020202020204" pitchFamily="34" charset="0"/>
            </a:endParaRPr>
          </a:p>
          <a:p>
            <a:r>
              <a:rPr lang="en-CA" sz="2000" dirty="0">
                <a:latin typeface="Raleway" panose="020B0503030101060003" pitchFamily="34" charset="0"/>
                <a:cs typeface="Arial" panose="020B0604020202020204" pitchFamily="34" charset="0"/>
                <a:hlinkClick r:id="rId3"/>
              </a:rPr>
              <a:t>louiedipalma@occ.ca</a:t>
            </a:r>
            <a:endParaRPr lang="en-CA" sz="2000" dirty="0">
              <a:latin typeface="Raleway" panose="020B0503030101060003" pitchFamily="34" charset="0"/>
              <a:cs typeface="Arial" panose="020B0604020202020204" pitchFamily="34" charset="0"/>
            </a:endParaRPr>
          </a:p>
          <a:p>
            <a:endParaRPr lang="en-US" sz="2000" dirty="0">
              <a:latin typeface="Raleway" panose="020B0503030101060003" pitchFamily="34" charset="0"/>
              <a:cs typeface="Arial" panose="020B0604020202020204" pitchFamily="34" charset="0"/>
            </a:endParaRPr>
          </a:p>
          <a:p>
            <a:r>
              <a:rPr lang="en-US" sz="2000" dirty="0">
                <a:latin typeface="Raleway" panose="020B0503030101060003" pitchFamily="34" charset="0"/>
                <a:cs typeface="Arial" panose="020B0604020202020204" pitchFamily="34" charset="0"/>
              </a:rPr>
              <a:t>Jason Chang </a:t>
            </a:r>
          </a:p>
          <a:p>
            <a:r>
              <a:rPr lang="en-US" sz="2000" dirty="0">
                <a:latin typeface="Raleway" panose="020B0503030101060003" pitchFamily="34" charset="0"/>
                <a:cs typeface="Arial" panose="020B0604020202020204" pitchFamily="34" charset="0"/>
                <a:hlinkClick r:id="rId4"/>
              </a:rPr>
              <a:t>jasonchang@occ.ca</a:t>
            </a:r>
            <a:endParaRPr lang="en-US" sz="2000" dirty="0">
              <a:latin typeface="Raleway" panose="020B0503030101060003" pitchFamily="34" charset="0"/>
              <a:cs typeface="Arial" panose="020B0604020202020204" pitchFamily="34" charset="0"/>
            </a:endParaRPr>
          </a:p>
          <a:p>
            <a:endParaRPr lang="en-US" sz="2000" dirty="0">
              <a:latin typeface="Raleway" panose="020B0503030101060003" pitchFamily="34" charset="0"/>
              <a:cs typeface="Arial" panose="020B0604020202020204" pitchFamily="34" charset="0"/>
            </a:endParaRPr>
          </a:p>
          <a:p>
            <a:r>
              <a:rPr lang="en-US" sz="2000" dirty="0" err="1">
                <a:latin typeface="Raleway" panose="020B0503030101060003" pitchFamily="34" charset="0"/>
                <a:cs typeface="Arial" panose="020B0604020202020204" pitchFamily="34" charset="0"/>
              </a:rPr>
              <a:t>Bojan</a:t>
            </a:r>
            <a:r>
              <a:rPr lang="en-US" sz="2000" dirty="0">
                <a:latin typeface="Raleway" panose="020B0503030101060003" pitchFamily="34" charset="0"/>
                <a:cs typeface="Arial" panose="020B0604020202020204" pitchFamily="34" charset="0"/>
              </a:rPr>
              <a:t> Mitrovic</a:t>
            </a:r>
          </a:p>
          <a:p>
            <a:r>
              <a:rPr lang="en-US" sz="2000" dirty="0">
                <a:latin typeface="Raleway" panose="020B0503030101060003" pitchFamily="34" charset="0"/>
                <a:cs typeface="Arial" panose="020B0604020202020204" pitchFamily="34" charset="0"/>
                <a:hlinkClick r:id="rId5"/>
              </a:rPr>
              <a:t>boyanmitrovic@occ.ca</a:t>
            </a:r>
            <a:endParaRPr lang="en-US" sz="2000" dirty="0">
              <a:latin typeface="Raleway" panose="020B0503030101060003" pitchFamily="34" charset="0"/>
              <a:cs typeface="Arial" panose="020B0604020202020204" pitchFamily="34" charset="0"/>
            </a:endParaRPr>
          </a:p>
          <a:p>
            <a:endParaRPr lang="en-US" sz="2199" dirty="0">
              <a:latin typeface="Arial" panose="020B0604020202020204" pitchFamily="34" charset="0"/>
              <a:cs typeface="Arial" panose="020B0604020202020204" pitchFamily="34" charset="0"/>
            </a:endParaRPr>
          </a:p>
        </p:txBody>
      </p:sp>
      <p:sp>
        <p:nvSpPr>
          <p:cNvPr id="4" name="AutoShape 2" descr="Image result for ONTARIO CHAMBER OF COMMERCE LOGO">
            <a:extLst>
              <a:ext uri="{FF2B5EF4-FFF2-40B4-BE49-F238E27FC236}">
                <a16:creationId xmlns:a16="http://schemas.microsoft.com/office/drawing/2014/main" id="{7B4275E7-5B67-419F-B417-C5B7E3893269}"/>
              </a:ext>
            </a:extLst>
          </p:cNvPr>
          <p:cNvSpPr>
            <a:spLocks noChangeAspect="1" noChangeArrowheads="1"/>
          </p:cNvSpPr>
          <p:nvPr/>
        </p:nvSpPr>
        <p:spPr bwMode="auto">
          <a:xfrm>
            <a:off x="9960112" y="640452"/>
            <a:ext cx="304721" cy="304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a:p>
        </p:txBody>
      </p:sp>
      <p:pic>
        <p:nvPicPr>
          <p:cNvPr id="9" name="Picture 8" descr="Logo" title="Ontario Chamber of Commerce">
            <a:extLst>
              <a:ext uri="{FF2B5EF4-FFF2-40B4-BE49-F238E27FC236}">
                <a16:creationId xmlns:a16="http://schemas.microsoft.com/office/drawing/2014/main" id="{A889F6F0-860F-4008-801C-AEAAE860E02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pic>
        <p:nvPicPr>
          <p:cNvPr id="7" name="Picture 6">
            <a:extLst>
              <a:ext uri="{FF2B5EF4-FFF2-40B4-BE49-F238E27FC236}">
                <a16:creationId xmlns:a16="http://schemas.microsoft.com/office/drawing/2014/main" id="{28DE0E1D-A350-4889-9484-A3266CF353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9842" y="5924507"/>
            <a:ext cx="2256738" cy="888869"/>
          </a:xfrm>
          <a:prstGeom prst="rect">
            <a:avLst/>
          </a:prstGeom>
        </p:spPr>
      </p:pic>
    </p:spTree>
    <p:extLst>
      <p:ext uri="{BB962C8B-B14F-4D97-AF65-F5344CB8AC3E}">
        <p14:creationId xmlns:p14="http://schemas.microsoft.com/office/powerpoint/2010/main" val="383874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5;p27">
            <a:extLst>
              <a:ext uri="{FF2B5EF4-FFF2-40B4-BE49-F238E27FC236}">
                <a16:creationId xmlns:a16="http://schemas.microsoft.com/office/drawing/2014/main" id="{0718D42F-10A0-4F90-8058-7C3FC801A1DB}"/>
              </a:ext>
            </a:extLst>
          </p:cNvPr>
          <p:cNvPicPr preferRelativeResize="0">
            <a:picLocks noChangeAspect="1"/>
          </p:cNvPicPr>
          <p:nvPr/>
        </p:nvPicPr>
        <p:blipFill rotWithShape="1">
          <a:blip r:embed="rId3">
            <a:alphaModFix/>
          </a:blip>
          <a:srcRect l="-1169" t="-1830" r="27123" b="1830"/>
          <a:stretch/>
        </p:blipFill>
        <p:spPr>
          <a:xfrm>
            <a:off x="765820" y="1759591"/>
            <a:ext cx="5328592" cy="3829172"/>
          </a:xfrm>
          <a:prstGeom prst="rect">
            <a:avLst/>
          </a:prstGeom>
          <a:noFill/>
          <a:ln>
            <a:noFill/>
          </a:ln>
        </p:spPr>
      </p:pic>
      <p:pic>
        <p:nvPicPr>
          <p:cNvPr id="9" name="Picture 8" descr="Logo" title="Ontario Chamber of Commerce">
            <a:extLst>
              <a:ext uri="{FF2B5EF4-FFF2-40B4-BE49-F238E27FC236}">
                <a16:creationId xmlns:a16="http://schemas.microsoft.com/office/drawing/2014/main" id="{DA83D75F-320A-468E-910C-AFFD24A5E49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sp>
        <p:nvSpPr>
          <p:cNvPr id="10" name="Shape 111">
            <a:extLst>
              <a:ext uri="{FF2B5EF4-FFF2-40B4-BE49-F238E27FC236}">
                <a16:creationId xmlns:a16="http://schemas.microsoft.com/office/drawing/2014/main" id="{5D5D9319-0C76-4207-A8CD-09069017BF41}"/>
              </a:ext>
            </a:extLst>
          </p:cNvPr>
          <p:cNvSpPr txBox="1">
            <a:spLocks/>
          </p:cNvSpPr>
          <p:nvPr/>
        </p:nvSpPr>
        <p:spPr>
          <a:xfrm>
            <a:off x="669431" y="462930"/>
            <a:ext cx="8140685" cy="580647"/>
          </a:xfrm>
          <a:prstGeom prst="rect">
            <a:avLst/>
          </a:prstGeom>
          <a:noFill/>
          <a:ln>
            <a:noFill/>
          </a:ln>
        </p:spPr>
        <p:txBody>
          <a:bodyPr wrap="none" lIns="121868" tIns="121868" rIns="121868" bIns="121868"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SzPct val="100000"/>
              <a:buFont typeface="Lora"/>
              <a:buNone/>
              <a:defRPr sz="4000" b="1" i="0" u="none" strike="noStrike" cap="all" baseline="0">
                <a:solidFill>
                  <a:schemeClr val="bg1"/>
                </a:solidFill>
                <a:latin typeface="Raleway" charset="0"/>
                <a:ea typeface="Raleway" charset="0"/>
                <a:cs typeface="Raleway" charset="0"/>
                <a:sym typeface="Lora"/>
              </a:defRPr>
            </a:lvl1pPr>
            <a:lvl2pPr lvl="1" rtl="0">
              <a:spcBef>
                <a:spcPts val="0"/>
              </a:spcBef>
              <a:buSzPct val="100000"/>
              <a:buFont typeface="Lora"/>
              <a:buNone/>
              <a:defRPr sz="2666" b="1">
                <a:highlight>
                  <a:srgbClr val="FFFFFF"/>
                </a:highlight>
                <a:latin typeface="Lora"/>
                <a:ea typeface="Lora"/>
                <a:cs typeface="Lora"/>
                <a:sym typeface="Lora"/>
              </a:defRPr>
            </a:lvl2pPr>
            <a:lvl3pPr lvl="2" rtl="0">
              <a:spcBef>
                <a:spcPts val="0"/>
              </a:spcBef>
              <a:buSzPct val="100000"/>
              <a:buFont typeface="Lora"/>
              <a:buNone/>
              <a:defRPr sz="2666" b="1">
                <a:highlight>
                  <a:srgbClr val="FFFFFF"/>
                </a:highlight>
                <a:latin typeface="Lora"/>
                <a:ea typeface="Lora"/>
                <a:cs typeface="Lora"/>
                <a:sym typeface="Lora"/>
              </a:defRPr>
            </a:lvl3pPr>
            <a:lvl4pPr lvl="3" rtl="0">
              <a:spcBef>
                <a:spcPts val="0"/>
              </a:spcBef>
              <a:buSzPct val="100000"/>
              <a:buFont typeface="Lora"/>
              <a:buNone/>
              <a:defRPr sz="2666" b="1">
                <a:highlight>
                  <a:srgbClr val="FFFFFF"/>
                </a:highlight>
                <a:latin typeface="Lora"/>
                <a:ea typeface="Lora"/>
                <a:cs typeface="Lora"/>
                <a:sym typeface="Lora"/>
              </a:defRPr>
            </a:lvl4pPr>
            <a:lvl5pPr lvl="4" rtl="0">
              <a:spcBef>
                <a:spcPts val="0"/>
              </a:spcBef>
              <a:buSzPct val="100000"/>
              <a:buFont typeface="Lora"/>
              <a:buNone/>
              <a:defRPr sz="2666" b="1">
                <a:highlight>
                  <a:srgbClr val="FFFFFF"/>
                </a:highlight>
                <a:latin typeface="Lora"/>
                <a:ea typeface="Lora"/>
                <a:cs typeface="Lora"/>
                <a:sym typeface="Lora"/>
              </a:defRPr>
            </a:lvl5pPr>
            <a:lvl6pPr lvl="5" rtl="0">
              <a:spcBef>
                <a:spcPts val="0"/>
              </a:spcBef>
              <a:buSzPct val="100000"/>
              <a:buFont typeface="Lora"/>
              <a:buNone/>
              <a:defRPr sz="2666" b="1">
                <a:highlight>
                  <a:srgbClr val="FFFFFF"/>
                </a:highlight>
                <a:latin typeface="Lora"/>
                <a:ea typeface="Lora"/>
                <a:cs typeface="Lora"/>
                <a:sym typeface="Lora"/>
              </a:defRPr>
            </a:lvl6pPr>
            <a:lvl7pPr lvl="6" rtl="0">
              <a:spcBef>
                <a:spcPts val="0"/>
              </a:spcBef>
              <a:buSzPct val="100000"/>
              <a:buFont typeface="Lora"/>
              <a:buNone/>
              <a:defRPr sz="2666" b="1">
                <a:highlight>
                  <a:srgbClr val="FFFFFF"/>
                </a:highlight>
                <a:latin typeface="Lora"/>
                <a:ea typeface="Lora"/>
                <a:cs typeface="Lora"/>
                <a:sym typeface="Lora"/>
              </a:defRPr>
            </a:lvl7pPr>
            <a:lvl8pPr lvl="7" rtl="0">
              <a:spcBef>
                <a:spcPts val="0"/>
              </a:spcBef>
              <a:buSzPct val="100000"/>
              <a:buFont typeface="Lora"/>
              <a:buNone/>
              <a:defRPr sz="2666" b="1">
                <a:highlight>
                  <a:srgbClr val="FFFFFF"/>
                </a:highlight>
                <a:latin typeface="Lora"/>
                <a:ea typeface="Lora"/>
                <a:cs typeface="Lora"/>
                <a:sym typeface="Lora"/>
              </a:defRPr>
            </a:lvl8pPr>
            <a:lvl9pPr lvl="8" rtl="0">
              <a:spcBef>
                <a:spcPts val="0"/>
              </a:spcBef>
              <a:buSzPct val="100000"/>
              <a:buFont typeface="Lora"/>
              <a:buNone/>
              <a:defRPr sz="2666" b="1">
                <a:highlight>
                  <a:srgbClr val="FFFFFF"/>
                </a:highlight>
                <a:latin typeface="Lora"/>
                <a:ea typeface="Lora"/>
                <a:cs typeface="Lora"/>
                <a:sym typeface="Lora"/>
              </a:defRPr>
            </a:lvl9pPr>
          </a:lstStyle>
          <a:p>
            <a:pPr defTabSz="914400"/>
            <a:r>
              <a:rPr lang="en-CA" b="0" kern="0" dirty="0"/>
              <a:t>Untapped talent is </a:t>
            </a:r>
            <a:r>
              <a:rPr lang="en-CA" kern="0" dirty="0"/>
              <a:t>costing Ontario</a:t>
            </a:r>
            <a:endParaRPr lang="en" kern="0" dirty="0">
              <a:highlight>
                <a:srgbClr val="FFCD00"/>
              </a:highlight>
              <a:latin typeface="Raleway Light" charset="0"/>
              <a:ea typeface="Raleway Light" charset="0"/>
              <a:cs typeface="Raleway Light" charset="0"/>
            </a:endParaRPr>
          </a:p>
        </p:txBody>
      </p:sp>
      <p:pic>
        <p:nvPicPr>
          <p:cNvPr id="3" name="Picture 2">
            <a:extLst>
              <a:ext uri="{FF2B5EF4-FFF2-40B4-BE49-F238E27FC236}">
                <a16:creationId xmlns:a16="http://schemas.microsoft.com/office/drawing/2014/main" id="{DD03AFFD-BD34-4456-AB89-D4AD7CFE39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6" y="5924507"/>
            <a:ext cx="2256738" cy="888869"/>
          </a:xfrm>
          <a:prstGeom prst="rect">
            <a:avLst/>
          </a:prstGeom>
        </p:spPr>
      </p:pic>
      <p:sp>
        <p:nvSpPr>
          <p:cNvPr id="7" name="Shape 112">
            <a:extLst>
              <a:ext uri="{FF2B5EF4-FFF2-40B4-BE49-F238E27FC236}">
                <a16:creationId xmlns:a16="http://schemas.microsoft.com/office/drawing/2014/main" id="{6BB535D1-BC1D-40E8-9147-F343CF76B7BD}"/>
              </a:ext>
            </a:extLst>
          </p:cNvPr>
          <p:cNvSpPr txBox="1">
            <a:spLocks noGrp="1"/>
          </p:cNvSpPr>
          <p:nvPr>
            <p:ph type="body" idx="1"/>
          </p:nvPr>
        </p:nvSpPr>
        <p:spPr>
          <a:xfrm>
            <a:off x="6454452" y="1700809"/>
            <a:ext cx="4752527" cy="3406252"/>
          </a:xfrm>
          <a:prstGeom prst="rect">
            <a:avLst/>
          </a:prstGeom>
        </p:spPr>
        <p:txBody>
          <a:bodyPr lIns="121868" tIns="121868" rIns="121868" bIns="121868" anchor="t" anchorCtr="0">
            <a:noAutofit/>
          </a:bodyPr>
          <a:lstStyle/>
          <a:p>
            <a:pPr marL="285750" lvl="1" indent="-285750" defTabSz="1218895">
              <a:spcAft>
                <a:spcPts val="1200"/>
              </a:spcAft>
              <a:buClr>
                <a:srgbClr val="005D85"/>
              </a:buClr>
              <a:buFont typeface="Arial" panose="020B0604020202020204" pitchFamily="34" charset="0"/>
              <a:buChar char="•"/>
            </a:pPr>
            <a:r>
              <a:rPr lang="en-CA" sz="2000" dirty="0">
                <a:latin typeface="Raleway" panose="020B0503030101060003" pitchFamily="34" charset="77"/>
                <a:sym typeface="Arial"/>
              </a:rPr>
              <a:t>Persons with disabilities represent a large untapped talent pool. Many are highly skilled, educated, and want to contribute to the economy. </a:t>
            </a:r>
          </a:p>
          <a:p>
            <a:pPr marL="285750" lvl="1" indent="-285750" defTabSz="1218895">
              <a:spcAft>
                <a:spcPts val="1200"/>
              </a:spcAft>
              <a:buClr>
                <a:srgbClr val="005D85"/>
              </a:buClr>
              <a:buFont typeface="Arial" panose="020B0604020202020204" pitchFamily="34" charset="0"/>
              <a:buChar char="•"/>
            </a:pPr>
            <a:r>
              <a:rPr lang="en-CA" sz="2000" dirty="0">
                <a:latin typeface="Raleway" panose="020B0503030101060003" pitchFamily="34" charset="77"/>
                <a:sym typeface="Arial"/>
              </a:rPr>
              <a:t>Many employers are aware of the benefits of diverse hiring, but do not know where to find qualified candidates who have a disability. </a:t>
            </a:r>
          </a:p>
          <a:p>
            <a:pPr marL="285750" lvl="1" indent="-285750" defTabSz="1218895">
              <a:spcAft>
                <a:spcPts val="1200"/>
              </a:spcAft>
              <a:buClr>
                <a:srgbClr val="005D85"/>
              </a:buClr>
              <a:buFont typeface="Arial" panose="020B0604020202020204" pitchFamily="34" charset="0"/>
              <a:buChar char="•"/>
            </a:pPr>
            <a:r>
              <a:rPr lang="en-CA" sz="2000" dirty="0">
                <a:latin typeface="Raleway" panose="020B0503030101060003" pitchFamily="34" charset="77"/>
                <a:sym typeface="Arial"/>
              </a:rPr>
              <a:t>The Discover Ability Network is here to connect them for free. </a:t>
            </a:r>
          </a:p>
          <a:p>
            <a:pPr>
              <a:spcBef>
                <a:spcPts val="0"/>
              </a:spcBef>
              <a:buNone/>
            </a:pPr>
            <a:endParaRPr dirty="0">
              <a:latin typeface="raleway" charset="0"/>
            </a:endParaRPr>
          </a:p>
        </p:txBody>
      </p:sp>
    </p:spTree>
    <p:extLst>
      <p:ext uri="{BB962C8B-B14F-4D97-AF65-F5344CB8AC3E}">
        <p14:creationId xmlns:p14="http://schemas.microsoft.com/office/powerpoint/2010/main" val="382538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634869" y="1441518"/>
            <a:ext cx="10839323" cy="1800867"/>
          </a:xfrm>
          <a:prstGeom prst="rect">
            <a:avLst/>
          </a:prstGeom>
        </p:spPr>
        <p:txBody>
          <a:bodyPr lIns="121868" tIns="121868" rIns="121868" bIns="121868" anchor="t" anchorCtr="0">
            <a:noAutofit/>
          </a:bodyPr>
          <a:lstStyle/>
          <a:p>
            <a:pPr marL="228543" lvl="1" indent="-228543">
              <a:spcBef>
                <a:spcPts val="0"/>
              </a:spcBef>
              <a:buSzTx/>
              <a:defRPr/>
            </a:pPr>
            <a:r>
              <a:rPr lang="en-CA" sz="2399" b="1" dirty="0">
                <a:solidFill>
                  <a:srgbClr val="008296"/>
                </a:solidFill>
                <a:latin typeface="Raleway" charset="0"/>
                <a:ea typeface="Raleway" charset="0"/>
                <a:cs typeface="Raleway" charset="0"/>
              </a:rPr>
              <a:t>An Untapped Talent Pool </a:t>
            </a:r>
          </a:p>
          <a:p>
            <a:pPr marL="457200" lvl="1" indent="-457200">
              <a:spcBef>
                <a:spcPts val="800"/>
              </a:spcBef>
              <a:buClr>
                <a:srgbClr val="008296"/>
              </a:buClr>
              <a:buSzPct val="130000"/>
              <a:buFont typeface="Arial" charset="0"/>
              <a:buChar char="•"/>
              <a:defRPr/>
            </a:pPr>
            <a:r>
              <a:rPr lang="en-CA" sz="2000" dirty="0">
                <a:latin typeface="raleway" charset="0"/>
                <a:ea typeface="ＭＳ Ｐゴシック" pitchFamily="34" charset="-128"/>
                <a:cs typeface="Arial" panose="020B0604020202020204" pitchFamily="34" charset="0"/>
              </a:rPr>
              <a:t>77% of Ontario’s SMEs reported their number one challenge was finding talent.</a:t>
            </a:r>
          </a:p>
          <a:p>
            <a:pPr marL="457200" lvl="1" indent="-457200">
              <a:spcBef>
                <a:spcPts val="800"/>
              </a:spcBef>
              <a:buClr>
                <a:srgbClr val="008296"/>
              </a:buClr>
              <a:buSzPct val="130000"/>
              <a:buFont typeface="Arial" charset="0"/>
              <a:buChar char="•"/>
              <a:defRPr/>
            </a:pPr>
            <a:r>
              <a:rPr lang="en-CA" sz="2000" dirty="0">
                <a:latin typeface="raleway" charset="0"/>
                <a:ea typeface="ＭＳ Ｐゴシック" pitchFamily="34" charset="-128"/>
                <a:cs typeface="Arial" panose="020B0604020202020204" pitchFamily="34" charset="0"/>
              </a:rPr>
              <a:t>At the same time, people with disabilities represent an untapped talent pool that can help fuel innovative growth and a measured return on investment.</a:t>
            </a:r>
          </a:p>
          <a:p>
            <a:pPr marL="380905" lvl="2" indent="-380905">
              <a:spcBef>
                <a:spcPts val="800"/>
              </a:spcBef>
              <a:buSzPct val="130000"/>
              <a:buFont typeface="Arial" panose="020B0604020202020204" pitchFamily="34" charset="0"/>
              <a:buChar char="•"/>
              <a:defRPr/>
            </a:pPr>
            <a:endParaRPr lang="en-CA" sz="2000" dirty="0">
              <a:latin typeface="raleway" charset="0"/>
              <a:ea typeface="ＭＳ Ｐゴシック" pitchFamily="34" charset="-128"/>
              <a:cs typeface="Arial" panose="020B0604020202020204" pitchFamily="34" charset="0"/>
            </a:endParaRPr>
          </a:p>
          <a:p>
            <a:pPr marL="228543" lvl="1" indent="-228543">
              <a:spcBef>
                <a:spcPts val="0"/>
              </a:spcBef>
              <a:buSzTx/>
              <a:defRPr/>
            </a:pPr>
            <a:endParaRPr lang="en-CA" sz="2000" baseline="30000" dirty="0">
              <a:solidFill>
                <a:srgbClr val="FF0000"/>
              </a:solidFill>
              <a:latin typeface="raleway" charset="0"/>
              <a:ea typeface="ＭＳ Ｐゴシック" pitchFamily="34" charset="-128"/>
              <a:cs typeface="Arial" panose="020B0604020202020204" pitchFamily="34" charset="0"/>
            </a:endParaRPr>
          </a:p>
          <a:p>
            <a:pPr>
              <a:spcBef>
                <a:spcPts val="0"/>
              </a:spcBef>
              <a:buNone/>
            </a:pPr>
            <a:endParaRPr dirty="0">
              <a:latin typeface="raleway" charset="0"/>
            </a:endParaRPr>
          </a:p>
        </p:txBody>
      </p:sp>
      <p:sp>
        <p:nvSpPr>
          <p:cNvPr id="2" name="Rectangle 1"/>
          <p:cNvSpPr/>
          <p:nvPr/>
        </p:nvSpPr>
        <p:spPr>
          <a:xfrm>
            <a:off x="981844" y="4905024"/>
            <a:ext cx="10670067" cy="923330"/>
          </a:xfrm>
          <a:prstGeom prst="rect">
            <a:avLst/>
          </a:prstGeom>
        </p:spPr>
        <p:txBody>
          <a:bodyPr wrap="square">
            <a:spAutoFit/>
          </a:bodyPr>
          <a:lstStyle/>
          <a:p>
            <a:r>
              <a:rPr lang="en-CA" sz="1800" dirty="0">
                <a:solidFill>
                  <a:srgbClr val="008296"/>
                </a:solidFill>
                <a:latin typeface="Raleway Medium" panose="020B0503030101060003" pitchFamily="34" charset="77"/>
              </a:rPr>
              <a:t>People with disabilities represent an almost untapped talent pool who bring a wide range of education, experience, expertise and perspective to the workforce. </a:t>
            </a:r>
          </a:p>
          <a:p>
            <a:r>
              <a:rPr lang="en-CA" sz="1800" dirty="0">
                <a:solidFill>
                  <a:srgbClr val="008296"/>
                </a:solidFill>
                <a:latin typeface="Raleway Medium" panose="020B0503030101060003" pitchFamily="34" charset="77"/>
              </a:rPr>
              <a:t>-</a:t>
            </a:r>
            <a:r>
              <a:rPr lang="en-CA" sz="1400" dirty="0">
                <a:solidFill>
                  <a:srgbClr val="008296"/>
                </a:solidFill>
                <a:latin typeface="Raleway Medium" panose="020B0503030101060003" pitchFamily="34" charset="77"/>
              </a:rPr>
              <a:t>Forbes, July 30, 2015 (Business's Next Frontier: People With Disabilities)</a:t>
            </a:r>
          </a:p>
        </p:txBody>
      </p:sp>
      <p:sp>
        <p:nvSpPr>
          <p:cNvPr id="16" name="Shape 22"/>
          <p:cNvSpPr txBox="1"/>
          <p:nvPr/>
        </p:nvSpPr>
        <p:spPr>
          <a:xfrm>
            <a:off x="463015" y="4581128"/>
            <a:ext cx="518829" cy="525914"/>
          </a:xfrm>
          <a:prstGeom prst="rect">
            <a:avLst/>
          </a:prstGeom>
          <a:noFill/>
          <a:ln>
            <a:noFill/>
          </a:ln>
        </p:spPr>
        <p:txBody>
          <a:bodyPr lIns="121868" tIns="121868" rIns="121868" bIns="121868" anchor="t" anchorCtr="0">
            <a:noAutofit/>
          </a:bodyPr>
          <a:lstStyle/>
          <a:p>
            <a:pPr algn="ctr"/>
            <a:r>
              <a:rPr lang="en-CA" sz="9600" dirty="0">
                <a:solidFill>
                  <a:srgbClr val="008296"/>
                </a:solidFill>
                <a:latin typeface="Raleway Medium" panose="020B0503030101060003" pitchFamily="34" charset="77"/>
                <a:ea typeface="Lora"/>
                <a:cs typeface="Lora"/>
                <a:sym typeface="Lora"/>
              </a:rPr>
              <a:t>“</a:t>
            </a:r>
            <a:endParaRPr lang="en" sz="9600" dirty="0">
              <a:solidFill>
                <a:srgbClr val="008296"/>
              </a:solidFill>
              <a:latin typeface="Raleway Medium" panose="020B0503030101060003" pitchFamily="34" charset="77"/>
              <a:ea typeface="Lora"/>
              <a:cs typeface="Lora"/>
              <a:sym typeface="Lora"/>
            </a:endParaRPr>
          </a:p>
        </p:txBody>
      </p:sp>
      <p:sp>
        <p:nvSpPr>
          <p:cNvPr id="4" name="Rectangle 3"/>
          <p:cNvSpPr/>
          <p:nvPr/>
        </p:nvSpPr>
        <p:spPr>
          <a:xfrm>
            <a:off x="7537575" y="3218200"/>
            <a:ext cx="3940235" cy="1538883"/>
          </a:xfrm>
          <a:prstGeom prst="rect">
            <a:avLst/>
          </a:prstGeom>
        </p:spPr>
        <p:txBody>
          <a:bodyPr wrap="square">
            <a:spAutoFit/>
          </a:bodyPr>
          <a:lstStyle/>
          <a:p>
            <a:pPr lvl="2" algn="ctr">
              <a:buSzPct val="130000"/>
              <a:defRPr/>
            </a:pPr>
            <a:r>
              <a:rPr lang="en-CA" sz="4000" b="1" dirty="0">
                <a:solidFill>
                  <a:srgbClr val="008296"/>
                </a:solidFill>
                <a:latin typeface="Raleway" charset="0"/>
                <a:ea typeface="Raleway" charset="0"/>
                <a:cs typeface="Raleway" charset="0"/>
              </a:rPr>
              <a:t>50,000 </a:t>
            </a:r>
          </a:p>
          <a:p>
            <a:pPr lvl="2" algn="ctr">
              <a:buSzPct val="130000"/>
              <a:defRPr/>
            </a:pPr>
            <a:r>
              <a:rPr lang="en-CA" sz="1800" dirty="0">
                <a:latin typeface="raleway" charset="0"/>
                <a:ea typeface="ＭＳ Ｐゴシック" pitchFamily="34" charset="-128"/>
                <a:cs typeface="Arial" panose="020B0604020202020204" pitchFamily="34" charset="0"/>
              </a:rPr>
              <a:t>students with disabilities in colleges and universities across Ontario</a:t>
            </a:r>
          </a:p>
        </p:txBody>
      </p:sp>
      <p:sp>
        <p:nvSpPr>
          <p:cNvPr id="5" name="Rectangle 4"/>
          <p:cNvSpPr/>
          <p:nvPr/>
        </p:nvSpPr>
        <p:spPr>
          <a:xfrm>
            <a:off x="4006180" y="3153429"/>
            <a:ext cx="3960440" cy="1538883"/>
          </a:xfrm>
          <a:prstGeom prst="rect">
            <a:avLst/>
          </a:prstGeom>
        </p:spPr>
        <p:txBody>
          <a:bodyPr wrap="square">
            <a:spAutoFit/>
          </a:bodyPr>
          <a:lstStyle/>
          <a:p>
            <a:pPr lvl="2" algn="ctr">
              <a:buSzPct val="130000"/>
              <a:defRPr/>
            </a:pPr>
            <a:r>
              <a:rPr lang="en-CA" sz="4000" b="1" dirty="0">
                <a:solidFill>
                  <a:srgbClr val="008296"/>
                </a:solidFill>
                <a:latin typeface="Raleway" charset="0"/>
                <a:ea typeface="Raleway" charset="0"/>
                <a:cs typeface="Raleway" charset="0"/>
              </a:rPr>
              <a:t>40% </a:t>
            </a:r>
          </a:p>
          <a:p>
            <a:pPr lvl="2" algn="ctr">
              <a:buSzPct val="130000"/>
              <a:defRPr/>
            </a:pPr>
            <a:r>
              <a:rPr lang="en-CA" sz="1800" dirty="0">
                <a:latin typeface="raleway" charset="0"/>
                <a:ea typeface="ＭＳ Ｐゴシック" pitchFamily="34" charset="-128"/>
                <a:cs typeface="Arial" panose="020B0604020202020204" pitchFamily="34" charset="0"/>
              </a:rPr>
              <a:t>of Ontarians with disabilities have some type of post-secondary credentials </a:t>
            </a:r>
          </a:p>
        </p:txBody>
      </p:sp>
      <p:sp>
        <p:nvSpPr>
          <p:cNvPr id="6" name="Rectangle 5"/>
          <p:cNvSpPr/>
          <p:nvPr/>
        </p:nvSpPr>
        <p:spPr>
          <a:xfrm>
            <a:off x="909836" y="3122449"/>
            <a:ext cx="3315623" cy="1538883"/>
          </a:xfrm>
          <a:prstGeom prst="rect">
            <a:avLst/>
          </a:prstGeom>
        </p:spPr>
        <p:txBody>
          <a:bodyPr wrap="square">
            <a:spAutoFit/>
          </a:bodyPr>
          <a:lstStyle/>
          <a:p>
            <a:pPr lvl="2" algn="ctr">
              <a:buSzPct val="130000"/>
              <a:defRPr/>
            </a:pPr>
            <a:r>
              <a:rPr lang="en-CA" sz="4000" b="1" dirty="0">
                <a:solidFill>
                  <a:srgbClr val="008296"/>
                </a:solidFill>
                <a:latin typeface="raleway" charset="0"/>
                <a:ea typeface="ＭＳ Ｐゴシック" pitchFamily="34" charset="-128"/>
                <a:cs typeface="Arial" panose="020B0604020202020204" pitchFamily="34" charset="0"/>
              </a:rPr>
              <a:t>50% </a:t>
            </a:r>
          </a:p>
          <a:p>
            <a:pPr lvl="2" algn="ctr">
              <a:buSzPct val="130000"/>
              <a:defRPr/>
            </a:pPr>
            <a:r>
              <a:rPr lang="en-CA" sz="1800" dirty="0">
                <a:latin typeface="raleway" charset="0"/>
                <a:ea typeface="ＭＳ Ｐゴシック" pitchFamily="34" charset="-128"/>
                <a:cs typeface="Arial" panose="020B0604020202020204" pitchFamily="34" charset="0"/>
              </a:rPr>
              <a:t>of people with disabilities have high school diplomas</a:t>
            </a:r>
          </a:p>
        </p:txBody>
      </p:sp>
      <p:sp>
        <p:nvSpPr>
          <p:cNvPr id="111" name="Shape 111"/>
          <p:cNvSpPr txBox="1">
            <a:spLocks noGrp="1"/>
          </p:cNvSpPr>
          <p:nvPr>
            <p:ph type="title"/>
          </p:nvPr>
        </p:nvSpPr>
        <p:spPr>
          <a:xfrm>
            <a:off x="669431" y="462930"/>
            <a:ext cx="8140685" cy="580647"/>
          </a:xfrm>
          <a:prstGeom prst="rect">
            <a:avLst/>
          </a:prstGeom>
          <a:noFill/>
        </p:spPr>
        <p:txBody>
          <a:bodyPr wrap="none" lIns="121868" tIns="121868" rIns="121868" bIns="121868" anchor="ctr" anchorCtr="0">
            <a:noAutofit/>
          </a:bodyPr>
          <a:lstStyle/>
          <a:p>
            <a:pPr lvl="0"/>
            <a:r>
              <a:rPr lang="en-CA" b="1" cap="all" dirty="0">
                <a:latin typeface="Raleway" charset="0"/>
                <a:ea typeface="Raleway" charset="0"/>
                <a:cs typeface="Raleway" charset="0"/>
              </a:rPr>
              <a:t>Why Care?</a:t>
            </a:r>
            <a:r>
              <a:rPr lang="en-CA" cap="all" dirty="0">
                <a:latin typeface="Raleway" charset="0"/>
                <a:ea typeface="Raleway" charset="0"/>
                <a:cs typeface="Raleway" charset="0"/>
              </a:rPr>
              <a:t> </a:t>
            </a:r>
            <a:r>
              <a:rPr lang="en-CA" b="0" dirty="0">
                <a:latin typeface="Raleway Light" charset="0"/>
                <a:ea typeface="Raleway Light" charset="0"/>
                <a:cs typeface="Raleway Light" charset="0"/>
              </a:rPr>
              <a:t>Skilled </a:t>
            </a:r>
            <a:r>
              <a:rPr lang="en" b="0" dirty="0">
                <a:latin typeface="Raleway Light" charset="0"/>
                <a:ea typeface="Raleway Light" charset="0"/>
                <a:cs typeface="Raleway Light" charset="0"/>
              </a:rPr>
              <a:t>Talent </a:t>
            </a:r>
            <a:endParaRPr lang="en" b="0" dirty="0">
              <a:highlight>
                <a:srgbClr val="FFCD00"/>
              </a:highlight>
              <a:latin typeface="Raleway Light" charset="0"/>
              <a:ea typeface="Raleway Light" charset="0"/>
              <a:cs typeface="Raleway Light" charset="0"/>
            </a:endParaRPr>
          </a:p>
        </p:txBody>
      </p:sp>
      <p:pic>
        <p:nvPicPr>
          <p:cNvPr id="13" name="Picture 12" descr="Logo" title="Ontario Chamber of Commerce">
            <a:extLst>
              <a:ext uri="{FF2B5EF4-FFF2-40B4-BE49-F238E27FC236}">
                <a16:creationId xmlns:a16="http://schemas.microsoft.com/office/drawing/2014/main" id="{F9427761-DB55-4699-A64E-8810E44D20F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pic>
        <p:nvPicPr>
          <p:cNvPr id="11" name="Picture 10">
            <a:extLst>
              <a:ext uri="{FF2B5EF4-FFF2-40B4-BE49-F238E27FC236}">
                <a16:creationId xmlns:a16="http://schemas.microsoft.com/office/drawing/2014/main" id="{9F73E473-AE13-4BE8-8491-61D7ED59E6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6" y="5924507"/>
            <a:ext cx="2256738" cy="888869"/>
          </a:xfrm>
          <a:prstGeom prst="rect">
            <a:avLst/>
          </a:prstGeom>
        </p:spPr>
      </p:pic>
    </p:spTree>
    <p:extLst>
      <p:ext uri="{BB962C8B-B14F-4D97-AF65-F5344CB8AC3E}">
        <p14:creationId xmlns:p14="http://schemas.microsoft.com/office/powerpoint/2010/main" val="1572039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6049" cy="6858000"/>
          </a:xfrm>
          <a:prstGeom prst="rect">
            <a:avLst/>
          </a:prstGeom>
        </p:spPr>
      </p:pic>
      <p:sp>
        <p:nvSpPr>
          <p:cNvPr id="2" name="TextBox 1"/>
          <p:cNvSpPr txBox="1"/>
          <p:nvPr/>
        </p:nvSpPr>
        <p:spPr>
          <a:xfrm>
            <a:off x="5878388" y="1990726"/>
            <a:ext cx="5904142" cy="2416239"/>
          </a:xfrm>
          <a:prstGeom prst="rect">
            <a:avLst/>
          </a:prstGeom>
          <a:noFill/>
        </p:spPr>
        <p:txBody>
          <a:bodyPr wrap="square" rtlCol="0">
            <a:spAutoFit/>
          </a:bodyPr>
          <a:lstStyle/>
          <a:p>
            <a:pPr defTabSz="1218895">
              <a:lnSpc>
                <a:spcPct val="110000"/>
              </a:lnSpc>
            </a:pPr>
            <a:r>
              <a:rPr lang="en-CA" sz="1866" kern="0" dirty="0">
                <a:solidFill>
                  <a:schemeClr val="bg1"/>
                </a:solidFill>
                <a:latin typeface="raleway" charset="0"/>
                <a:cs typeface="Arial"/>
                <a:sym typeface="Arial"/>
              </a:rPr>
              <a:t>Canadian Business Sense Ability has developed a step-by-step guide for employers to simplify and make-easy the recruitment process. </a:t>
            </a:r>
          </a:p>
          <a:p>
            <a:pPr defTabSz="1218895">
              <a:lnSpc>
                <a:spcPct val="110000"/>
              </a:lnSpc>
            </a:pPr>
            <a:endParaRPr lang="en-CA" sz="667" kern="0" dirty="0">
              <a:solidFill>
                <a:srgbClr val="000000"/>
              </a:solidFill>
              <a:latin typeface="Quattrocento Sans"/>
              <a:cs typeface="Arial"/>
              <a:sym typeface="Arial"/>
            </a:endParaRPr>
          </a:p>
          <a:p>
            <a:pPr defTabSz="1218895">
              <a:lnSpc>
                <a:spcPct val="110000"/>
              </a:lnSpc>
            </a:pPr>
            <a:r>
              <a:rPr lang="en-CA" sz="1866" kern="0" dirty="0">
                <a:solidFill>
                  <a:schemeClr val="bg1"/>
                </a:solidFill>
                <a:latin typeface="raleway" charset="0"/>
                <a:cs typeface="Arial"/>
                <a:sym typeface="Arial"/>
              </a:rPr>
              <a:t>Employers will receive information on leading practices for hiring, retaining and integrating employees with disabilities into their workforce. </a:t>
            </a:r>
          </a:p>
          <a:p>
            <a:pPr defTabSz="1218895">
              <a:lnSpc>
                <a:spcPct val="110000"/>
              </a:lnSpc>
            </a:pPr>
            <a:endParaRPr lang="en-CA" sz="1866" kern="0" dirty="0">
              <a:solidFill>
                <a:schemeClr val="bg1"/>
              </a:solidFill>
              <a:latin typeface="raleway" charset="0"/>
              <a:cs typeface="Arial"/>
              <a:sym typeface="Arial"/>
            </a:endParaRPr>
          </a:p>
        </p:txBody>
      </p:sp>
      <p:sp>
        <p:nvSpPr>
          <p:cNvPr id="12" name="TextBox 11"/>
          <p:cNvSpPr txBox="1"/>
          <p:nvPr/>
        </p:nvSpPr>
        <p:spPr>
          <a:xfrm>
            <a:off x="5901146" y="4433428"/>
            <a:ext cx="4657762" cy="1006429"/>
          </a:xfrm>
          <a:prstGeom prst="rect">
            <a:avLst/>
          </a:prstGeom>
          <a:noFill/>
        </p:spPr>
        <p:txBody>
          <a:bodyPr wrap="square" rtlCol="0">
            <a:spAutoFit/>
          </a:bodyPr>
          <a:lstStyle/>
          <a:p>
            <a:pPr defTabSz="1218895">
              <a:lnSpc>
                <a:spcPct val="110000"/>
              </a:lnSpc>
            </a:pPr>
            <a:r>
              <a:rPr lang="en-CA" sz="2400" b="1" kern="0" dirty="0">
                <a:solidFill>
                  <a:schemeClr val="bg1"/>
                </a:solidFill>
                <a:latin typeface="raleway" charset="0"/>
                <a:cs typeface="Arial"/>
                <a:sym typeface="Arial"/>
              </a:rPr>
              <a:t>CALL TO ACTION </a:t>
            </a:r>
            <a:r>
              <a:rPr lang="en-CA" sz="2400" b="1" kern="0" cap="all" dirty="0">
                <a:solidFill>
                  <a:schemeClr val="bg1"/>
                </a:solidFill>
                <a:latin typeface="raleway" charset="0"/>
                <a:cs typeface="Arial"/>
                <a:sym typeface="Arial"/>
              </a:rPr>
              <a:t>is clear</a:t>
            </a:r>
          </a:p>
          <a:p>
            <a:pPr defTabSz="1218895">
              <a:lnSpc>
                <a:spcPct val="110000"/>
              </a:lnSpc>
            </a:pPr>
            <a:r>
              <a:rPr lang="en-CA" sz="1500" kern="0" dirty="0">
                <a:solidFill>
                  <a:schemeClr val="bg1"/>
                </a:solidFill>
                <a:latin typeface="raleway" charset="0"/>
                <a:cs typeface="Arial"/>
                <a:sym typeface="Arial"/>
              </a:rPr>
              <a:t>Seize the opportunity, be bold and take a chance; the rewards to your business will be evident! </a:t>
            </a:r>
          </a:p>
        </p:txBody>
      </p:sp>
      <p:sp>
        <p:nvSpPr>
          <p:cNvPr id="25" name="Shape 93"/>
          <p:cNvSpPr txBox="1">
            <a:spLocks/>
          </p:cNvSpPr>
          <p:nvPr/>
        </p:nvSpPr>
        <p:spPr>
          <a:xfrm>
            <a:off x="549796" y="827198"/>
            <a:ext cx="8916174" cy="970769"/>
          </a:xfrm>
          <a:prstGeom prst="rect">
            <a:avLst/>
          </a:prstGeom>
          <a:noFill/>
          <a:ln>
            <a:noFill/>
          </a:ln>
        </p:spPr>
        <p:txBody>
          <a:bodyPr lIns="121868" tIns="121868" rIns="121868" bIns="12186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pPr defTabSz="914400"/>
            <a:r>
              <a:rPr lang="en" sz="3600" cap="all" spc="100" dirty="0">
                <a:solidFill>
                  <a:schemeClr val="bg1"/>
                </a:solidFill>
                <a:latin typeface="Raleway" charset="0"/>
                <a:ea typeface="Raleway" charset="0"/>
                <a:cs typeface="Raleway" charset="0"/>
              </a:rPr>
              <a:t>Helping </a:t>
            </a:r>
            <a:r>
              <a:rPr lang="en-CA" sz="3600" cap="all" spc="100" dirty="0">
                <a:solidFill>
                  <a:schemeClr val="bg1"/>
                </a:solidFill>
                <a:latin typeface="Raleway" charset="0"/>
                <a:ea typeface="Raleway" charset="0"/>
                <a:cs typeface="Raleway" charset="0"/>
              </a:rPr>
              <a:t>employers H</a:t>
            </a:r>
            <a:r>
              <a:rPr lang="en" sz="3600" cap="all" spc="100" dirty="0">
                <a:solidFill>
                  <a:schemeClr val="bg1"/>
                </a:solidFill>
                <a:latin typeface="Raleway" charset="0"/>
                <a:ea typeface="Raleway" charset="0"/>
                <a:cs typeface="Raleway" charset="0"/>
              </a:rPr>
              <a:t>ire and </a:t>
            </a:r>
            <a:r>
              <a:rPr lang="en-CA" sz="3600" cap="all" spc="100" dirty="0">
                <a:solidFill>
                  <a:schemeClr val="bg1"/>
                </a:solidFill>
                <a:latin typeface="Raleway" charset="0"/>
                <a:ea typeface="Raleway" charset="0"/>
                <a:cs typeface="Raleway" charset="0"/>
              </a:rPr>
              <a:t>retain</a:t>
            </a:r>
            <a:r>
              <a:rPr lang="en" sz="3600" cap="all" spc="100" dirty="0">
                <a:solidFill>
                  <a:schemeClr val="bg1"/>
                </a:solidFill>
                <a:latin typeface="Raleway" charset="0"/>
                <a:ea typeface="Raleway" charset="0"/>
                <a:cs typeface="Raleway" charset="0"/>
              </a:rPr>
              <a:t> </a:t>
            </a:r>
            <a:r>
              <a:rPr lang="en-US" sz="3600" cap="all" spc="100" dirty="0">
                <a:solidFill>
                  <a:schemeClr val="bg1"/>
                </a:solidFill>
                <a:latin typeface="Raleway" charset="0"/>
                <a:ea typeface="Raleway" charset="0"/>
                <a:cs typeface="Raleway" charset="0"/>
              </a:rPr>
              <a:t>people</a:t>
            </a:r>
            <a:r>
              <a:rPr lang="en" sz="3600" cap="all" spc="100" dirty="0">
                <a:solidFill>
                  <a:schemeClr val="bg1"/>
                </a:solidFill>
                <a:latin typeface="Raleway" charset="0"/>
                <a:ea typeface="Raleway" charset="0"/>
                <a:cs typeface="Raleway" charset="0"/>
              </a:rPr>
              <a:t> with </a:t>
            </a:r>
            <a:r>
              <a:rPr lang="en-US" sz="3600" cap="all" spc="100" dirty="0">
                <a:solidFill>
                  <a:schemeClr val="bg1"/>
                </a:solidFill>
                <a:latin typeface="Raleway" charset="0"/>
                <a:ea typeface="Raleway" charset="0"/>
                <a:cs typeface="Raleway" charset="0"/>
              </a:rPr>
              <a:t>disabilities</a:t>
            </a:r>
            <a:br>
              <a:rPr lang="en" sz="3600" dirty="0">
                <a:solidFill>
                  <a:srgbClr val="008296"/>
                </a:solidFill>
                <a:latin typeface="Raleway" charset="0"/>
                <a:ea typeface="Raleway" charset="0"/>
                <a:cs typeface="Raleway" charset="0"/>
              </a:rPr>
            </a:br>
            <a:endParaRPr lang="en" sz="3600" kern="1200" cap="all" spc="100" dirty="0">
              <a:solidFill>
                <a:schemeClr val="bg1"/>
              </a:solidFill>
              <a:latin typeface="Raleway Medium" panose="020B0503030101060003" pitchFamily="34" charset="77"/>
            </a:endParaRPr>
          </a:p>
        </p:txBody>
      </p:sp>
      <p:pic>
        <p:nvPicPr>
          <p:cNvPr id="8" name="Picture 7">
            <a:extLst>
              <a:ext uri="{FF2B5EF4-FFF2-40B4-BE49-F238E27FC236}">
                <a16:creationId xmlns:a16="http://schemas.microsoft.com/office/drawing/2014/main" id="{C502735B-42F9-4BDF-B36E-061C679B8177}"/>
              </a:ext>
            </a:extLst>
          </p:cNvPr>
          <p:cNvPicPr>
            <a:picLocks noChangeAspect="1"/>
          </p:cNvPicPr>
          <p:nvPr/>
        </p:nvPicPr>
        <p:blipFill>
          <a:blip r:embed="rId4"/>
          <a:stretch>
            <a:fillRect/>
          </a:stretch>
        </p:blipFill>
        <p:spPr>
          <a:xfrm>
            <a:off x="10247459" y="6162964"/>
            <a:ext cx="1292127" cy="432741"/>
          </a:xfrm>
          <a:prstGeom prst="rect">
            <a:avLst/>
          </a:prstGeom>
        </p:spPr>
      </p:pic>
      <p:pic>
        <p:nvPicPr>
          <p:cNvPr id="9" name="Picture 8">
            <a:extLst>
              <a:ext uri="{FF2B5EF4-FFF2-40B4-BE49-F238E27FC236}">
                <a16:creationId xmlns:a16="http://schemas.microsoft.com/office/drawing/2014/main" id="{6456C63E-4D4D-4EAA-9257-E0FC85C277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491" y="5919426"/>
            <a:ext cx="2358014" cy="928758"/>
          </a:xfrm>
          <a:prstGeom prst="rect">
            <a:avLst/>
          </a:prstGeom>
        </p:spPr>
      </p:pic>
    </p:spTree>
    <p:extLst>
      <p:ext uri="{BB962C8B-B14F-4D97-AF65-F5344CB8AC3E}">
        <p14:creationId xmlns:p14="http://schemas.microsoft.com/office/powerpoint/2010/main" val="211003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of a winding roap with sign posts along the way." title="Roadmap">
            <a:extLst>
              <a:ext uri="{FF2B5EF4-FFF2-40B4-BE49-F238E27FC236}">
                <a16:creationId xmlns:a16="http://schemas.microsoft.com/office/drawing/2014/main" id="{B3CA46F2-33C6-4F3F-940E-D0910ECAE8D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292198" y="2023107"/>
            <a:ext cx="4290627" cy="3217820"/>
          </a:xfrm>
          <a:prstGeom prst="rect">
            <a:avLst/>
          </a:prstGeom>
          <a:ln>
            <a:noFill/>
          </a:ln>
        </p:spPr>
      </p:pic>
      <p:sp>
        <p:nvSpPr>
          <p:cNvPr id="3" name="Content Placeholder 2">
            <a:extLst>
              <a:ext uri="{FF2B5EF4-FFF2-40B4-BE49-F238E27FC236}">
                <a16:creationId xmlns:a16="http://schemas.microsoft.com/office/drawing/2014/main" id="{C6AEF28C-8DF6-4472-BF91-EDAA9959B944}"/>
              </a:ext>
            </a:extLst>
          </p:cNvPr>
          <p:cNvSpPr>
            <a:spLocks noGrp="1"/>
          </p:cNvSpPr>
          <p:nvPr>
            <p:ph idx="1"/>
          </p:nvPr>
        </p:nvSpPr>
        <p:spPr>
          <a:xfrm>
            <a:off x="1629916" y="2174297"/>
            <a:ext cx="8594429" cy="3880773"/>
          </a:xfrm>
        </p:spPr>
        <p:txBody>
          <a:bodyPr>
            <a:normAutofit/>
          </a:bodyPr>
          <a:lstStyle/>
          <a:p>
            <a:pPr marL="457200" indent="-457200">
              <a:buClr>
                <a:srgbClr val="008296"/>
              </a:buClr>
              <a:buSzPct val="100000"/>
              <a:buFont typeface="+mj-lt"/>
              <a:buAutoNum type="arabicPeriod"/>
            </a:pPr>
            <a:r>
              <a:rPr lang="en-CA" dirty="0">
                <a:latin typeface="raleway" charset="0"/>
              </a:rPr>
              <a:t>Ask the Person</a:t>
            </a:r>
          </a:p>
          <a:p>
            <a:pPr marL="457200" indent="-457200">
              <a:buClr>
                <a:srgbClr val="008296"/>
              </a:buClr>
              <a:buSzPct val="100000"/>
              <a:buFont typeface="+mj-lt"/>
              <a:buAutoNum type="arabicPeriod"/>
            </a:pPr>
            <a:r>
              <a:rPr lang="en-CA" dirty="0">
                <a:latin typeface="raleway" charset="0"/>
              </a:rPr>
              <a:t>Find Talent</a:t>
            </a:r>
          </a:p>
          <a:p>
            <a:pPr marL="457200" indent="-457200">
              <a:buClr>
                <a:srgbClr val="008296"/>
              </a:buClr>
              <a:buSzPct val="100000"/>
              <a:buFont typeface="+mj-lt"/>
              <a:buAutoNum type="arabicPeriod"/>
            </a:pPr>
            <a:r>
              <a:rPr lang="en-CA" dirty="0">
                <a:latin typeface="raleway" charset="0"/>
              </a:rPr>
              <a:t>Interview and hire</a:t>
            </a:r>
          </a:p>
          <a:p>
            <a:pPr marL="457200" indent="-457200">
              <a:buClr>
                <a:srgbClr val="008296"/>
              </a:buClr>
              <a:buSzPct val="100000"/>
              <a:buFont typeface="+mj-lt"/>
              <a:buAutoNum type="arabicPeriod"/>
            </a:pPr>
            <a:r>
              <a:rPr lang="en-CA" dirty="0">
                <a:latin typeface="raleway" charset="0"/>
              </a:rPr>
              <a:t>Onboard</a:t>
            </a:r>
          </a:p>
          <a:p>
            <a:pPr marL="457200" indent="-457200">
              <a:buClr>
                <a:srgbClr val="008296"/>
              </a:buClr>
              <a:buSzPct val="100000"/>
              <a:buFont typeface="+mj-lt"/>
              <a:buAutoNum type="arabicPeriod"/>
            </a:pPr>
            <a:r>
              <a:rPr lang="en-CA" dirty="0">
                <a:latin typeface="raleway" charset="0"/>
              </a:rPr>
              <a:t>Accommodations</a:t>
            </a:r>
          </a:p>
          <a:p>
            <a:pPr marL="457200" indent="-457200">
              <a:buClr>
                <a:srgbClr val="008296"/>
              </a:buClr>
              <a:buSzPct val="100000"/>
              <a:buFont typeface="+mj-lt"/>
              <a:buAutoNum type="arabicPeriod"/>
            </a:pPr>
            <a:r>
              <a:rPr lang="en-CA" dirty="0">
                <a:latin typeface="raleway" charset="0"/>
              </a:rPr>
              <a:t>Promote your success</a:t>
            </a:r>
          </a:p>
        </p:txBody>
      </p:sp>
      <p:sp>
        <p:nvSpPr>
          <p:cNvPr id="4" name="Footer Placeholder 3">
            <a:extLst>
              <a:ext uri="{FF2B5EF4-FFF2-40B4-BE49-F238E27FC236}">
                <a16:creationId xmlns:a16="http://schemas.microsoft.com/office/drawing/2014/main" id="{5B8C5104-D9BD-4C75-BECA-46C9CB06D271}"/>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E5A516CA-9638-406C-ADD5-3BA7072BAC56}"/>
              </a:ext>
            </a:extLst>
          </p:cNvPr>
          <p:cNvSpPr>
            <a:spLocks noGrp="1"/>
          </p:cNvSpPr>
          <p:nvPr>
            <p:ph type="sldNum" sz="quarter" idx="12"/>
          </p:nvPr>
        </p:nvSpPr>
        <p:spPr/>
        <p:txBody>
          <a:bodyPr/>
          <a:lstStyle/>
          <a:p>
            <a:fld id="{2A013F82-EE5E-44EE-A61D-E31C6657F26F}" type="slidenum">
              <a:rPr lang="en-CA" smtClean="0"/>
              <a:t>5</a:t>
            </a:fld>
            <a:endParaRPr lang="en-CA" dirty="0"/>
          </a:p>
        </p:txBody>
      </p:sp>
      <p:sp>
        <p:nvSpPr>
          <p:cNvPr id="7" name="Rectangle 6"/>
          <p:cNvSpPr/>
          <p:nvPr/>
        </p:nvSpPr>
        <p:spPr>
          <a:xfrm>
            <a:off x="0" y="0"/>
            <a:ext cx="12188825" cy="1412776"/>
          </a:xfrm>
          <a:prstGeom prst="rect">
            <a:avLst/>
          </a:prstGeom>
          <a:gradFill flip="none" rotWithShape="1">
            <a:gsLst>
              <a:gs pos="0">
                <a:srgbClr val="008296">
                  <a:shade val="30000"/>
                  <a:satMod val="115000"/>
                </a:srgbClr>
              </a:gs>
              <a:gs pos="50000">
                <a:srgbClr val="008296">
                  <a:shade val="67500"/>
                  <a:satMod val="115000"/>
                </a:srgbClr>
              </a:gs>
              <a:gs pos="100000">
                <a:srgbClr val="00829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111"/>
          <p:cNvSpPr txBox="1">
            <a:spLocks/>
          </p:cNvSpPr>
          <p:nvPr/>
        </p:nvSpPr>
        <p:spPr>
          <a:xfrm>
            <a:off x="756393" y="984135"/>
            <a:ext cx="8096791" cy="87991"/>
          </a:xfrm>
          <a:prstGeom prst="rect">
            <a:avLst/>
          </a:prstGeom>
          <a:noFill/>
          <a:ln>
            <a:noFill/>
          </a:ln>
        </p:spPr>
        <p:txBody>
          <a:bodyPr wrap="none" lIns="121868" tIns="121868" rIns="121868" bIns="121868"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SzPct val="100000"/>
              <a:buFont typeface="Lora"/>
              <a:buNone/>
              <a:defRPr sz="3000" b="0" i="0" u="none" strike="noStrike" cap="none" baseline="0">
                <a:solidFill>
                  <a:srgbClr val="005D85"/>
                </a:solidFill>
                <a:latin typeface="Raleway Medium" panose="020B0503030101060003" pitchFamily="34" charset="77"/>
                <a:ea typeface="Lora"/>
                <a:cs typeface="Lora"/>
                <a:sym typeface="Lora"/>
              </a:defRPr>
            </a:lvl1pPr>
            <a:lvl2pPr lvl="1" rtl="0">
              <a:spcBef>
                <a:spcPts val="0"/>
              </a:spcBef>
              <a:buSzPct val="100000"/>
              <a:buFont typeface="Lora"/>
              <a:buNone/>
              <a:defRPr sz="2000" b="1">
                <a:latin typeface="Lora"/>
                <a:ea typeface="Lora"/>
                <a:cs typeface="Lora"/>
                <a:sym typeface="Lora"/>
              </a:defRPr>
            </a:lvl2pPr>
            <a:lvl3pPr lvl="2" rtl="0">
              <a:spcBef>
                <a:spcPts val="0"/>
              </a:spcBef>
              <a:buSzPct val="100000"/>
              <a:buFont typeface="Lora"/>
              <a:buNone/>
              <a:defRPr sz="2000" b="1">
                <a:latin typeface="Lora"/>
                <a:ea typeface="Lora"/>
                <a:cs typeface="Lora"/>
                <a:sym typeface="Lora"/>
              </a:defRPr>
            </a:lvl3pPr>
            <a:lvl4pPr lvl="3" rtl="0">
              <a:spcBef>
                <a:spcPts val="0"/>
              </a:spcBef>
              <a:buSzPct val="100000"/>
              <a:buFont typeface="Lora"/>
              <a:buNone/>
              <a:defRPr sz="2000" b="1">
                <a:latin typeface="Lora"/>
                <a:ea typeface="Lora"/>
                <a:cs typeface="Lora"/>
                <a:sym typeface="Lora"/>
              </a:defRPr>
            </a:lvl4pPr>
            <a:lvl5pPr lvl="4" rtl="0">
              <a:spcBef>
                <a:spcPts val="0"/>
              </a:spcBef>
              <a:buSzPct val="100000"/>
              <a:buFont typeface="Lora"/>
              <a:buNone/>
              <a:defRPr sz="2000" b="1">
                <a:latin typeface="Lora"/>
                <a:ea typeface="Lora"/>
                <a:cs typeface="Lora"/>
                <a:sym typeface="Lora"/>
              </a:defRPr>
            </a:lvl5pPr>
            <a:lvl6pPr lvl="5" rtl="0">
              <a:spcBef>
                <a:spcPts val="0"/>
              </a:spcBef>
              <a:buSzPct val="100000"/>
              <a:buFont typeface="Lora"/>
              <a:buNone/>
              <a:defRPr sz="2000" b="1">
                <a:latin typeface="Lora"/>
                <a:ea typeface="Lora"/>
                <a:cs typeface="Lora"/>
                <a:sym typeface="Lora"/>
              </a:defRPr>
            </a:lvl6pPr>
            <a:lvl7pPr lvl="6" rtl="0">
              <a:spcBef>
                <a:spcPts val="0"/>
              </a:spcBef>
              <a:buSzPct val="100000"/>
              <a:buFont typeface="Lora"/>
              <a:buNone/>
              <a:defRPr sz="2000" b="1">
                <a:latin typeface="Lora"/>
                <a:ea typeface="Lora"/>
                <a:cs typeface="Lora"/>
                <a:sym typeface="Lora"/>
              </a:defRPr>
            </a:lvl7pPr>
            <a:lvl8pPr lvl="7" rtl="0">
              <a:spcBef>
                <a:spcPts val="0"/>
              </a:spcBef>
              <a:buSzPct val="100000"/>
              <a:buFont typeface="Lora"/>
              <a:buNone/>
              <a:defRPr sz="2000" b="1">
                <a:latin typeface="Lora"/>
                <a:ea typeface="Lora"/>
                <a:cs typeface="Lora"/>
                <a:sym typeface="Lora"/>
              </a:defRPr>
            </a:lvl8pPr>
            <a:lvl9pPr lvl="8" rtl="0">
              <a:spcBef>
                <a:spcPts val="0"/>
              </a:spcBef>
              <a:buSzPct val="100000"/>
              <a:buFont typeface="Lora"/>
              <a:buNone/>
              <a:defRPr sz="2000" b="1">
                <a:latin typeface="Lora"/>
                <a:ea typeface="Lora"/>
                <a:cs typeface="Lora"/>
                <a:sym typeface="Lora"/>
              </a:defRPr>
            </a:lvl9pPr>
          </a:lstStyle>
          <a:p>
            <a:pPr defTabSz="914400"/>
            <a:r>
              <a:rPr lang="en-CA" sz="4000" kern="0" cap="all" dirty="0">
                <a:solidFill>
                  <a:schemeClr val="bg1"/>
                </a:solidFill>
                <a:latin typeface="Raleway" charset="0"/>
                <a:ea typeface="Raleway" charset="0"/>
                <a:cs typeface="Raleway" charset="0"/>
              </a:rPr>
              <a:t>Discover Ability </a:t>
            </a:r>
            <a:r>
              <a:rPr lang="en-CA" sz="4000" b="1" kern="0" cap="all" dirty="0">
                <a:solidFill>
                  <a:schemeClr val="bg1"/>
                </a:solidFill>
                <a:latin typeface="Raleway" charset="0"/>
                <a:ea typeface="Raleway" charset="0"/>
                <a:cs typeface="Raleway" charset="0"/>
              </a:rPr>
              <a:t>Roadmap</a:t>
            </a:r>
            <a:br>
              <a:rPr lang="en-CA" sz="4000" b="1" kern="0" cap="all" dirty="0">
                <a:solidFill>
                  <a:schemeClr val="bg1"/>
                </a:solidFill>
                <a:latin typeface="Raleway" charset="0"/>
                <a:ea typeface="Raleway" charset="0"/>
                <a:cs typeface="Raleway" charset="0"/>
              </a:rPr>
            </a:br>
            <a:endParaRPr lang="en-CA" sz="4000" b="1" kern="0" cap="all" dirty="0">
              <a:solidFill>
                <a:schemeClr val="bg1"/>
              </a:solidFill>
              <a:latin typeface="Raleway" charset="0"/>
              <a:ea typeface="Raleway" charset="0"/>
              <a:cs typeface="Raleway" charset="0"/>
            </a:endParaRPr>
          </a:p>
        </p:txBody>
      </p:sp>
      <p:pic>
        <p:nvPicPr>
          <p:cNvPr id="13" name="Picture 12" descr="Logo" title="Ontario Chamber of Commerce">
            <a:extLst>
              <a:ext uri="{FF2B5EF4-FFF2-40B4-BE49-F238E27FC236}">
                <a16:creationId xmlns:a16="http://schemas.microsoft.com/office/drawing/2014/main" id="{6D99A9B4-F86E-46B9-B984-CCCA5592F2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pic>
        <p:nvPicPr>
          <p:cNvPr id="10" name="Picture 9">
            <a:extLst>
              <a:ext uri="{FF2B5EF4-FFF2-40B4-BE49-F238E27FC236}">
                <a16:creationId xmlns:a16="http://schemas.microsoft.com/office/drawing/2014/main" id="{CD0A155B-BB7F-4E3C-9CBA-57A1B8A138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6" y="5924507"/>
            <a:ext cx="2256738" cy="888869"/>
          </a:xfrm>
          <a:prstGeom prst="rect">
            <a:avLst/>
          </a:prstGeom>
        </p:spPr>
      </p:pic>
    </p:spTree>
    <p:extLst>
      <p:ext uri="{BB962C8B-B14F-4D97-AF65-F5344CB8AC3E}">
        <p14:creationId xmlns:p14="http://schemas.microsoft.com/office/powerpoint/2010/main" val="389166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BCD7-54FB-4F3A-B93A-7C6D15347AF6}"/>
              </a:ext>
            </a:extLst>
          </p:cNvPr>
          <p:cNvSpPr>
            <a:spLocks noGrp="1"/>
          </p:cNvSpPr>
          <p:nvPr>
            <p:ph type="title"/>
          </p:nvPr>
        </p:nvSpPr>
        <p:spPr>
          <a:xfrm>
            <a:off x="549796" y="1328440"/>
            <a:ext cx="6422767" cy="1320800"/>
          </a:xfrm>
        </p:spPr>
        <p:txBody>
          <a:bodyPr>
            <a:normAutofit/>
          </a:bodyPr>
          <a:lstStyle/>
          <a:p>
            <a:br>
              <a:rPr lang="en-CA" dirty="0"/>
            </a:br>
            <a:endParaRPr lang="en-CA" dirty="0">
              <a:latin typeface="Raleway Medium" panose="020B0503030101060003" pitchFamily="34" charset="77"/>
            </a:endParaRPr>
          </a:p>
        </p:txBody>
      </p:sp>
      <p:sp>
        <p:nvSpPr>
          <p:cNvPr id="3" name="Content Placeholder 2">
            <a:extLst>
              <a:ext uri="{FF2B5EF4-FFF2-40B4-BE49-F238E27FC236}">
                <a16:creationId xmlns:a16="http://schemas.microsoft.com/office/drawing/2014/main" id="{C6AEF28C-8DF6-4472-BF91-EDAA9959B944}"/>
              </a:ext>
            </a:extLst>
          </p:cNvPr>
          <p:cNvSpPr>
            <a:spLocks noGrp="1"/>
          </p:cNvSpPr>
          <p:nvPr>
            <p:ph idx="1"/>
          </p:nvPr>
        </p:nvSpPr>
        <p:spPr>
          <a:xfrm>
            <a:off x="1413892" y="2276872"/>
            <a:ext cx="6422767" cy="3880773"/>
          </a:xfrm>
        </p:spPr>
        <p:txBody>
          <a:bodyPr>
            <a:normAutofit/>
          </a:bodyPr>
          <a:lstStyle/>
          <a:p>
            <a:pPr marL="457200" indent="-457200">
              <a:buClr>
                <a:srgbClr val="008296"/>
              </a:buClr>
              <a:buFont typeface="Arial" charset="0"/>
              <a:buChar char="•"/>
            </a:pPr>
            <a:r>
              <a:rPr lang="en-CA" sz="2400" dirty="0">
                <a:latin typeface="raleway" charset="0"/>
              </a:rPr>
              <a:t>What to say?</a:t>
            </a:r>
          </a:p>
          <a:p>
            <a:pPr marL="457200" indent="-457200">
              <a:buClr>
                <a:srgbClr val="008296"/>
              </a:buClr>
              <a:buFont typeface="Arial" charset="0"/>
              <a:buChar char="•"/>
            </a:pPr>
            <a:r>
              <a:rPr lang="en-CA" sz="2400" dirty="0">
                <a:latin typeface="raleway" charset="0"/>
              </a:rPr>
              <a:t>What words to use? </a:t>
            </a:r>
          </a:p>
          <a:p>
            <a:pPr marL="457200" indent="-457200">
              <a:buClr>
                <a:srgbClr val="008296"/>
              </a:buClr>
              <a:buFont typeface="Arial" charset="0"/>
              <a:buChar char="•"/>
            </a:pPr>
            <a:r>
              <a:rPr lang="en-CA" sz="2400" dirty="0">
                <a:latin typeface="raleway" charset="0"/>
              </a:rPr>
              <a:t>Disability etiquette tips</a:t>
            </a:r>
          </a:p>
        </p:txBody>
      </p:sp>
      <p:sp>
        <p:nvSpPr>
          <p:cNvPr id="5" name="Slide Number Placeholder 4">
            <a:extLst>
              <a:ext uri="{FF2B5EF4-FFF2-40B4-BE49-F238E27FC236}">
                <a16:creationId xmlns:a16="http://schemas.microsoft.com/office/drawing/2014/main" id="{E5A516CA-9638-406C-ADD5-3BA7072BAC56}"/>
              </a:ext>
            </a:extLst>
          </p:cNvPr>
          <p:cNvSpPr>
            <a:spLocks noGrp="1"/>
          </p:cNvSpPr>
          <p:nvPr>
            <p:ph type="sldNum" sz="quarter" idx="12"/>
          </p:nvPr>
        </p:nvSpPr>
        <p:spPr/>
        <p:txBody>
          <a:bodyPr>
            <a:normAutofit fontScale="25000" lnSpcReduction="20000"/>
          </a:bodyPr>
          <a:lstStyle/>
          <a:p>
            <a:pPr>
              <a:spcAft>
                <a:spcPts val="600"/>
              </a:spcAft>
            </a:pPr>
            <a:fld id="{2A013F82-EE5E-44EE-A61D-E31C6657F26F}" type="slidenum">
              <a:rPr lang="en-CA" smtClean="0"/>
              <a:pPr>
                <a:spcAft>
                  <a:spcPts val="600"/>
                </a:spcAft>
              </a:pPr>
              <a:t>6</a:t>
            </a:fld>
            <a:endParaRPr lang="en-CA"/>
          </a:p>
        </p:txBody>
      </p:sp>
      <p:pic>
        <p:nvPicPr>
          <p:cNvPr id="11" name="Picture 10" descr="The words What do you need appear beside a hand holding a black tipped marker" title="What do you need?">
            <a:extLst>
              <a:ext uri="{FF2B5EF4-FFF2-40B4-BE49-F238E27FC236}">
                <a16:creationId xmlns:a16="http://schemas.microsoft.com/office/drawing/2014/main" id="{8B2E5755-1C04-4EF1-9E9F-577B75584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002" y="1862805"/>
            <a:ext cx="4562699" cy="3132390"/>
          </a:xfrm>
          <a:prstGeom prst="rect">
            <a:avLst/>
          </a:prstGeom>
          <a:effectLst>
            <a:softEdge rad="482600"/>
          </a:effectLst>
        </p:spPr>
      </p:pic>
      <p:sp>
        <p:nvSpPr>
          <p:cNvPr id="9" name="Rectangle 8"/>
          <p:cNvSpPr/>
          <p:nvPr/>
        </p:nvSpPr>
        <p:spPr>
          <a:xfrm>
            <a:off x="0" y="0"/>
            <a:ext cx="12188825" cy="1412776"/>
          </a:xfrm>
          <a:prstGeom prst="rect">
            <a:avLst/>
          </a:prstGeom>
          <a:gradFill flip="none" rotWithShape="1">
            <a:gsLst>
              <a:gs pos="0">
                <a:srgbClr val="008296">
                  <a:shade val="30000"/>
                  <a:satMod val="115000"/>
                </a:srgbClr>
              </a:gs>
              <a:gs pos="50000">
                <a:srgbClr val="008296">
                  <a:shade val="67500"/>
                  <a:satMod val="115000"/>
                </a:srgbClr>
              </a:gs>
              <a:gs pos="100000">
                <a:srgbClr val="00829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hape 111"/>
          <p:cNvSpPr txBox="1">
            <a:spLocks/>
          </p:cNvSpPr>
          <p:nvPr/>
        </p:nvSpPr>
        <p:spPr>
          <a:xfrm>
            <a:off x="756393" y="984135"/>
            <a:ext cx="8096791" cy="87991"/>
          </a:xfrm>
          <a:prstGeom prst="rect">
            <a:avLst/>
          </a:prstGeom>
          <a:noFill/>
          <a:ln>
            <a:noFill/>
          </a:ln>
        </p:spPr>
        <p:txBody>
          <a:bodyPr wrap="none" lIns="121868" tIns="121868" rIns="121868" bIns="121868"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SzPct val="100000"/>
              <a:buFont typeface="Lora"/>
              <a:buNone/>
              <a:defRPr sz="3000" b="0" i="0" u="none" strike="noStrike" cap="none" baseline="0">
                <a:solidFill>
                  <a:srgbClr val="005D85"/>
                </a:solidFill>
                <a:latin typeface="Raleway Medium" panose="020B0503030101060003" pitchFamily="34" charset="77"/>
                <a:ea typeface="Lora"/>
                <a:cs typeface="Lora"/>
                <a:sym typeface="Lora"/>
              </a:defRPr>
            </a:lvl1pPr>
            <a:lvl2pPr lvl="1" rtl="0">
              <a:spcBef>
                <a:spcPts val="0"/>
              </a:spcBef>
              <a:buSzPct val="100000"/>
              <a:buFont typeface="Lora"/>
              <a:buNone/>
              <a:defRPr sz="2000" b="1">
                <a:latin typeface="Lora"/>
                <a:ea typeface="Lora"/>
                <a:cs typeface="Lora"/>
                <a:sym typeface="Lora"/>
              </a:defRPr>
            </a:lvl2pPr>
            <a:lvl3pPr lvl="2" rtl="0">
              <a:spcBef>
                <a:spcPts val="0"/>
              </a:spcBef>
              <a:buSzPct val="100000"/>
              <a:buFont typeface="Lora"/>
              <a:buNone/>
              <a:defRPr sz="2000" b="1">
                <a:latin typeface="Lora"/>
                <a:ea typeface="Lora"/>
                <a:cs typeface="Lora"/>
                <a:sym typeface="Lora"/>
              </a:defRPr>
            </a:lvl3pPr>
            <a:lvl4pPr lvl="3" rtl="0">
              <a:spcBef>
                <a:spcPts val="0"/>
              </a:spcBef>
              <a:buSzPct val="100000"/>
              <a:buFont typeface="Lora"/>
              <a:buNone/>
              <a:defRPr sz="2000" b="1">
                <a:latin typeface="Lora"/>
                <a:ea typeface="Lora"/>
                <a:cs typeface="Lora"/>
                <a:sym typeface="Lora"/>
              </a:defRPr>
            </a:lvl4pPr>
            <a:lvl5pPr lvl="4" rtl="0">
              <a:spcBef>
                <a:spcPts val="0"/>
              </a:spcBef>
              <a:buSzPct val="100000"/>
              <a:buFont typeface="Lora"/>
              <a:buNone/>
              <a:defRPr sz="2000" b="1">
                <a:latin typeface="Lora"/>
                <a:ea typeface="Lora"/>
                <a:cs typeface="Lora"/>
                <a:sym typeface="Lora"/>
              </a:defRPr>
            </a:lvl5pPr>
            <a:lvl6pPr lvl="5" rtl="0">
              <a:spcBef>
                <a:spcPts val="0"/>
              </a:spcBef>
              <a:buSzPct val="100000"/>
              <a:buFont typeface="Lora"/>
              <a:buNone/>
              <a:defRPr sz="2000" b="1">
                <a:latin typeface="Lora"/>
                <a:ea typeface="Lora"/>
                <a:cs typeface="Lora"/>
                <a:sym typeface="Lora"/>
              </a:defRPr>
            </a:lvl6pPr>
            <a:lvl7pPr lvl="6" rtl="0">
              <a:spcBef>
                <a:spcPts val="0"/>
              </a:spcBef>
              <a:buSzPct val="100000"/>
              <a:buFont typeface="Lora"/>
              <a:buNone/>
              <a:defRPr sz="2000" b="1">
                <a:latin typeface="Lora"/>
                <a:ea typeface="Lora"/>
                <a:cs typeface="Lora"/>
                <a:sym typeface="Lora"/>
              </a:defRPr>
            </a:lvl7pPr>
            <a:lvl8pPr lvl="7" rtl="0">
              <a:spcBef>
                <a:spcPts val="0"/>
              </a:spcBef>
              <a:buSzPct val="100000"/>
              <a:buFont typeface="Lora"/>
              <a:buNone/>
              <a:defRPr sz="2000" b="1">
                <a:latin typeface="Lora"/>
                <a:ea typeface="Lora"/>
                <a:cs typeface="Lora"/>
                <a:sym typeface="Lora"/>
              </a:defRPr>
            </a:lvl8pPr>
            <a:lvl9pPr lvl="8" rtl="0">
              <a:spcBef>
                <a:spcPts val="0"/>
              </a:spcBef>
              <a:buSzPct val="100000"/>
              <a:buFont typeface="Lora"/>
              <a:buNone/>
              <a:defRPr sz="2000" b="1">
                <a:latin typeface="Lora"/>
                <a:ea typeface="Lora"/>
                <a:cs typeface="Lora"/>
                <a:sym typeface="Lora"/>
              </a:defRPr>
            </a:lvl9pPr>
          </a:lstStyle>
          <a:p>
            <a:pPr defTabSz="914400"/>
            <a:r>
              <a:rPr lang="en-CA" sz="4000" b="1" kern="0" cap="all" dirty="0">
                <a:solidFill>
                  <a:schemeClr val="bg1"/>
                </a:solidFill>
                <a:latin typeface="Raleway" charset="0"/>
                <a:ea typeface="Raleway" charset="0"/>
                <a:cs typeface="Raleway" charset="0"/>
              </a:rPr>
              <a:t>Step 1: </a:t>
            </a:r>
            <a:r>
              <a:rPr lang="en-CA" sz="4000" kern="0" cap="all" dirty="0">
                <a:solidFill>
                  <a:schemeClr val="bg1"/>
                </a:solidFill>
                <a:latin typeface="Raleway Light" charset="0"/>
                <a:ea typeface="Raleway Light" charset="0"/>
                <a:cs typeface="Raleway Light" charset="0"/>
              </a:rPr>
              <a:t>Ask the Person </a:t>
            </a:r>
            <a:br>
              <a:rPr lang="en-CA" sz="4000" b="1" kern="0" cap="all" dirty="0">
                <a:solidFill>
                  <a:schemeClr val="bg1"/>
                </a:solidFill>
                <a:latin typeface="Raleway" charset="0"/>
                <a:ea typeface="Raleway" charset="0"/>
                <a:cs typeface="Raleway" charset="0"/>
              </a:rPr>
            </a:br>
            <a:endParaRPr lang="en-CA" sz="4000" b="1" kern="0" cap="all" dirty="0">
              <a:solidFill>
                <a:schemeClr val="bg1"/>
              </a:solidFill>
              <a:latin typeface="Raleway" charset="0"/>
              <a:ea typeface="Raleway" charset="0"/>
              <a:cs typeface="Raleway" charset="0"/>
            </a:endParaRPr>
          </a:p>
        </p:txBody>
      </p:sp>
      <p:pic>
        <p:nvPicPr>
          <p:cNvPr id="15" name="Picture 14" descr="Logo" title="Ontario Chamber of Commerce">
            <a:extLst>
              <a:ext uri="{FF2B5EF4-FFF2-40B4-BE49-F238E27FC236}">
                <a16:creationId xmlns:a16="http://schemas.microsoft.com/office/drawing/2014/main" id="{CB78CDF3-E1CD-4018-98A0-8266421B0C9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pic>
        <p:nvPicPr>
          <p:cNvPr id="12" name="Picture 11">
            <a:extLst>
              <a:ext uri="{FF2B5EF4-FFF2-40B4-BE49-F238E27FC236}">
                <a16:creationId xmlns:a16="http://schemas.microsoft.com/office/drawing/2014/main" id="{F38E3BD8-901D-471C-8EF3-F6E913B8A9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6" y="5924507"/>
            <a:ext cx="2256738" cy="888869"/>
          </a:xfrm>
          <a:prstGeom prst="rect">
            <a:avLst/>
          </a:prstGeom>
        </p:spPr>
      </p:pic>
    </p:spTree>
    <p:extLst>
      <p:ext uri="{BB962C8B-B14F-4D97-AF65-F5344CB8AC3E}">
        <p14:creationId xmlns:p14="http://schemas.microsoft.com/office/powerpoint/2010/main" val="266656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s image contains a ball of name tags, all with the words Hello I'm a New Hire written on them">
            <a:extLst>
              <a:ext uri="{FF2B5EF4-FFF2-40B4-BE49-F238E27FC236}">
                <a16:creationId xmlns:a16="http://schemas.microsoft.com/office/drawing/2014/main" id="{4CB5DB23-6461-4CB7-ADB0-50C077FDE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69" y="2012457"/>
            <a:ext cx="3312368" cy="3312368"/>
          </a:xfrm>
          <a:prstGeom prst="rect">
            <a:avLst/>
          </a:prstGeom>
        </p:spPr>
      </p:pic>
      <p:sp>
        <p:nvSpPr>
          <p:cNvPr id="3" name="Content Placeholder 2">
            <a:extLst>
              <a:ext uri="{FF2B5EF4-FFF2-40B4-BE49-F238E27FC236}">
                <a16:creationId xmlns:a16="http://schemas.microsoft.com/office/drawing/2014/main" id="{C6AEF28C-8DF6-4472-BF91-EDAA9959B944}"/>
              </a:ext>
            </a:extLst>
          </p:cNvPr>
          <p:cNvSpPr>
            <a:spLocks noGrp="1"/>
          </p:cNvSpPr>
          <p:nvPr>
            <p:ph idx="1"/>
          </p:nvPr>
        </p:nvSpPr>
        <p:spPr>
          <a:xfrm>
            <a:off x="1701924" y="2056261"/>
            <a:ext cx="3955487" cy="3560733"/>
          </a:xfrm>
        </p:spPr>
        <p:txBody>
          <a:bodyPr>
            <a:normAutofit/>
          </a:bodyPr>
          <a:lstStyle/>
          <a:p>
            <a:pPr marL="342900" indent="-342900">
              <a:buClr>
                <a:srgbClr val="008296"/>
              </a:buClr>
              <a:buFont typeface="Arial" charset="0"/>
              <a:buChar char="•"/>
            </a:pPr>
            <a:r>
              <a:rPr lang="en-CA" dirty="0">
                <a:latin typeface="raleway" charset="0"/>
              </a:rPr>
              <a:t>Purple cows</a:t>
            </a:r>
          </a:p>
          <a:p>
            <a:pPr marL="342900" indent="-342900">
              <a:buClr>
                <a:srgbClr val="008296"/>
              </a:buClr>
              <a:buFont typeface="Arial" charset="0"/>
              <a:buChar char="•"/>
            </a:pPr>
            <a:r>
              <a:rPr lang="en-CA" dirty="0">
                <a:latin typeface="raleway" charset="0"/>
              </a:rPr>
              <a:t>Samples: Job analysis and task analysis </a:t>
            </a:r>
          </a:p>
          <a:p>
            <a:pPr marL="342900" indent="-342900">
              <a:buClr>
                <a:srgbClr val="008296"/>
              </a:buClr>
              <a:buFont typeface="Arial" charset="0"/>
              <a:buChar char="•"/>
            </a:pPr>
            <a:r>
              <a:rPr lang="en-CA" dirty="0">
                <a:latin typeface="raleway" charset="0"/>
              </a:rPr>
              <a:t>Where to look – Magnet Discover Ability</a:t>
            </a:r>
          </a:p>
          <a:p>
            <a:pPr marL="342900" indent="-342900">
              <a:buClr>
                <a:srgbClr val="008296"/>
              </a:buClr>
              <a:buFont typeface="Arial" charset="0"/>
              <a:buChar char="•"/>
            </a:pPr>
            <a:r>
              <a:rPr lang="en-CA" dirty="0">
                <a:latin typeface="raleway" charset="0"/>
              </a:rPr>
              <a:t>Service Agencies</a:t>
            </a:r>
          </a:p>
        </p:txBody>
      </p:sp>
      <p:sp>
        <p:nvSpPr>
          <p:cNvPr id="5" name="Slide Number Placeholder 4">
            <a:extLst>
              <a:ext uri="{FF2B5EF4-FFF2-40B4-BE49-F238E27FC236}">
                <a16:creationId xmlns:a16="http://schemas.microsoft.com/office/drawing/2014/main" id="{E5A516CA-9638-406C-ADD5-3BA7072BAC56}"/>
              </a:ext>
            </a:extLst>
          </p:cNvPr>
          <p:cNvSpPr>
            <a:spLocks noGrp="1"/>
          </p:cNvSpPr>
          <p:nvPr>
            <p:ph type="sldNum" sz="quarter" idx="12"/>
          </p:nvPr>
        </p:nvSpPr>
        <p:spPr/>
        <p:txBody>
          <a:bodyPr>
            <a:normAutofit fontScale="25000" lnSpcReduction="20000"/>
          </a:bodyPr>
          <a:lstStyle/>
          <a:p>
            <a:pPr>
              <a:spcAft>
                <a:spcPts val="600"/>
              </a:spcAft>
            </a:pPr>
            <a:fld id="{2A013F82-EE5E-44EE-A61D-E31C6657F26F}" type="slidenum">
              <a:rPr lang="en-CA" smtClean="0"/>
              <a:pPr>
                <a:spcAft>
                  <a:spcPts val="600"/>
                </a:spcAft>
              </a:pPr>
              <a:t>7</a:t>
            </a:fld>
            <a:endParaRPr lang="en-CA"/>
          </a:p>
        </p:txBody>
      </p:sp>
      <p:sp>
        <p:nvSpPr>
          <p:cNvPr id="10" name="Rectangle 9"/>
          <p:cNvSpPr/>
          <p:nvPr/>
        </p:nvSpPr>
        <p:spPr>
          <a:xfrm>
            <a:off x="0" y="0"/>
            <a:ext cx="12188825" cy="1412776"/>
          </a:xfrm>
          <a:prstGeom prst="rect">
            <a:avLst/>
          </a:prstGeom>
          <a:gradFill flip="none" rotWithShape="1">
            <a:gsLst>
              <a:gs pos="0">
                <a:srgbClr val="008296">
                  <a:shade val="30000"/>
                  <a:satMod val="115000"/>
                </a:srgbClr>
              </a:gs>
              <a:gs pos="50000">
                <a:srgbClr val="008296">
                  <a:shade val="67500"/>
                  <a:satMod val="115000"/>
                </a:srgbClr>
              </a:gs>
              <a:gs pos="100000">
                <a:srgbClr val="00829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111"/>
          <p:cNvSpPr txBox="1">
            <a:spLocks/>
          </p:cNvSpPr>
          <p:nvPr/>
        </p:nvSpPr>
        <p:spPr>
          <a:xfrm>
            <a:off x="756393" y="984135"/>
            <a:ext cx="8096791" cy="87991"/>
          </a:xfrm>
          <a:prstGeom prst="rect">
            <a:avLst/>
          </a:prstGeom>
          <a:noFill/>
          <a:ln>
            <a:noFill/>
          </a:ln>
        </p:spPr>
        <p:txBody>
          <a:bodyPr wrap="none" lIns="121868" tIns="121868" rIns="121868" bIns="121868"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SzPct val="100000"/>
              <a:buFont typeface="Lora"/>
              <a:buNone/>
              <a:defRPr sz="3000" b="0" i="0" u="none" strike="noStrike" cap="none" baseline="0">
                <a:solidFill>
                  <a:srgbClr val="005D85"/>
                </a:solidFill>
                <a:latin typeface="Raleway Medium" panose="020B0503030101060003" pitchFamily="34" charset="77"/>
                <a:ea typeface="Lora"/>
                <a:cs typeface="Lora"/>
                <a:sym typeface="Lora"/>
              </a:defRPr>
            </a:lvl1pPr>
            <a:lvl2pPr lvl="1" rtl="0">
              <a:spcBef>
                <a:spcPts val="0"/>
              </a:spcBef>
              <a:buSzPct val="100000"/>
              <a:buFont typeface="Lora"/>
              <a:buNone/>
              <a:defRPr sz="2000" b="1">
                <a:latin typeface="Lora"/>
                <a:ea typeface="Lora"/>
                <a:cs typeface="Lora"/>
                <a:sym typeface="Lora"/>
              </a:defRPr>
            </a:lvl2pPr>
            <a:lvl3pPr lvl="2" rtl="0">
              <a:spcBef>
                <a:spcPts val="0"/>
              </a:spcBef>
              <a:buSzPct val="100000"/>
              <a:buFont typeface="Lora"/>
              <a:buNone/>
              <a:defRPr sz="2000" b="1">
                <a:latin typeface="Lora"/>
                <a:ea typeface="Lora"/>
                <a:cs typeface="Lora"/>
                <a:sym typeface="Lora"/>
              </a:defRPr>
            </a:lvl3pPr>
            <a:lvl4pPr lvl="3" rtl="0">
              <a:spcBef>
                <a:spcPts val="0"/>
              </a:spcBef>
              <a:buSzPct val="100000"/>
              <a:buFont typeface="Lora"/>
              <a:buNone/>
              <a:defRPr sz="2000" b="1">
                <a:latin typeface="Lora"/>
                <a:ea typeface="Lora"/>
                <a:cs typeface="Lora"/>
                <a:sym typeface="Lora"/>
              </a:defRPr>
            </a:lvl4pPr>
            <a:lvl5pPr lvl="4" rtl="0">
              <a:spcBef>
                <a:spcPts val="0"/>
              </a:spcBef>
              <a:buSzPct val="100000"/>
              <a:buFont typeface="Lora"/>
              <a:buNone/>
              <a:defRPr sz="2000" b="1">
                <a:latin typeface="Lora"/>
                <a:ea typeface="Lora"/>
                <a:cs typeface="Lora"/>
                <a:sym typeface="Lora"/>
              </a:defRPr>
            </a:lvl5pPr>
            <a:lvl6pPr lvl="5" rtl="0">
              <a:spcBef>
                <a:spcPts val="0"/>
              </a:spcBef>
              <a:buSzPct val="100000"/>
              <a:buFont typeface="Lora"/>
              <a:buNone/>
              <a:defRPr sz="2000" b="1">
                <a:latin typeface="Lora"/>
                <a:ea typeface="Lora"/>
                <a:cs typeface="Lora"/>
                <a:sym typeface="Lora"/>
              </a:defRPr>
            </a:lvl6pPr>
            <a:lvl7pPr lvl="6" rtl="0">
              <a:spcBef>
                <a:spcPts val="0"/>
              </a:spcBef>
              <a:buSzPct val="100000"/>
              <a:buFont typeface="Lora"/>
              <a:buNone/>
              <a:defRPr sz="2000" b="1">
                <a:latin typeface="Lora"/>
                <a:ea typeface="Lora"/>
                <a:cs typeface="Lora"/>
                <a:sym typeface="Lora"/>
              </a:defRPr>
            </a:lvl7pPr>
            <a:lvl8pPr lvl="7" rtl="0">
              <a:spcBef>
                <a:spcPts val="0"/>
              </a:spcBef>
              <a:buSzPct val="100000"/>
              <a:buFont typeface="Lora"/>
              <a:buNone/>
              <a:defRPr sz="2000" b="1">
                <a:latin typeface="Lora"/>
                <a:ea typeface="Lora"/>
                <a:cs typeface="Lora"/>
                <a:sym typeface="Lora"/>
              </a:defRPr>
            </a:lvl8pPr>
            <a:lvl9pPr lvl="8" rtl="0">
              <a:spcBef>
                <a:spcPts val="0"/>
              </a:spcBef>
              <a:buSzPct val="100000"/>
              <a:buFont typeface="Lora"/>
              <a:buNone/>
              <a:defRPr sz="2000" b="1">
                <a:latin typeface="Lora"/>
                <a:ea typeface="Lora"/>
                <a:cs typeface="Lora"/>
                <a:sym typeface="Lora"/>
              </a:defRPr>
            </a:lvl9pPr>
          </a:lstStyle>
          <a:p>
            <a:pPr defTabSz="914400"/>
            <a:r>
              <a:rPr lang="en-CA" sz="4000" b="1" kern="0" cap="all" dirty="0">
                <a:solidFill>
                  <a:schemeClr val="bg1"/>
                </a:solidFill>
                <a:latin typeface="Raleway" charset="0"/>
                <a:ea typeface="Raleway" charset="0"/>
                <a:cs typeface="Raleway" charset="0"/>
              </a:rPr>
              <a:t>Step 2: </a:t>
            </a:r>
            <a:r>
              <a:rPr lang="en-CA" sz="4000" kern="0" cap="all" dirty="0">
                <a:solidFill>
                  <a:schemeClr val="bg1"/>
                </a:solidFill>
                <a:latin typeface="Raleway Light" charset="0"/>
                <a:ea typeface="Raleway Light" charset="0"/>
                <a:cs typeface="Raleway Light" charset="0"/>
              </a:rPr>
              <a:t>Find Talent </a:t>
            </a:r>
            <a:br>
              <a:rPr lang="en-CA" sz="4000" b="1" kern="0" cap="all" dirty="0">
                <a:solidFill>
                  <a:schemeClr val="bg1"/>
                </a:solidFill>
                <a:latin typeface="Raleway" charset="0"/>
                <a:ea typeface="Raleway" charset="0"/>
                <a:cs typeface="Raleway" charset="0"/>
              </a:rPr>
            </a:br>
            <a:endParaRPr lang="en-CA" sz="4000" b="1" kern="0" cap="all" dirty="0">
              <a:solidFill>
                <a:schemeClr val="bg1"/>
              </a:solidFill>
              <a:latin typeface="Raleway" charset="0"/>
              <a:ea typeface="Raleway" charset="0"/>
              <a:cs typeface="Raleway" charset="0"/>
            </a:endParaRPr>
          </a:p>
        </p:txBody>
      </p:sp>
      <p:pic>
        <p:nvPicPr>
          <p:cNvPr id="13" name="Picture 12" descr="Logo" title="Ontario Chamber of Commerce">
            <a:extLst>
              <a:ext uri="{FF2B5EF4-FFF2-40B4-BE49-F238E27FC236}">
                <a16:creationId xmlns:a16="http://schemas.microsoft.com/office/drawing/2014/main" id="{90260E10-14B7-481A-A255-F5D30105BB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pic>
        <p:nvPicPr>
          <p:cNvPr id="14" name="Picture 13">
            <a:extLst>
              <a:ext uri="{FF2B5EF4-FFF2-40B4-BE49-F238E27FC236}">
                <a16:creationId xmlns:a16="http://schemas.microsoft.com/office/drawing/2014/main" id="{56AB27AE-0F2C-42EA-9723-594D0D2572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6" y="5924507"/>
            <a:ext cx="2256738" cy="888869"/>
          </a:xfrm>
          <a:prstGeom prst="rect">
            <a:avLst/>
          </a:prstGeom>
        </p:spPr>
      </p:pic>
    </p:spTree>
    <p:extLst>
      <p:ext uri="{BB962C8B-B14F-4D97-AF65-F5344CB8AC3E}">
        <p14:creationId xmlns:p14="http://schemas.microsoft.com/office/powerpoint/2010/main" val="285494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EF28C-8DF6-4472-BF91-EDAA9959B944}"/>
              </a:ext>
            </a:extLst>
          </p:cNvPr>
          <p:cNvSpPr>
            <a:spLocks noGrp="1"/>
          </p:cNvSpPr>
          <p:nvPr>
            <p:ph idx="1"/>
          </p:nvPr>
        </p:nvSpPr>
        <p:spPr>
          <a:xfrm>
            <a:off x="756393" y="2056261"/>
            <a:ext cx="4337723" cy="3560733"/>
          </a:xfrm>
        </p:spPr>
        <p:txBody>
          <a:bodyPr>
            <a:normAutofit/>
          </a:bodyPr>
          <a:lstStyle/>
          <a:p>
            <a:pPr marL="342900" indent="-342900">
              <a:buClr>
                <a:srgbClr val="008296"/>
              </a:buClr>
              <a:buFont typeface="Arial" charset="0"/>
              <a:buChar char="•"/>
            </a:pPr>
            <a:r>
              <a:rPr lang="en-CA" sz="2200" dirty="0">
                <a:latin typeface="raleway" charset="0"/>
              </a:rPr>
              <a:t>The dangers of ‘gut feel’</a:t>
            </a:r>
          </a:p>
          <a:p>
            <a:pPr marL="342900" indent="-342900">
              <a:buClr>
                <a:srgbClr val="008296"/>
              </a:buClr>
              <a:buFont typeface="Arial" charset="0"/>
              <a:buChar char="•"/>
            </a:pPr>
            <a:r>
              <a:rPr lang="en-CA" sz="2200" dirty="0">
                <a:latin typeface="raleway" charset="0"/>
              </a:rPr>
              <a:t>Tools</a:t>
            </a:r>
          </a:p>
          <a:p>
            <a:pPr marL="342900" lvl="1" indent="-342900">
              <a:spcBef>
                <a:spcPts val="600"/>
              </a:spcBef>
              <a:buClr>
                <a:srgbClr val="008296"/>
              </a:buClr>
              <a:buFont typeface="Arial" charset="0"/>
              <a:buChar char="•"/>
            </a:pPr>
            <a:r>
              <a:rPr lang="en-CA" sz="2200" dirty="0">
                <a:latin typeface="raleway" charset="0"/>
              </a:rPr>
              <a:t>Plan an interview</a:t>
            </a:r>
          </a:p>
          <a:p>
            <a:pPr marL="342900" lvl="1" indent="-342900">
              <a:spcBef>
                <a:spcPts val="600"/>
              </a:spcBef>
              <a:buClr>
                <a:srgbClr val="008296"/>
              </a:buClr>
              <a:buFont typeface="Arial" charset="0"/>
              <a:buChar char="•"/>
            </a:pPr>
            <a:r>
              <a:rPr lang="en-CA" sz="2200" dirty="0">
                <a:latin typeface="raleway" charset="0"/>
              </a:rPr>
              <a:t>Conduct an interview</a:t>
            </a:r>
          </a:p>
          <a:p>
            <a:pPr marL="342900" lvl="1" indent="-342900">
              <a:spcBef>
                <a:spcPts val="600"/>
              </a:spcBef>
              <a:buClr>
                <a:srgbClr val="008296"/>
              </a:buClr>
              <a:buFont typeface="Arial" charset="0"/>
              <a:buChar char="•"/>
            </a:pPr>
            <a:r>
              <a:rPr lang="en-CA" sz="2200" dirty="0">
                <a:latin typeface="raleway" charset="0"/>
              </a:rPr>
              <a:t>Interview questions</a:t>
            </a:r>
          </a:p>
          <a:p>
            <a:pPr marL="342900" indent="-342900">
              <a:buClr>
                <a:srgbClr val="008296"/>
              </a:buClr>
              <a:buFont typeface="Arial" charset="0"/>
              <a:buChar char="•"/>
            </a:pPr>
            <a:r>
              <a:rPr lang="en-CA" sz="2200" dirty="0">
                <a:latin typeface="raleway" charset="0"/>
              </a:rPr>
              <a:t>Job Carving</a:t>
            </a:r>
          </a:p>
          <a:p>
            <a:pPr lvl="1">
              <a:buClr>
                <a:srgbClr val="00B0F0"/>
              </a:buClr>
              <a:buSzPct val="100000"/>
              <a:buFont typeface="Arial" panose="020B0604020202020204" pitchFamily="34" charset="0"/>
              <a:buChar char="•"/>
            </a:pPr>
            <a:endParaRPr lang="en-CA" dirty="0"/>
          </a:p>
        </p:txBody>
      </p:sp>
      <p:sp>
        <p:nvSpPr>
          <p:cNvPr id="5" name="Slide Number Placeholder 4">
            <a:extLst>
              <a:ext uri="{FF2B5EF4-FFF2-40B4-BE49-F238E27FC236}">
                <a16:creationId xmlns:a16="http://schemas.microsoft.com/office/drawing/2014/main" id="{E5A516CA-9638-406C-ADD5-3BA7072BAC56}"/>
              </a:ext>
            </a:extLst>
          </p:cNvPr>
          <p:cNvSpPr>
            <a:spLocks noGrp="1"/>
          </p:cNvSpPr>
          <p:nvPr>
            <p:ph type="sldNum" sz="quarter" idx="12"/>
          </p:nvPr>
        </p:nvSpPr>
        <p:spPr/>
        <p:txBody>
          <a:bodyPr>
            <a:normAutofit fontScale="25000" lnSpcReduction="20000"/>
          </a:bodyPr>
          <a:lstStyle/>
          <a:p>
            <a:pPr>
              <a:spcAft>
                <a:spcPts val="600"/>
              </a:spcAft>
            </a:pPr>
            <a:fld id="{2A013F82-EE5E-44EE-A61D-E31C6657F26F}" type="slidenum">
              <a:rPr lang="en-CA" smtClean="0"/>
              <a:pPr>
                <a:spcAft>
                  <a:spcPts val="600"/>
                </a:spcAft>
              </a:pPr>
              <a:t>8</a:t>
            </a:fld>
            <a:endParaRPr lang="en-CA"/>
          </a:p>
        </p:txBody>
      </p:sp>
      <p:pic>
        <p:nvPicPr>
          <p:cNvPr id="10" name="Picture 9" descr="A group of people of varying ages and ethnicities and gender looking at computers or tablets.">
            <a:extLst>
              <a:ext uri="{FF2B5EF4-FFF2-40B4-BE49-F238E27FC236}">
                <a16:creationId xmlns:a16="http://schemas.microsoft.com/office/drawing/2014/main" id="{CED95654-E9D2-4CC1-A967-5DB080879D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54252" y="2276872"/>
            <a:ext cx="6865547" cy="2304256"/>
          </a:xfrm>
          <a:prstGeom prst="rect">
            <a:avLst/>
          </a:prstGeom>
          <a:effectLst>
            <a:softEdge rad="279400"/>
          </a:effectLst>
        </p:spPr>
      </p:pic>
      <p:sp>
        <p:nvSpPr>
          <p:cNvPr id="7" name="Rectangle 6"/>
          <p:cNvSpPr/>
          <p:nvPr/>
        </p:nvSpPr>
        <p:spPr>
          <a:xfrm>
            <a:off x="0" y="0"/>
            <a:ext cx="12188825" cy="1412776"/>
          </a:xfrm>
          <a:prstGeom prst="rect">
            <a:avLst/>
          </a:prstGeom>
          <a:gradFill flip="none" rotWithShape="1">
            <a:gsLst>
              <a:gs pos="0">
                <a:srgbClr val="008296">
                  <a:shade val="30000"/>
                  <a:satMod val="115000"/>
                </a:srgbClr>
              </a:gs>
              <a:gs pos="50000">
                <a:srgbClr val="008296">
                  <a:shade val="67500"/>
                  <a:satMod val="115000"/>
                </a:srgbClr>
              </a:gs>
              <a:gs pos="100000">
                <a:srgbClr val="00829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hape 111"/>
          <p:cNvSpPr txBox="1">
            <a:spLocks/>
          </p:cNvSpPr>
          <p:nvPr/>
        </p:nvSpPr>
        <p:spPr>
          <a:xfrm>
            <a:off x="756393" y="984135"/>
            <a:ext cx="8096791" cy="87991"/>
          </a:xfrm>
          <a:prstGeom prst="rect">
            <a:avLst/>
          </a:prstGeom>
          <a:noFill/>
          <a:ln>
            <a:noFill/>
          </a:ln>
        </p:spPr>
        <p:txBody>
          <a:bodyPr wrap="none" lIns="121868" tIns="121868" rIns="121868" bIns="121868"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SzPct val="100000"/>
              <a:buFont typeface="Lora"/>
              <a:buNone/>
              <a:defRPr sz="3000" b="0" i="0" u="none" strike="noStrike" cap="none" baseline="0">
                <a:solidFill>
                  <a:srgbClr val="005D85"/>
                </a:solidFill>
                <a:latin typeface="Raleway Medium" panose="020B0503030101060003" pitchFamily="34" charset="77"/>
                <a:ea typeface="Lora"/>
                <a:cs typeface="Lora"/>
                <a:sym typeface="Lora"/>
              </a:defRPr>
            </a:lvl1pPr>
            <a:lvl2pPr lvl="1" rtl="0">
              <a:spcBef>
                <a:spcPts val="0"/>
              </a:spcBef>
              <a:buSzPct val="100000"/>
              <a:buFont typeface="Lora"/>
              <a:buNone/>
              <a:defRPr sz="2000" b="1">
                <a:latin typeface="Lora"/>
                <a:ea typeface="Lora"/>
                <a:cs typeface="Lora"/>
                <a:sym typeface="Lora"/>
              </a:defRPr>
            </a:lvl2pPr>
            <a:lvl3pPr lvl="2" rtl="0">
              <a:spcBef>
                <a:spcPts val="0"/>
              </a:spcBef>
              <a:buSzPct val="100000"/>
              <a:buFont typeface="Lora"/>
              <a:buNone/>
              <a:defRPr sz="2000" b="1">
                <a:latin typeface="Lora"/>
                <a:ea typeface="Lora"/>
                <a:cs typeface="Lora"/>
                <a:sym typeface="Lora"/>
              </a:defRPr>
            </a:lvl3pPr>
            <a:lvl4pPr lvl="3" rtl="0">
              <a:spcBef>
                <a:spcPts val="0"/>
              </a:spcBef>
              <a:buSzPct val="100000"/>
              <a:buFont typeface="Lora"/>
              <a:buNone/>
              <a:defRPr sz="2000" b="1">
                <a:latin typeface="Lora"/>
                <a:ea typeface="Lora"/>
                <a:cs typeface="Lora"/>
                <a:sym typeface="Lora"/>
              </a:defRPr>
            </a:lvl4pPr>
            <a:lvl5pPr lvl="4" rtl="0">
              <a:spcBef>
                <a:spcPts val="0"/>
              </a:spcBef>
              <a:buSzPct val="100000"/>
              <a:buFont typeface="Lora"/>
              <a:buNone/>
              <a:defRPr sz="2000" b="1">
                <a:latin typeface="Lora"/>
                <a:ea typeface="Lora"/>
                <a:cs typeface="Lora"/>
                <a:sym typeface="Lora"/>
              </a:defRPr>
            </a:lvl5pPr>
            <a:lvl6pPr lvl="5" rtl="0">
              <a:spcBef>
                <a:spcPts val="0"/>
              </a:spcBef>
              <a:buSzPct val="100000"/>
              <a:buFont typeface="Lora"/>
              <a:buNone/>
              <a:defRPr sz="2000" b="1">
                <a:latin typeface="Lora"/>
                <a:ea typeface="Lora"/>
                <a:cs typeface="Lora"/>
                <a:sym typeface="Lora"/>
              </a:defRPr>
            </a:lvl6pPr>
            <a:lvl7pPr lvl="6" rtl="0">
              <a:spcBef>
                <a:spcPts val="0"/>
              </a:spcBef>
              <a:buSzPct val="100000"/>
              <a:buFont typeface="Lora"/>
              <a:buNone/>
              <a:defRPr sz="2000" b="1">
                <a:latin typeface="Lora"/>
                <a:ea typeface="Lora"/>
                <a:cs typeface="Lora"/>
                <a:sym typeface="Lora"/>
              </a:defRPr>
            </a:lvl7pPr>
            <a:lvl8pPr lvl="7" rtl="0">
              <a:spcBef>
                <a:spcPts val="0"/>
              </a:spcBef>
              <a:buSzPct val="100000"/>
              <a:buFont typeface="Lora"/>
              <a:buNone/>
              <a:defRPr sz="2000" b="1">
                <a:latin typeface="Lora"/>
                <a:ea typeface="Lora"/>
                <a:cs typeface="Lora"/>
                <a:sym typeface="Lora"/>
              </a:defRPr>
            </a:lvl8pPr>
            <a:lvl9pPr lvl="8" rtl="0">
              <a:spcBef>
                <a:spcPts val="0"/>
              </a:spcBef>
              <a:buSzPct val="100000"/>
              <a:buFont typeface="Lora"/>
              <a:buNone/>
              <a:defRPr sz="2000" b="1">
                <a:latin typeface="Lora"/>
                <a:ea typeface="Lora"/>
                <a:cs typeface="Lora"/>
                <a:sym typeface="Lora"/>
              </a:defRPr>
            </a:lvl9pPr>
          </a:lstStyle>
          <a:p>
            <a:pPr defTabSz="914400"/>
            <a:r>
              <a:rPr lang="en-CA" sz="4000" b="1" kern="0" cap="all" dirty="0">
                <a:solidFill>
                  <a:schemeClr val="bg1"/>
                </a:solidFill>
                <a:latin typeface="Raleway" charset="0"/>
                <a:ea typeface="Raleway" charset="0"/>
                <a:cs typeface="Raleway" charset="0"/>
              </a:rPr>
              <a:t>Step 3: </a:t>
            </a:r>
            <a:r>
              <a:rPr lang="en-CA" sz="4000" kern="0" cap="all" dirty="0">
                <a:solidFill>
                  <a:schemeClr val="bg1"/>
                </a:solidFill>
                <a:latin typeface="Raleway Light" charset="0"/>
                <a:ea typeface="Raleway Light" charset="0"/>
                <a:cs typeface="Raleway Light" charset="0"/>
              </a:rPr>
              <a:t>Interview and Hire </a:t>
            </a:r>
            <a:br>
              <a:rPr lang="en-CA" sz="4000" b="1" kern="0" cap="all" dirty="0">
                <a:solidFill>
                  <a:schemeClr val="bg1"/>
                </a:solidFill>
                <a:latin typeface="Raleway" charset="0"/>
                <a:ea typeface="Raleway" charset="0"/>
                <a:cs typeface="Raleway" charset="0"/>
              </a:rPr>
            </a:br>
            <a:endParaRPr lang="en-CA" sz="4000" b="1" kern="0" cap="all" dirty="0">
              <a:solidFill>
                <a:schemeClr val="bg1"/>
              </a:solidFill>
              <a:latin typeface="Raleway" charset="0"/>
              <a:ea typeface="Raleway" charset="0"/>
              <a:cs typeface="Raleway" charset="0"/>
            </a:endParaRPr>
          </a:p>
        </p:txBody>
      </p:sp>
      <p:pic>
        <p:nvPicPr>
          <p:cNvPr id="14" name="Picture 13" descr="Logo" title="Ontario Chamber of Commerce">
            <a:extLst>
              <a:ext uri="{FF2B5EF4-FFF2-40B4-BE49-F238E27FC236}">
                <a16:creationId xmlns:a16="http://schemas.microsoft.com/office/drawing/2014/main" id="{20D5B4BF-1663-4BE6-8ECD-E772983E3DC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pic>
        <p:nvPicPr>
          <p:cNvPr id="11" name="Picture 10">
            <a:extLst>
              <a:ext uri="{FF2B5EF4-FFF2-40B4-BE49-F238E27FC236}">
                <a16:creationId xmlns:a16="http://schemas.microsoft.com/office/drawing/2014/main" id="{B7030F96-5E2A-475B-90B2-B6E4E4F9C0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6" y="5924507"/>
            <a:ext cx="2256738" cy="888869"/>
          </a:xfrm>
          <a:prstGeom prst="rect">
            <a:avLst/>
          </a:prstGeom>
        </p:spPr>
      </p:pic>
    </p:spTree>
    <p:extLst>
      <p:ext uri="{BB962C8B-B14F-4D97-AF65-F5344CB8AC3E}">
        <p14:creationId xmlns:p14="http://schemas.microsoft.com/office/powerpoint/2010/main" val="1463486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EF28C-8DF6-4472-BF91-EDAA9959B944}"/>
              </a:ext>
            </a:extLst>
          </p:cNvPr>
          <p:cNvSpPr>
            <a:spLocks noGrp="1"/>
          </p:cNvSpPr>
          <p:nvPr>
            <p:ph idx="1"/>
          </p:nvPr>
        </p:nvSpPr>
        <p:spPr>
          <a:xfrm>
            <a:off x="1034883" y="2070712"/>
            <a:ext cx="5059529" cy="3880773"/>
          </a:xfrm>
        </p:spPr>
        <p:txBody>
          <a:bodyPr>
            <a:normAutofit/>
          </a:bodyPr>
          <a:lstStyle/>
          <a:p>
            <a:pPr marL="342900" indent="-342900">
              <a:buClr>
                <a:srgbClr val="008296"/>
              </a:buClr>
              <a:buFont typeface="Arial" charset="0"/>
              <a:buChar char="•"/>
            </a:pPr>
            <a:r>
              <a:rPr lang="en-CA" sz="2200" dirty="0">
                <a:latin typeface="raleway" charset="0"/>
              </a:rPr>
              <a:t>Sign up to Magnet	   </a:t>
            </a:r>
          </a:p>
          <a:p>
            <a:pPr marL="342900" indent="-342900">
              <a:buClr>
                <a:srgbClr val="008296"/>
              </a:buClr>
              <a:buFont typeface="Arial" charset="0"/>
              <a:buChar char="•"/>
            </a:pPr>
            <a:r>
              <a:rPr lang="en-CA" sz="2200" dirty="0">
                <a:latin typeface="raleway" charset="0"/>
              </a:rPr>
              <a:t>Tools</a:t>
            </a:r>
          </a:p>
          <a:p>
            <a:pPr marL="342900" lvl="1" indent="-342900">
              <a:buClr>
                <a:srgbClr val="008296"/>
              </a:buClr>
              <a:buSzPct val="100000"/>
              <a:buFont typeface="Arial" charset="0"/>
              <a:buChar char="•"/>
            </a:pPr>
            <a:r>
              <a:rPr lang="en-CA" sz="2200" dirty="0">
                <a:latin typeface="raleway" charset="0"/>
              </a:rPr>
              <a:t>Individual Accommodation Plans</a:t>
            </a:r>
          </a:p>
          <a:p>
            <a:pPr marL="342900" lvl="1" indent="-342900">
              <a:buClr>
                <a:srgbClr val="008296"/>
              </a:buClr>
              <a:buSzPct val="100000"/>
              <a:buFont typeface="Arial" charset="0"/>
              <a:buChar char="•"/>
            </a:pPr>
            <a:r>
              <a:rPr lang="en-CA" sz="2200" dirty="0">
                <a:latin typeface="raleway" charset="0"/>
              </a:rPr>
              <a:t>Employee Emergency Response Info</a:t>
            </a:r>
          </a:p>
          <a:p>
            <a:pPr lvl="1">
              <a:buClr>
                <a:srgbClr val="00B0F0"/>
              </a:buClr>
              <a:buSzPct val="100000"/>
              <a:buFont typeface="Arial" panose="020B0604020202020204" pitchFamily="34" charset="0"/>
              <a:buChar char="•"/>
            </a:pPr>
            <a:endParaRPr lang="en-CA" dirty="0"/>
          </a:p>
        </p:txBody>
      </p:sp>
      <p:pic>
        <p:nvPicPr>
          <p:cNvPr id="13" name="Picture 4" descr="The red Magnet Today logo" title="Magnet">
            <a:extLst>
              <a:ext uri="{FF2B5EF4-FFF2-40B4-BE49-F238E27FC236}">
                <a16:creationId xmlns:a16="http://schemas.microsoft.com/office/drawing/2014/main" id="{A8C422FD-8652-463B-B152-79CB809A1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540" y="1787218"/>
            <a:ext cx="2880320" cy="32835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12188825" cy="1412776"/>
          </a:xfrm>
          <a:prstGeom prst="rect">
            <a:avLst/>
          </a:prstGeom>
          <a:gradFill flip="none" rotWithShape="1">
            <a:gsLst>
              <a:gs pos="0">
                <a:srgbClr val="008296">
                  <a:shade val="30000"/>
                  <a:satMod val="115000"/>
                </a:srgbClr>
              </a:gs>
              <a:gs pos="50000">
                <a:srgbClr val="008296">
                  <a:shade val="67500"/>
                  <a:satMod val="115000"/>
                </a:srgbClr>
              </a:gs>
              <a:gs pos="100000">
                <a:srgbClr val="00829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hape 111"/>
          <p:cNvSpPr txBox="1">
            <a:spLocks/>
          </p:cNvSpPr>
          <p:nvPr/>
        </p:nvSpPr>
        <p:spPr>
          <a:xfrm>
            <a:off x="756393" y="984135"/>
            <a:ext cx="8096791" cy="87991"/>
          </a:xfrm>
          <a:prstGeom prst="rect">
            <a:avLst/>
          </a:prstGeom>
          <a:noFill/>
          <a:ln>
            <a:noFill/>
          </a:ln>
        </p:spPr>
        <p:txBody>
          <a:bodyPr wrap="none" lIns="121868" tIns="121868" rIns="121868" bIns="121868"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SzPct val="100000"/>
              <a:buFont typeface="Lora"/>
              <a:buNone/>
              <a:defRPr sz="3000" b="0" i="0" u="none" strike="noStrike" cap="none" baseline="0">
                <a:solidFill>
                  <a:srgbClr val="005D85"/>
                </a:solidFill>
                <a:latin typeface="Raleway Medium" panose="020B0503030101060003" pitchFamily="34" charset="77"/>
                <a:ea typeface="Lora"/>
                <a:cs typeface="Lora"/>
                <a:sym typeface="Lora"/>
              </a:defRPr>
            </a:lvl1pPr>
            <a:lvl2pPr lvl="1" rtl="0">
              <a:spcBef>
                <a:spcPts val="0"/>
              </a:spcBef>
              <a:buSzPct val="100000"/>
              <a:buFont typeface="Lora"/>
              <a:buNone/>
              <a:defRPr sz="2000" b="1">
                <a:latin typeface="Lora"/>
                <a:ea typeface="Lora"/>
                <a:cs typeface="Lora"/>
                <a:sym typeface="Lora"/>
              </a:defRPr>
            </a:lvl2pPr>
            <a:lvl3pPr lvl="2" rtl="0">
              <a:spcBef>
                <a:spcPts val="0"/>
              </a:spcBef>
              <a:buSzPct val="100000"/>
              <a:buFont typeface="Lora"/>
              <a:buNone/>
              <a:defRPr sz="2000" b="1">
                <a:latin typeface="Lora"/>
                <a:ea typeface="Lora"/>
                <a:cs typeface="Lora"/>
                <a:sym typeface="Lora"/>
              </a:defRPr>
            </a:lvl3pPr>
            <a:lvl4pPr lvl="3" rtl="0">
              <a:spcBef>
                <a:spcPts val="0"/>
              </a:spcBef>
              <a:buSzPct val="100000"/>
              <a:buFont typeface="Lora"/>
              <a:buNone/>
              <a:defRPr sz="2000" b="1">
                <a:latin typeface="Lora"/>
                <a:ea typeface="Lora"/>
                <a:cs typeface="Lora"/>
                <a:sym typeface="Lora"/>
              </a:defRPr>
            </a:lvl4pPr>
            <a:lvl5pPr lvl="4" rtl="0">
              <a:spcBef>
                <a:spcPts val="0"/>
              </a:spcBef>
              <a:buSzPct val="100000"/>
              <a:buFont typeface="Lora"/>
              <a:buNone/>
              <a:defRPr sz="2000" b="1">
                <a:latin typeface="Lora"/>
                <a:ea typeface="Lora"/>
                <a:cs typeface="Lora"/>
                <a:sym typeface="Lora"/>
              </a:defRPr>
            </a:lvl5pPr>
            <a:lvl6pPr lvl="5" rtl="0">
              <a:spcBef>
                <a:spcPts val="0"/>
              </a:spcBef>
              <a:buSzPct val="100000"/>
              <a:buFont typeface="Lora"/>
              <a:buNone/>
              <a:defRPr sz="2000" b="1">
                <a:latin typeface="Lora"/>
                <a:ea typeface="Lora"/>
                <a:cs typeface="Lora"/>
                <a:sym typeface="Lora"/>
              </a:defRPr>
            </a:lvl6pPr>
            <a:lvl7pPr lvl="6" rtl="0">
              <a:spcBef>
                <a:spcPts val="0"/>
              </a:spcBef>
              <a:buSzPct val="100000"/>
              <a:buFont typeface="Lora"/>
              <a:buNone/>
              <a:defRPr sz="2000" b="1">
                <a:latin typeface="Lora"/>
                <a:ea typeface="Lora"/>
                <a:cs typeface="Lora"/>
                <a:sym typeface="Lora"/>
              </a:defRPr>
            </a:lvl7pPr>
            <a:lvl8pPr lvl="7" rtl="0">
              <a:spcBef>
                <a:spcPts val="0"/>
              </a:spcBef>
              <a:buSzPct val="100000"/>
              <a:buFont typeface="Lora"/>
              <a:buNone/>
              <a:defRPr sz="2000" b="1">
                <a:latin typeface="Lora"/>
                <a:ea typeface="Lora"/>
                <a:cs typeface="Lora"/>
                <a:sym typeface="Lora"/>
              </a:defRPr>
            </a:lvl8pPr>
            <a:lvl9pPr lvl="8" rtl="0">
              <a:spcBef>
                <a:spcPts val="0"/>
              </a:spcBef>
              <a:buSzPct val="100000"/>
              <a:buFont typeface="Lora"/>
              <a:buNone/>
              <a:defRPr sz="2000" b="1">
                <a:latin typeface="Lora"/>
                <a:ea typeface="Lora"/>
                <a:cs typeface="Lora"/>
                <a:sym typeface="Lora"/>
              </a:defRPr>
            </a:lvl9pPr>
          </a:lstStyle>
          <a:p>
            <a:pPr defTabSz="914400"/>
            <a:r>
              <a:rPr lang="en-CA" sz="4000" b="1" kern="0" cap="all" dirty="0">
                <a:solidFill>
                  <a:schemeClr val="bg1"/>
                </a:solidFill>
                <a:latin typeface="Raleway" charset="0"/>
                <a:ea typeface="Raleway" charset="0"/>
                <a:cs typeface="Raleway" charset="0"/>
              </a:rPr>
              <a:t>Step 4: </a:t>
            </a:r>
            <a:r>
              <a:rPr lang="en-CA" sz="4000" kern="0" cap="all" dirty="0">
                <a:solidFill>
                  <a:schemeClr val="bg1"/>
                </a:solidFill>
                <a:latin typeface="Raleway Light" charset="0"/>
                <a:ea typeface="Raleway Light" charset="0"/>
                <a:cs typeface="Raleway Light" charset="0"/>
              </a:rPr>
              <a:t>onboarding</a:t>
            </a:r>
            <a:br>
              <a:rPr lang="en-CA" sz="4000" b="1" kern="0" cap="all" dirty="0">
                <a:solidFill>
                  <a:schemeClr val="bg1"/>
                </a:solidFill>
                <a:latin typeface="Raleway" charset="0"/>
                <a:ea typeface="Raleway" charset="0"/>
                <a:cs typeface="Raleway" charset="0"/>
              </a:rPr>
            </a:br>
            <a:endParaRPr lang="en-CA" sz="4000" b="1" kern="0" cap="all" dirty="0">
              <a:solidFill>
                <a:schemeClr val="bg1"/>
              </a:solidFill>
              <a:latin typeface="Raleway" charset="0"/>
              <a:ea typeface="Raleway" charset="0"/>
              <a:cs typeface="Raleway" charset="0"/>
            </a:endParaRPr>
          </a:p>
        </p:txBody>
      </p:sp>
      <p:pic>
        <p:nvPicPr>
          <p:cNvPr id="14" name="Picture 13" descr="Logo" title="Ontario Chamber of Commerce">
            <a:extLst>
              <a:ext uri="{FF2B5EF4-FFF2-40B4-BE49-F238E27FC236}">
                <a16:creationId xmlns:a16="http://schemas.microsoft.com/office/drawing/2014/main" id="{5912E4F3-23BE-4FC4-BDAF-3A51649FD54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31827" y="6069563"/>
            <a:ext cx="1463040" cy="560705"/>
          </a:xfrm>
          <a:prstGeom prst="rect">
            <a:avLst/>
          </a:prstGeom>
          <a:noFill/>
        </p:spPr>
      </p:pic>
      <p:pic>
        <p:nvPicPr>
          <p:cNvPr id="10" name="Picture 9">
            <a:extLst>
              <a:ext uri="{FF2B5EF4-FFF2-40B4-BE49-F238E27FC236}">
                <a16:creationId xmlns:a16="http://schemas.microsoft.com/office/drawing/2014/main" id="{876CF5B7-89DF-43EA-A52B-CEE31650DD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6" y="5924507"/>
            <a:ext cx="2256738" cy="888869"/>
          </a:xfrm>
          <a:prstGeom prst="rect">
            <a:avLst/>
          </a:prstGeom>
        </p:spPr>
      </p:pic>
    </p:spTree>
    <p:extLst>
      <p:ext uri="{BB962C8B-B14F-4D97-AF65-F5344CB8AC3E}">
        <p14:creationId xmlns:p14="http://schemas.microsoft.com/office/powerpoint/2010/main" val="2972545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a:defPPr>
      </a:lst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972C3A38890A448FF29C94DAB57FD3" ma:contentTypeVersion="5" ma:contentTypeDescription="Create a new document." ma:contentTypeScope="" ma:versionID="f479734c87d1ae684a7eef7d8d111f80">
  <xsd:schema xmlns:xsd="http://www.w3.org/2001/XMLSchema" xmlns:xs="http://www.w3.org/2001/XMLSchema" xmlns:p="http://schemas.microsoft.com/office/2006/metadata/properties" xmlns:ns2="3625474a-9d06-4909-82b8-8bcc7e80abd0" targetNamespace="http://schemas.microsoft.com/office/2006/metadata/properties" ma:root="true" ma:fieldsID="1c0eb8607025031cb9e28e67ed8be763" ns2:_="">
    <xsd:import namespace="3625474a-9d06-4909-82b8-8bcc7e80abd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5474a-9d06-4909-82b8-8bcc7e80abd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625474a-9d06-4909-82b8-8bcc7e80abd0">
      <UserInfo>
        <DisplayName>Joan Turner</DisplayName>
        <AccountId>16</AccountId>
        <AccountType/>
      </UserInfo>
      <UserInfo>
        <DisplayName>Marlene Etherington</DisplayName>
        <AccountId>17</AccountId>
        <AccountType/>
      </UserInfo>
      <UserInfo>
        <DisplayName>Maria McGuckian</DisplayName>
        <AccountId>19</AccountId>
        <AccountType/>
      </UserInfo>
      <UserInfo>
        <DisplayName>Colette Leger</DisplayName>
        <AccountId>50</AccountId>
        <AccountType/>
      </UserInfo>
      <UserInfo>
        <DisplayName>Lisa Kelly</DisplayName>
        <AccountId>68</AccountId>
        <AccountType/>
      </UserInfo>
      <UserInfo>
        <DisplayName>Jean-Francois Page</DisplayName>
        <AccountId>21</AccountId>
        <AccountType/>
      </UserInfo>
      <UserInfo>
        <DisplayName>Linda Stockert</DisplayName>
        <AccountId>89</AccountId>
        <AccountType/>
      </UserInfo>
      <UserInfo>
        <DisplayName>Florence Chapman</DisplayName>
        <AccountId>85</AccountId>
        <AccountType/>
      </UserInfo>
      <UserInfo>
        <DisplayName>Christine Zannier</DisplayName>
        <AccountId>59</AccountId>
        <AccountType/>
      </UserInfo>
    </SharedWithUsers>
  </documentManagement>
</p:properties>
</file>

<file path=customXml/itemProps1.xml><?xml version="1.0" encoding="utf-8"?>
<ds:datastoreItem xmlns:ds="http://schemas.openxmlformats.org/officeDocument/2006/customXml" ds:itemID="{2458757C-E9D1-4F8B-8EA1-C9AF722D9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25474a-9d06-4909-82b8-8bcc7e80ab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29CA1A-7213-4667-B50B-A8FEA3AE8B18}">
  <ds:schemaRefs>
    <ds:schemaRef ds:uri="http://schemas.microsoft.com/sharepoint/v3/contenttype/forms"/>
  </ds:schemaRefs>
</ds:datastoreItem>
</file>

<file path=customXml/itemProps3.xml><?xml version="1.0" encoding="utf-8"?>
<ds:datastoreItem xmlns:ds="http://schemas.openxmlformats.org/officeDocument/2006/customXml" ds:itemID="{00E41224-0370-4595-877C-23316CD80004}">
  <ds:schemaRefs>
    <ds:schemaRef ds:uri="http://schemas.openxmlformats.org/package/2006/metadata/core-properties"/>
    <ds:schemaRef ds:uri="3625474a-9d06-4909-82b8-8bcc7e80abd0"/>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ppt8A34.tmp</Template>
  <TotalTime>6216</TotalTime>
  <Words>3342</Words>
  <Application>Microsoft Office PowerPoint</Application>
  <PresentationFormat>Custom</PresentationFormat>
  <Paragraphs>268</Paragraphs>
  <Slides>19</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Calibri</vt:lpstr>
      <vt:lpstr>Corbel</vt:lpstr>
      <vt:lpstr>Lora</vt:lpstr>
      <vt:lpstr>Quattrocento Sans</vt:lpstr>
      <vt:lpstr>raleway</vt:lpstr>
      <vt:lpstr>raleway</vt:lpstr>
      <vt:lpstr>Raleway Light</vt:lpstr>
      <vt:lpstr>Raleway Medium</vt:lpstr>
      <vt:lpstr>Viola template</vt:lpstr>
      <vt:lpstr>Simple Light</vt:lpstr>
      <vt:lpstr>PowerPoint Presentation</vt:lpstr>
      <vt:lpstr>PowerPoint Presentation</vt:lpstr>
      <vt:lpstr>Why Care? Skilled Talent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Some Key Features</vt:lpstr>
      <vt:lpstr>PowerPoint Presentation</vt:lpstr>
      <vt:lpstr>PowerPoint Presentation</vt:lpstr>
      <vt:lpstr>POWERED BY MAGNET</vt:lpstr>
      <vt:lpstr>LEVERAGE DIVERSITY SETTINGS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presenter, location, date etc.</dc:title>
  <dc:subject/>
  <dc:creator>Lisa Kelly</dc:creator>
  <cp:keywords/>
  <dc:description/>
  <cp:lastModifiedBy>Gelb, Thomas (MSAA)</cp:lastModifiedBy>
  <cp:revision>186</cp:revision>
  <cp:lastPrinted>2018-10-26T21:23:48Z</cp:lastPrinted>
  <dcterms:created xsi:type="dcterms:W3CDTF">2017-06-27T17:26:39Z</dcterms:created>
  <dcterms:modified xsi:type="dcterms:W3CDTF">2019-10-16T20:19:38Z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0x01010069972C3A38890A448FF29C94DAB57FD3</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SIP_Label_034a106e-6316-442c-ad35-738afd673d2b_Enabled">
    <vt:lpwstr>True</vt:lpwstr>
  </property>
  <property fmtid="{D5CDD505-2E9C-101B-9397-08002B2CF9AE}" pid="9" name="MSIP_Label_034a106e-6316-442c-ad35-738afd673d2b_SiteId">
    <vt:lpwstr>cddc1229-ac2a-4b97-b78a-0e5cacb5865c</vt:lpwstr>
  </property>
  <property fmtid="{D5CDD505-2E9C-101B-9397-08002B2CF9AE}" pid="10" name="MSIP_Label_034a106e-6316-442c-ad35-738afd673d2b_Owner">
    <vt:lpwstr>Thomas.Gelb@ontario.ca</vt:lpwstr>
  </property>
  <property fmtid="{D5CDD505-2E9C-101B-9397-08002B2CF9AE}" pid="11" name="MSIP_Label_034a106e-6316-442c-ad35-738afd673d2b_SetDate">
    <vt:lpwstr>2019-10-16T20:18:58.6049585Z</vt:lpwstr>
  </property>
  <property fmtid="{D5CDD505-2E9C-101B-9397-08002B2CF9AE}" pid="12" name="MSIP_Label_034a106e-6316-442c-ad35-738afd673d2b_Name">
    <vt:lpwstr>OPS - Unclassified Information</vt:lpwstr>
  </property>
  <property fmtid="{D5CDD505-2E9C-101B-9397-08002B2CF9AE}" pid="13" name="MSIP_Label_034a106e-6316-442c-ad35-738afd673d2b_Application">
    <vt:lpwstr>Microsoft Azure Information Protection</vt:lpwstr>
  </property>
  <property fmtid="{D5CDD505-2E9C-101B-9397-08002B2CF9AE}" pid="14" name="MSIP_Label_034a106e-6316-442c-ad35-738afd673d2b_ActionId">
    <vt:lpwstr>811f1b69-3926-46e1-9133-f077e373dc4f</vt:lpwstr>
  </property>
  <property fmtid="{D5CDD505-2E9C-101B-9397-08002B2CF9AE}" pid="15" name="MSIP_Label_034a106e-6316-442c-ad35-738afd673d2b_Extended_MSFT_Method">
    <vt:lpwstr>Automatic</vt:lpwstr>
  </property>
  <property fmtid="{D5CDD505-2E9C-101B-9397-08002B2CF9AE}" pid="16" name="Sensitivity">
    <vt:lpwstr>OPS - Unclassified Information</vt:lpwstr>
  </property>
</Properties>
</file>