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5" r:id="rId5"/>
    <p:sldId id="284" r:id="rId6"/>
    <p:sldId id="279" r:id="rId7"/>
    <p:sldId id="283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73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. Louis, Benjamin (MSAA)" initials="SLB(" lastIdx="1" clrIdx="0">
    <p:extLst>
      <p:ext uri="{19B8F6BF-5375-455C-9EA6-DF929625EA0E}">
        <p15:presenceInfo xmlns:p15="http://schemas.microsoft.com/office/powerpoint/2012/main" userId="S::Benjamin.St.Louis@ontario.ca::898296a5-9099-4b07-af78-40c95ff4f7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84706" autoAdjust="0"/>
  </p:normalViewPr>
  <p:slideViewPr>
    <p:cSldViewPr snapToGrid="0" snapToObjects="1">
      <p:cViewPr varScale="1">
        <p:scale>
          <a:sx n="79" d="100"/>
          <a:sy n="79" d="100"/>
        </p:scale>
        <p:origin x="324" y="96"/>
      </p:cViewPr>
      <p:guideLst>
        <p:guide orient="horz" pos="4099"/>
        <p:guide pos="3840"/>
        <p:guide pos="288"/>
        <p:guide pos="73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42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B0A98F-06B0-0342-9696-2B462FB2E8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2B8F8-1D41-4545-A9E9-B51F24EFD0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A465E-C01D-A047-9479-7F125577921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6D0AF-040F-254B-B191-54AF40D549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C9B96-3038-5F47-A293-F3D83DFC9C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B0BA2-101D-934B-A67F-2EE19C49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69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0AEBD-DCD3-5748-8ACE-ABF4DF55CD1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FAB16-4C07-5141-8688-34B49384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7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The report identified 3</a:t>
            </a:r>
            <a:r>
              <a:rPr lang="en-CA" baseline="0" dirty="0"/>
              <a:t> demand-side barriers: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Myths and misconceptions of employers about the constrains and costs of employing people with 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opportunity costs of tapping into </a:t>
            </a:r>
            <a:r>
              <a:rPr lang="en-US" dirty="0" err="1"/>
              <a:t>labour</a:t>
            </a:r>
            <a:r>
              <a:rPr lang="en-US" dirty="0"/>
              <a:t> pool of PWDs, especially among small and medium-sized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Absence of information on how to recruit, accommodate and retain employees with disabilities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The report focused</a:t>
            </a:r>
            <a:r>
              <a:rPr lang="en-CA" baseline="0" dirty="0"/>
              <a:t> on addressing demand-side barriers, but also identified t</a:t>
            </a:r>
            <a:r>
              <a:rPr lang="en-CA" dirty="0"/>
              <a:t>hree supply-side barriers</a:t>
            </a:r>
            <a:r>
              <a:rPr lang="en-CA" baseline="0" dirty="0"/>
              <a:t>: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Lack of work-related experience among postsecondary students and graduates with 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Institutional barriers (gaps in info sharing between accessibility service and career service departments)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Absence of transitional support to employment after graduation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AB16-4C07-5141-8688-34B493849C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Research indicates having one paid job in high school is the number one predictor of future employment for people with disabilities. </a:t>
            </a:r>
            <a:r>
              <a:rPr lang="en-US" sz="800" dirty="0"/>
              <a:t>(Source: Hammill Institute on Disabilities, University of Wisconsin-Madison)</a:t>
            </a:r>
            <a:endParaRPr lang="en-US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AB16-4C07-5141-8688-34B493849C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0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corative graphic" title="Background">
            <a:extLst>
              <a:ext uri="{FF2B5EF4-FFF2-40B4-BE49-F238E27FC236}">
                <a16:creationId xmlns:a16="http://schemas.microsoft.com/office/drawing/2014/main" id="{FDD22400-C385-284E-AAA5-73F5A10DA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060" y="747225"/>
            <a:ext cx="6672000" cy="1667984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060" y="2505809"/>
            <a:ext cx="6672000" cy="242667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93120BD-2F29-5B42-BBE6-F7E4FD56BF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060" y="355479"/>
            <a:ext cx="6686652" cy="383075"/>
          </a:xfrm>
        </p:spPr>
        <p:txBody>
          <a:bodyPr>
            <a:normAutofit/>
          </a:bodyPr>
          <a:lstStyle>
            <a:lvl1pPr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ministry name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854175-F1B1-7D4F-A73B-91105A85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3489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  <a:endParaRPr lang="en-US" dirty="0"/>
          </a:p>
        </p:txBody>
      </p:sp>
      <p:pic>
        <p:nvPicPr>
          <p:cNvPr id="14" name="Picture 13" descr="Government of Ontario" title="Ontario">
            <a:extLst>
              <a:ext uri="{FF2B5EF4-FFF2-40B4-BE49-F238E27FC236}">
                <a16:creationId xmlns:a16="http://schemas.microsoft.com/office/drawing/2014/main" id="{03D357C8-B067-5645-B50E-28944715D4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67063" y="5807071"/>
            <a:ext cx="2235200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6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365127"/>
            <a:ext cx="11275647" cy="10362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AFB0C2-B125-9F48-90CE-0FB88C8BDF9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3061" y="1482165"/>
            <a:ext cx="11275647" cy="323852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2" y="2029618"/>
            <a:ext cx="11275645" cy="390547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75000"/>
              <a:defRPr sz="1800"/>
            </a:lvl1pPr>
            <a:lvl2pPr>
              <a:buClr>
                <a:schemeClr val="accent2"/>
              </a:buClr>
              <a:buSzPct val="75000"/>
              <a:defRPr sz="1800"/>
            </a:lvl2pPr>
            <a:lvl3pPr>
              <a:buClr>
                <a:schemeClr val="accent2"/>
              </a:buClr>
              <a:buSzPct val="75000"/>
              <a:defRPr sz="1800"/>
            </a:lvl3pPr>
            <a:lvl4pPr>
              <a:buClr>
                <a:schemeClr val="accent2"/>
              </a:buClr>
              <a:buSzPct val="75000"/>
              <a:defRPr sz="1800"/>
            </a:lvl4pPr>
            <a:lvl5pPr>
              <a:buClr>
                <a:schemeClr val="accent2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7D52AC-6145-1E49-BEEA-A9222912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245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pic>
        <p:nvPicPr>
          <p:cNvPr id="9" name="Picture 8" descr="Government of Ontario" title="Ontario">
            <a:extLst>
              <a:ext uri="{FF2B5EF4-FFF2-40B4-BE49-F238E27FC236}">
                <a16:creationId xmlns:a16="http://schemas.microsoft.com/office/drawing/2014/main" id="{482B7DBD-6698-4E45-B52B-3F3B5D220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9695" y="6127766"/>
            <a:ext cx="1626657" cy="6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363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 graphic" title="background">
            <a:extLst>
              <a:ext uri="{FF2B5EF4-FFF2-40B4-BE49-F238E27FC236}">
                <a16:creationId xmlns:a16="http://schemas.microsoft.com/office/drawing/2014/main" id="{CEE7AC5D-534B-B74A-AD90-E241BE0C6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0" y="423348"/>
            <a:ext cx="6672000" cy="225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0" y="2781515"/>
            <a:ext cx="6672000" cy="2046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96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decorative graphic" title="background">
            <a:extLst>
              <a:ext uri="{FF2B5EF4-FFF2-40B4-BE49-F238E27FC236}">
                <a16:creationId xmlns:a16="http://schemas.microsoft.com/office/drawing/2014/main" id="{BB9007B6-16F1-4542-9536-FDBF91DF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65987" y="0"/>
            <a:ext cx="12257987" cy="6895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423347"/>
            <a:ext cx="4655999" cy="226021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1" y="2781515"/>
            <a:ext cx="4655999" cy="2046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8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365128"/>
            <a:ext cx="11275645" cy="9865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3" y="1482165"/>
            <a:ext cx="5157787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63" y="2037377"/>
            <a:ext cx="5157787" cy="4034238"/>
          </a:xfrm>
        </p:spPr>
        <p:txBody>
          <a:bodyPr>
            <a:normAutofit/>
          </a:bodyPr>
          <a:lstStyle>
            <a:lvl1pPr defTabSz="540000">
              <a:buClr>
                <a:srgbClr val="00B0F0"/>
              </a:buClr>
              <a:buSzPct val="75000"/>
              <a:defRPr sz="1800"/>
            </a:lvl1pPr>
            <a:lvl2pPr defTabSz="540000">
              <a:buClr>
                <a:srgbClr val="00B0F0"/>
              </a:buClr>
              <a:buSzPct val="75000"/>
              <a:defRPr sz="1800"/>
            </a:lvl2pPr>
            <a:lvl3pPr defTabSz="540000">
              <a:buClr>
                <a:srgbClr val="00B0F0"/>
              </a:buClr>
              <a:buSzPct val="75000"/>
              <a:defRPr sz="1800"/>
            </a:lvl3pPr>
            <a:lvl4pPr defTabSz="540000">
              <a:buClr>
                <a:srgbClr val="00B0F0"/>
              </a:buClr>
              <a:buSzPct val="75000"/>
              <a:defRPr sz="1800"/>
            </a:lvl4pPr>
            <a:lvl5pPr defTabSz="540000">
              <a:buClr>
                <a:srgbClr val="00B0F0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5519" y="1482165"/>
            <a:ext cx="5183188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5519" y="2037376"/>
            <a:ext cx="5183188" cy="4034239"/>
          </a:xfrm>
        </p:spPr>
        <p:txBody>
          <a:bodyPr>
            <a:normAutofit/>
          </a:bodyPr>
          <a:lstStyle>
            <a:lvl1pPr>
              <a:buClr>
                <a:srgbClr val="00B0F0"/>
              </a:buClr>
              <a:buSzPct val="75000"/>
              <a:defRPr sz="1800"/>
            </a:lvl1pPr>
            <a:lvl2pPr>
              <a:buClr>
                <a:srgbClr val="00B0F0"/>
              </a:buClr>
              <a:buSzPct val="75000"/>
              <a:defRPr sz="1800"/>
            </a:lvl2pPr>
            <a:lvl3pPr>
              <a:buClr>
                <a:srgbClr val="00B0F0"/>
              </a:buClr>
              <a:buSzPct val="75000"/>
              <a:defRPr sz="1800"/>
            </a:lvl3pPr>
            <a:lvl4pPr>
              <a:buClr>
                <a:srgbClr val="00B0F0"/>
              </a:buClr>
              <a:buSzPct val="75000"/>
              <a:defRPr sz="1800"/>
            </a:lvl4pPr>
            <a:lvl5pPr>
              <a:buClr>
                <a:srgbClr val="00B0F0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DEC8A9-39A4-BD4A-9D74-A42CD070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153913D-CD3B-A84D-BB51-A33B42B8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245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pic>
        <p:nvPicPr>
          <p:cNvPr id="13" name="Picture 12" descr="Government of Ontario" title="Ontario">
            <a:extLst>
              <a:ext uri="{FF2B5EF4-FFF2-40B4-BE49-F238E27FC236}">
                <a16:creationId xmlns:a16="http://schemas.microsoft.com/office/drawing/2014/main" id="{1E989EF1-7DCA-9447-A184-170F3750EA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9695" y="6127766"/>
            <a:ext cx="1626657" cy="6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365127"/>
            <a:ext cx="11275647" cy="926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07D30F-7153-6C40-9FCD-11F5850C0B4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3060" y="1366837"/>
            <a:ext cx="8400000" cy="323852"/>
          </a:xfrm>
        </p:spPr>
        <p:txBody>
          <a:bodyPr anchor="ctr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heading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BBD26-5DE9-E14B-BDC9-55D0C0EB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603CAC-E1D8-2241-8269-8758706F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245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pic>
        <p:nvPicPr>
          <p:cNvPr id="10" name="Picture 9" descr="Government of Ontario" title="Ontario">
            <a:extLst>
              <a:ext uri="{FF2B5EF4-FFF2-40B4-BE49-F238E27FC236}">
                <a16:creationId xmlns:a16="http://schemas.microsoft.com/office/drawing/2014/main" id="{1B14F78E-EE94-3344-88D3-F59D2E83E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9695" y="6127766"/>
            <a:ext cx="1626657" cy="6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9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032B1A-F366-674F-A22E-62D37C05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65B755-6018-1948-BFE9-9F258F3A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245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pic>
        <p:nvPicPr>
          <p:cNvPr id="7" name="Picture 6" descr="Government of Ontario" title="Ontario">
            <a:extLst>
              <a:ext uri="{FF2B5EF4-FFF2-40B4-BE49-F238E27FC236}">
                <a16:creationId xmlns:a16="http://schemas.microsoft.com/office/drawing/2014/main" id="{8F4F4E74-4EE5-8F46-B6A3-35CAFAB76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9695" y="6127766"/>
            <a:ext cx="1626657" cy="6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4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0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6416452-0D22-C142-AA45-980FDAAF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A26E98-7048-874A-8721-C5FCC897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245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pic>
        <p:nvPicPr>
          <p:cNvPr id="10" name="Picture 9" descr="Government of Ontario" title="Ontario">
            <a:extLst>
              <a:ext uri="{FF2B5EF4-FFF2-40B4-BE49-F238E27FC236}">
                <a16:creationId xmlns:a16="http://schemas.microsoft.com/office/drawing/2014/main" id="{6959979F-C535-3E4C-B3CF-E7A686A28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9695" y="6127766"/>
            <a:ext cx="1626657" cy="6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5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0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70ACE5D-3D7D-1D49-A0CA-C759F470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9CA7D3C-5A6D-744A-8BCE-4A6E2396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245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pic>
        <p:nvPicPr>
          <p:cNvPr id="9" name="Picture 8" descr="Government of Ontario" title="Ontario">
            <a:extLst>
              <a:ext uri="{FF2B5EF4-FFF2-40B4-BE49-F238E27FC236}">
                <a16:creationId xmlns:a16="http://schemas.microsoft.com/office/drawing/2014/main" id="{6C5B96BA-CBF1-EE49-8A04-927D429C1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9695" y="6127766"/>
            <a:ext cx="1626657" cy="6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6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061" y="365127"/>
            <a:ext cx="1127564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2" y="1825625"/>
            <a:ext cx="112756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Paragraph without bullets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60" y="6276603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0A0D9E-837B-4542-8ACD-A5921329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31073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5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D12C-111B-46A9-9456-F4690D989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62" y="1441938"/>
            <a:ext cx="11275645" cy="449315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Promoting Employment for People with Disabilities</a:t>
            </a:r>
          </a:p>
          <a:p>
            <a:pPr algn="ctr"/>
            <a:r>
              <a:rPr lang="en-US" sz="2800" dirty="0"/>
              <a:t>Sir Sanford Fleming College</a:t>
            </a:r>
          </a:p>
          <a:p>
            <a:pPr algn="ctr"/>
            <a:r>
              <a:rPr lang="en-US" sz="2800" dirty="0"/>
              <a:t>October 23, 2019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Alf Spencer</a:t>
            </a:r>
          </a:p>
          <a:p>
            <a:pPr algn="ctr"/>
            <a:r>
              <a:rPr lang="en-US" sz="2800" dirty="0"/>
              <a:t>Director, Public Education and Outreach</a:t>
            </a:r>
          </a:p>
          <a:p>
            <a:pPr algn="ctr"/>
            <a:r>
              <a:rPr lang="en-US" sz="2800" dirty="0"/>
              <a:t>Ministry for Seniors and Accessibility</a:t>
            </a:r>
            <a:endParaRPr lang="en-CA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9B750-48A1-43AA-A43E-E85B0E44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0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B453-AA20-4F3B-BE86-A339135D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Bridges: Linking Employers to Postsecondary Graduates with Disabilities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92AB1-02E5-423E-AD66-B83295F5197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Ontario Chamber of Commerce 2013 report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D3898-E99C-4EA8-BA34-8D9D0CA8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62" y="2029618"/>
            <a:ext cx="11275645" cy="4148444"/>
          </a:xfrm>
        </p:spPr>
        <p:txBody>
          <a:bodyPr>
            <a:noAutofit/>
          </a:bodyPr>
          <a:lstStyle/>
          <a:p>
            <a:r>
              <a:rPr lang="en-US" sz="2000" dirty="0"/>
              <a:t>Three demand-side barriers: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Myths and misconceptions of employers about the constraints and costs of employing PWD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opportunity costs of tapping into PWD </a:t>
            </a:r>
            <a:r>
              <a:rPr lang="en-US" sz="2000" dirty="0" err="1"/>
              <a:t>labour</a:t>
            </a:r>
            <a:r>
              <a:rPr lang="en-US" sz="2000" dirty="0"/>
              <a:t> pool, especially for small and medium-sized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information on how to recruit, accommodate and retain employees with 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CA" sz="2000" dirty="0"/>
              <a:t>Three supply-side barriers: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Lack of work-related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Institutional barriers at postsecondary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Absence of transitional support to employment after graduation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CA045-4EF0-42B4-87C3-33381A5D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0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232B3-2BC4-40B1-829A-CD56A5BD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0" y="1065648"/>
            <a:ext cx="11275647" cy="396751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Project </a:t>
            </a:r>
            <a:r>
              <a:rPr lang="en-US" sz="2400" dirty="0" err="1"/>
              <a:t>Accessful</a:t>
            </a:r>
            <a:r>
              <a:rPr lang="en-US" sz="2400" dirty="0"/>
              <a:t>: Helping Youth With Disabilities Find Their First Summer Jobs</a:t>
            </a:r>
            <a:endParaRPr lang="en-CA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A3732-AE82-472D-BD4A-BD874B39497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8176" y="526274"/>
            <a:ext cx="11275647" cy="323852"/>
          </a:xfrm>
        </p:spPr>
        <p:txBody>
          <a:bodyPr/>
          <a:lstStyle/>
          <a:p>
            <a:r>
              <a:rPr lang="en-US" sz="3200" b="1" dirty="0" err="1"/>
              <a:t>EnAbling</a:t>
            </a:r>
            <a:r>
              <a:rPr lang="en-US" sz="3200" b="1" dirty="0"/>
              <a:t> Change Program 2018-19</a:t>
            </a:r>
            <a:endParaRPr lang="en-CA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10DD6-7DDB-4F74-98F2-F24A229A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85" y="1727145"/>
            <a:ext cx="6120619" cy="472212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Research indicates having one paid job in high school is the number one predictor of future employment for people with disabilities.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Project Accessful </a:t>
            </a:r>
            <a:r>
              <a:rPr lang="en-CA" sz="2000" dirty="0"/>
              <a:t>focussed on finding summer jobs for 50 high school students with disabilities from 15 schools  in Peel Region.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The goal was to strengthen the students’ employability by developing résumé, interview and jobsite skills and providing summer job employment experiences.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The students and their parents developed hope and confidence about future employment while the employers learned a lot about the capabilities of people with disabilities.</a:t>
            </a: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C74A6-9375-4EC7-8C0D-57BED9FF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C6B01-79AE-4BB5-B205-CA3D6ECA7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10" b="8303"/>
          <a:stretch/>
        </p:blipFill>
        <p:spPr>
          <a:xfrm>
            <a:off x="6752674" y="2034696"/>
            <a:ext cx="5034188" cy="296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72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B0F5C-ACEF-402B-B62B-5DE56DE5A7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3060" y="679979"/>
            <a:ext cx="11424140" cy="3238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Project Accessful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T</a:t>
            </a:r>
            <a:r>
              <a:rPr lang="en-CA" sz="2000" b="1" dirty="0"/>
              <a:t>he project surpassed its original target by 44% and matched 72 students to a wide variety of jobs:</a:t>
            </a:r>
          </a:p>
          <a:p>
            <a:endParaRPr lang="en-C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689DF-9262-441E-9517-A2EF2737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FBB1F2B-5847-4F5D-B22E-013EF60E0CE2}"/>
              </a:ext>
            </a:extLst>
          </p:cNvPr>
          <p:cNvSpPr txBox="1">
            <a:spLocks/>
          </p:cNvSpPr>
          <p:nvPr/>
        </p:nvSpPr>
        <p:spPr>
          <a:xfrm>
            <a:off x="472897" y="1164866"/>
            <a:ext cx="5329387" cy="42541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Sales Assistant, Retail Cosmetics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Assistant, Cultural Centre &amp; Community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 Laborer, Roofing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Carpenter’s Assistant, Home Construction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Repair Assistant, Video Gaming &amp; Computer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Retail Assistant, Large Retailer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Helper, Day Care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Dog Sitter, Dog Walker, Self-Employed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Stable Worker, Equestrian Boarding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1971E0-984E-4678-AAAF-9DDBAE9FE275}"/>
              </a:ext>
            </a:extLst>
          </p:cNvPr>
          <p:cNvSpPr/>
          <p:nvPr/>
        </p:nvSpPr>
        <p:spPr>
          <a:xfrm>
            <a:off x="5935286" y="1040054"/>
            <a:ext cx="5783817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Produce Dept., Large Discount Grocery Store</a:t>
            </a:r>
          </a:p>
          <a:p>
            <a:pPr marL="342900" indent="-342900"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Warehouseman, Receiving/Shipping, International Courier Company</a:t>
            </a:r>
          </a:p>
          <a:p>
            <a:pPr marL="342900" indent="-342900"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Custodial Duties, Cinema Chain</a:t>
            </a:r>
          </a:p>
          <a:p>
            <a:pPr marL="342900" indent="-342900"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Assistant, Transport Truck/ Local Warehouse</a:t>
            </a:r>
          </a:p>
          <a:p>
            <a:pPr marL="342900" indent="-342900"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Server, Large Restaurant Chain</a:t>
            </a:r>
          </a:p>
          <a:p>
            <a:pPr marL="342900" indent="-342900"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Crew Members, Fast Food Chains</a:t>
            </a:r>
          </a:p>
          <a:p>
            <a:pPr marL="342900" indent="-342900"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Cashier, Retail Bagel/Pretzel Bakery</a:t>
            </a:r>
          </a:p>
          <a:p>
            <a:pPr marL="342900" indent="-342900"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Assistant, Local Catering/Food Service</a:t>
            </a:r>
          </a:p>
          <a:p>
            <a:pPr marL="342900" indent="-342900"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Summer Staff, Parks &amp; Recreation, Municipal &amp; Regional Gov't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3C6535-73AD-416D-BE38-48EB4A4B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50" t="39694" r="24249" b="35676"/>
          <a:stretch/>
        </p:blipFill>
        <p:spPr>
          <a:xfrm>
            <a:off x="3623093" y="5630681"/>
            <a:ext cx="3968151" cy="10500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376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232B3-2BC4-40B1-829A-CD56A5BD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Change Program 2019-20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A3732-AE82-472D-BD4A-BD874B39497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3061" y="1037986"/>
            <a:ext cx="11275647" cy="323852"/>
          </a:xfrm>
        </p:spPr>
        <p:txBody>
          <a:bodyPr/>
          <a:lstStyle/>
          <a:p>
            <a:r>
              <a:rPr lang="en-US" b="1" dirty="0"/>
              <a:t>Ontario Restaurant Hotel and Motel Association: </a:t>
            </a:r>
            <a:r>
              <a:rPr lang="en-CA" b="1" dirty="0"/>
              <a:t>Diversity Recruitment Program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10DD6-7DDB-4F74-98F2-F24A229A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85" y="1554480"/>
            <a:ext cx="6175483" cy="44988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CA" sz="2000" dirty="0"/>
              <a:t>project will work collaboratively with industry stakeholders and operators to address labour shortages in the hospitality and tourism sector by increasing employment opportunities for job seekers with disabilities.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Through a Diversity Recruitment Specialist/Co-ordinator that will liaise with employment agency networks, a strategy will be developed to facilitate employment.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This project will help employers attract, hire and retain a diverse and inclusive workforce to meet current and emerging business needs in the hospitality sector.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C74A6-9375-4EC7-8C0D-57BED9FF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A9E336-23FB-4D6A-AD7E-BC0337CF2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47" y="1594060"/>
            <a:ext cx="4816198" cy="40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232B3-2BC4-40B1-829A-CD56A5BD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Change Program 2019-20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A3732-AE82-472D-BD4A-BD874B39497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3061" y="1037986"/>
            <a:ext cx="11275647" cy="323852"/>
          </a:xfrm>
        </p:spPr>
        <p:txBody>
          <a:bodyPr/>
          <a:lstStyle/>
          <a:p>
            <a:r>
              <a:rPr lang="en-US" b="1" dirty="0"/>
              <a:t>Retail Council of Canada: Inclusive Hiring for Retailers </a:t>
            </a:r>
            <a:endParaRPr lang="en-C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10DD6-7DDB-4F74-98F2-F24A229A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85" y="1554480"/>
            <a:ext cx="5669515" cy="44988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project will </a:t>
            </a:r>
            <a:r>
              <a:rPr lang="en-CA" sz="2000" dirty="0"/>
              <a:t>support the accessible recruitment and retention, which includes hiring people with disabilities and promoting the removal of attitudinal barriers within the workplace.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CA" sz="2000" dirty="0"/>
              <a:t>hrough a series of webinars, they will discuss:</a:t>
            </a:r>
          </a:p>
          <a:p>
            <a:pPr marL="971550" lvl="1" indent="-285750"/>
            <a:r>
              <a:rPr lang="en-CA" sz="2000" dirty="0"/>
              <a:t>How to meet Ontario’s accessible employment standards</a:t>
            </a:r>
          </a:p>
          <a:p>
            <a:pPr marL="971550" lvl="1" indent="-285750"/>
            <a:r>
              <a:rPr lang="en-CA" sz="2000" dirty="0"/>
              <a:t>how to adapt the hiring process to meet the needs of people with various types of disabilities</a:t>
            </a:r>
          </a:p>
          <a:p>
            <a:pPr marL="971550" lvl="1" indent="-285750"/>
            <a:r>
              <a:rPr lang="en-CA" sz="2000" dirty="0"/>
              <a:t>mental health disabilities and how to remove the associated stigma in stores for both employees and customers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C74A6-9375-4EC7-8C0D-57BED9FF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E42B0-8BB0-4818-9C76-6D7D25B5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020" y="2034697"/>
            <a:ext cx="5197358" cy="29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3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tario_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8B549"/>
      </a:accent1>
      <a:accent2>
        <a:srgbClr val="00B2E2"/>
      </a:accent2>
      <a:accent3>
        <a:srgbClr val="F05821"/>
      </a:accent3>
      <a:accent4>
        <a:srgbClr val="91278E"/>
      </a:accent4>
      <a:accent5>
        <a:srgbClr val="EC027B"/>
      </a:accent5>
      <a:accent6>
        <a:srgbClr val="C1B28F"/>
      </a:accent6>
      <a:hlink>
        <a:srgbClr val="047BC1"/>
      </a:hlink>
      <a:folHlink>
        <a:srgbClr val="9227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-PPT_16x9_template_Colour" id="{08FADAA4-A4EF-6D4C-9097-58C93300861E}" vid="{EE90925C-478D-B04F-BAAA-5C50AF9346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45B1299804E419ED9E15FE2E674F9" ma:contentTypeVersion="11" ma:contentTypeDescription="Create a new document." ma:contentTypeScope="" ma:versionID="622748e9c7ad3a7dfc1a1fba9b95feb2">
  <xsd:schema xmlns:xsd="http://www.w3.org/2001/XMLSchema" xmlns:xs="http://www.w3.org/2001/XMLSchema" xmlns:p="http://schemas.microsoft.com/office/2006/metadata/properties" xmlns:ns3="75890da9-b46e-45af-a1c8-9b8cde3edcaa" xmlns:ns4="00f81744-d024-4d58-a259-f7d5645bab6c" targetNamespace="http://schemas.microsoft.com/office/2006/metadata/properties" ma:root="true" ma:fieldsID="1827b269510f12d46dd9b759f28b2954" ns3:_="" ns4:_="">
    <xsd:import namespace="75890da9-b46e-45af-a1c8-9b8cde3edcaa"/>
    <xsd:import namespace="00f81744-d024-4d58-a259-f7d5645bab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90da9-b46e-45af-a1c8-9b8cde3ed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81744-d024-4d58-a259-f7d5645bab6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2C8511-9351-40CA-8D34-E134E2B6D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890da9-b46e-45af-a1c8-9b8cde3edcaa"/>
    <ds:schemaRef ds:uri="00f81744-d024-4d58-a259-f7d5645bab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EBBAD6-701A-42D4-A660-D2A532D544FE}">
  <ds:schemaRefs>
    <ds:schemaRef ds:uri="http://purl.org/dc/terms/"/>
    <ds:schemaRef ds:uri="http://schemas.openxmlformats.org/package/2006/metadata/core-properties"/>
    <ds:schemaRef ds:uri="http://purl.org/dc/dcmitype/"/>
    <ds:schemaRef ds:uri="75890da9-b46e-45af-a1c8-9b8cde3edcaa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00f81744-d024-4d58-a259-f7d5645bab6c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E7C9575-FAB5-4B66-8AC6-D48F1A95B3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Arc-PPT_16x9_template_Colour (004)</Template>
  <TotalTime>157</TotalTime>
  <Words>692</Words>
  <Application>Microsoft Office PowerPoint</Application>
  <PresentationFormat>Widescreen</PresentationFormat>
  <Paragraphs>73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Building Bridges: Linking Employers to Postsecondary Graduates with Disabilities</vt:lpstr>
      <vt:lpstr>Project Accessful: Helping Youth With Disabilities Find Their First Summer Jobs</vt:lpstr>
      <vt:lpstr>PowerPoint Presentation</vt:lpstr>
      <vt:lpstr>EnAbling Change Program 2019-20</vt:lpstr>
      <vt:lpstr>EnAbling Change Program 2019-20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Campbell, Ashley (CAB)</dc:creator>
  <cp:lastModifiedBy>Gelb, Thomas (MSAA)</cp:lastModifiedBy>
  <cp:revision>29</cp:revision>
  <cp:lastPrinted>2019-04-11T20:21:32Z</cp:lastPrinted>
  <dcterms:created xsi:type="dcterms:W3CDTF">2019-05-23T22:41:03Z</dcterms:created>
  <dcterms:modified xsi:type="dcterms:W3CDTF">2019-10-16T20:22:20Z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4a106e-6316-442c-ad35-738afd673d2b_Enabled">
    <vt:lpwstr>True</vt:lpwstr>
  </property>
  <property fmtid="{D5CDD505-2E9C-101B-9397-08002B2CF9AE}" pid="3" name="MSIP_Label_034a106e-6316-442c-ad35-738afd673d2b_SiteId">
    <vt:lpwstr>cddc1229-ac2a-4b97-b78a-0e5cacb5865c</vt:lpwstr>
  </property>
  <property fmtid="{D5CDD505-2E9C-101B-9397-08002B2CF9AE}" pid="4" name="MSIP_Label_034a106e-6316-442c-ad35-738afd673d2b_Owner">
    <vt:lpwstr>Ashley.Campbell@ontario.ca</vt:lpwstr>
  </property>
  <property fmtid="{D5CDD505-2E9C-101B-9397-08002B2CF9AE}" pid="5" name="MSIP_Label_034a106e-6316-442c-ad35-738afd673d2b_SetDate">
    <vt:lpwstr>2019-05-23T22:41:31.4681257Z</vt:lpwstr>
  </property>
  <property fmtid="{D5CDD505-2E9C-101B-9397-08002B2CF9AE}" pid="6" name="MSIP_Label_034a106e-6316-442c-ad35-738afd673d2b_Name">
    <vt:lpwstr>OPS - Unclassified Information</vt:lpwstr>
  </property>
  <property fmtid="{D5CDD505-2E9C-101B-9397-08002B2CF9AE}" pid="7" name="MSIP_Label_034a106e-6316-442c-ad35-738afd673d2b_Application">
    <vt:lpwstr>Microsoft Azure Information Protection</vt:lpwstr>
  </property>
  <property fmtid="{D5CDD505-2E9C-101B-9397-08002B2CF9AE}" pid="8" name="MSIP_Label_034a106e-6316-442c-ad35-738afd673d2b_Extended_MSFT_Method">
    <vt:lpwstr>Automatic</vt:lpwstr>
  </property>
  <property fmtid="{D5CDD505-2E9C-101B-9397-08002B2CF9AE}" pid="9" name="Sensitivity">
    <vt:lpwstr>OPS - Unclassified Information</vt:lpwstr>
  </property>
  <property fmtid="{D5CDD505-2E9C-101B-9397-08002B2CF9AE}" pid="10" name="ContentTypeId">
    <vt:lpwstr>0x010100FA645B1299804E419ED9E15FE2E674F9</vt:lpwstr>
  </property>
</Properties>
</file>