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4"/>
  </p:notesMasterIdLst>
  <p:sldIdLst>
    <p:sldId id="256" r:id="rId2"/>
    <p:sldId id="257" r:id="rId3"/>
    <p:sldId id="260" r:id="rId4"/>
    <p:sldId id="284" r:id="rId5"/>
    <p:sldId id="264" r:id="rId6"/>
    <p:sldId id="266" r:id="rId7"/>
    <p:sldId id="271" r:id="rId8"/>
    <p:sldId id="262" r:id="rId9"/>
    <p:sldId id="275" r:id="rId10"/>
    <p:sldId id="283" r:id="rId11"/>
    <p:sldId id="278" r:id="rId12"/>
    <p:sldId id="276"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3" autoAdjust="0"/>
    <p:restoredTop sz="95280" autoAdjust="0"/>
  </p:normalViewPr>
  <p:slideViewPr>
    <p:cSldViewPr>
      <p:cViewPr varScale="1">
        <p:scale>
          <a:sx n="81" d="100"/>
          <a:sy n="81" d="100"/>
        </p:scale>
        <p:origin x="1392" y="67"/>
      </p:cViewPr>
      <p:guideLst>
        <p:guide orient="horz" pos="2160"/>
        <p:guide pos="2880"/>
      </p:guideLst>
    </p:cSldViewPr>
  </p:slideViewPr>
  <p:outlineViewPr>
    <p:cViewPr>
      <p:scale>
        <a:sx n="33" d="100"/>
        <a:sy n="33" d="100"/>
      </p:scale>
      <p:origin x="0" y="-1176"/>
    </p:cViewPr>
  </p:outlineViewPr>
  <p:notesTextViewPr>
    <p:cViewPr>
      <p:scale>
        <a:sx n="1" d="1"/>
        <a:sy n="1" d="1"/>
      </p:scale>
      <p:origin x="0" y="0"/>
    </p:cViewPr>
  </p:notesTextViewPr>
  <p:notesViewPr>
    <p:cSldViewPr>
      <p:cViewPr varScale="1">
        <p:scale>
          <a:sx n="65" d="100"/>
          <a:sy n="65" d="100"/>
        </p:scale>
        <p:origin x="3125"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3794F0B-4498-4C4B-BC9C-8437661C75B6}" type="datetimeFigureOut">
              <a:rPr lang="en-CA" smtClean="0"/>
              <a:t>16-Oct-2019</a:t>
            </a:fld>
            <a:endParaRPr lang="en-CA"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2888337-6E8D-49FA-BA86-C778DB9F0C13}" type="slidenum">
              <a:rPr lang="en-CA" smtClean="0"/>
              <a:t>‹#›</a:t>
            </a:fld>
            <a:endParaRPr lang="en-CA" dirty="0"/>
          </a:p>
        </p:txBody>
      </p:sp>
    </p:spTree>
    <p:extLst>
      <p:ext uri="{BB962C8B-B14F-4D97-AF65-F5344CB8AC3E}">
        <p14:creationId xmlns:p14="http://schemas.microsoft.com/office/powerpoint/2010/main" val="1561990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2888337-6E8D-49FA-BA86-C778DB9F0C13}" type="slidenum">
              <a:rPr lang="en-CA" smtClean="0"/>
              <a:t>1</a:t>
            </a:fld>
            <a:endParaRPr lang="en-CA" dirty="0"/>
          </a:p>
        </p:txBody>
      </p:sp>
    </p:spTree>
    <p:extLst>
      <p:ext uri="{BB962C8B-B14F-4D97-AF65-F5344CB8AC3E}">
        <p14:creationId xmlns:p14="http://schemas.microsoft.com/office/powerpoint/2010/main" val="27481092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2888337-6E8D-49FA-BA86-C778DB9F0C13}" type="slidenum">
              <a:rPr lang="en-CA" smtClean="0"/>
              <a:t>12</a:t>
            </a:fld>
            <a:endParaRPr lang="en-CA" dirty="0"/>
          </a:p>
        </p:txBody>
      </p:sp>
    </p:spTree>
    <p:extLst>
      <p:ext uri="{BB962C8B-B14F-4D97-AF65-F5344CB8AC3E}">
        <p14:creationId xmlns:p14="http://schemas.microsoft.com/office/powerpoint/2010/main" val="427695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2888337-6E8D-49FA-BA86-C778DB9F0C13}" type="slidenum">
              <a:rPr lang="en-CA" smtClean="0"/>
              <a:t>2</a:t>
            </a:fld>
            <a:endParaRPr lang="en-CA" dirty="0"/>
          </a:p>
        </p:txBody>
      </p:sp>
    </p:spTree>
    <p:extLst>
      <p:ext uri="{BB962C8B-B14F-4D97-AF65-F5344CB8AC3E}">
        <p14:creationId xmlns:p14="http://schemas.microsoft.com/office/powerpoint/2010/main" val="2054574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2888337-6E8D-49FA-BA86-C778DB9F0C13}" type="slidenum">
              <a:rPr lang="en-CA" smtClean="0"/>
              <a:t>3</a:t>
            </a:fld>
            <a:endParaRPr lang="en-CA" dirty="0"/>
          </a:p>
        </p:txBody>
      </p:sp>
    </p:spTree>
    <p:extLst>
      <p:ext uri="{BB962C8B-B14F-4D97-AF65-F5344CB8AC3E}">
        <p14:creationId xmlns:p14="http://schemas.microsoft.com/office/powerpoint/2010/main" val="778328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2888337-6E8D-49FA-BA86-C778DB9F0C13}" type="slidenum">
              <a:rPr lang="en-CA" smtClean="0"/>
              <a:t>4</a:t>
            </a:fld>
            <a:endParaRPr lang="en-CA" dirty="0"/>
          </a:p>
        </p:txBody>
      </p:sp>
    </p:spTree>
    <p:extLst>
      <p:ext uri="{BB962C8B-B14F-4D97-AF65-F5344CB8AC3E}">
        <p14:creationId xmlns:p14="http://schemas.microsoft.com/office/powerpoint/2010/main" val="2967619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Oral Deaf – preferred mode of communication is speech and speech reading.</a:t>
            </a:r>
          </a:p>
          <a:p>
            <a:r>
              <a:rPr lang="en-US" altLang="en-US" dirty="0"/>
              <a:t>Deaf –or Culturally Deaf – people who identify with and participate in the language, culture and community of Deaf people, based on sign language.</a:t>
            </a:r>
          </a:p>
          <a:p>
            <a:r>
              <a:rPr lang="en-US" altLang="en-US" dirty="0"/>
              <a:t>Hearing Impaired (wince).  Medical/ audiological term. Promotes a negative image of deaf people as defective. Also fails to distinguish between deaf, deafened and hard of hearing people, each of which have different and distinct needs.</a:t>
            </a:r>
          </a:p>
          <a:p>
            <a:r>
              <a:rPr lang="en-US" altLang="en-US" dirty="0"/>
              <a:t>Deafened – grow up hearing or hard of hearing and then experience a profound loss of hearing.  Late-deafened adults usually cannot understand speech without visual clues such as print interpretation, speech reading or sign.</a:t>
            </a:r>
          </a:p>
          <a:p>
            <a:r>
              <a:rPr lang="en-US" altLang="en-US" dirty="0"/>
              <a:t>Hard of hearing – individuals who use their residual hearing and speech to communicate.  Supplement with hearing aids, technical devices and speechreading.</a:t>
            </a:r>
          </a:p>
          <a:p>
            <a:endParaRPr lang="en-CA" dirty="0"/>
          </a:p>
        </p:txBody>
      </p:sp>
      <p:sp>
        <p:nvSpPr>
          <p:cNvPr id="4" name="Slide Number Placeholder 3"/>
          <p:cNvSpPr>
            <a:spLocks noGrp="1"/>
          </p:cNvSpPr>
          <p:nvPr>
            <p:ph type="sldNum" sz="quarter" idx="10"/>
          </p:nvPr>
        </p:nvSpPr>
        <p:spPr/>
        <p:txBody>
          <a:bodyPr/>
          <a:lstStyle/>
          <a:p>
            <a:fld id="{62888337-6E8D-49FA-BA86-C778DB9F0C13}" type="slidenum">
              <a:rPr lang="en-CA" smtClean="0"/>
              <a:t>5</a:t>
            </a:fld>
            <a:endParaRPr lang="en-CA" dirty="0"/>
          </a:p>
        </p:txBody>
      </p:sp>
    </p:spTree>
    <p:extLst>
      <p:ext uri="{BB962C8B-B14F-4D97-AF65-F5344CB8AC3E}">
        <p14:creationId xmlns:p14="http://schemas.microsoft.com/office/powerpoint/2010/main" val="3024570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2888337-6E8D-49FA-BA86-C778DB9F0C13}" type="slidenum">
              <a:rPr lang="en-CA" smtClean="0"/>
              <a:t>6</a:t>
            </a:fld>
            <a:endParaRPr lang="en-CA" dirty="0"/>
          </a:p>
        </p:txBody>
      </p:sp>
    </p:spTree>
    <p:extLst>
      <p:ext uri="{BB962C8B-B14F-4D97-AF65-F5344CB8AC3E}">
        <p14:creationId xmlns:p14="http://schemas.microsoft.com/office/powerpoint/2010/main" val="282159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2888337-6E8D-49FA-BA86-C778DB9F0C13}" type="slidenum">
              <a:rPr lang="en-CA" smtClean="0"/>
              <a:t>7</a:t>
            </a:fld>
            <a:endParaRPr lang="en-CA" dirty="0"/>
          </a:p>
        </p:txBody>
      </p:sp>
    </p:spTree>
    <p:extLst>
      <p:ext uri="{BB962C8B-B14F-4D97-AF65-F5344CB8AC3E}">
        <p14:creationId xmlns:p14="http://schemas.microsoft.com/office/powerpoint/2010/main" val="3882313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Ask the person if your surroundings are suitable and if you can be seen or heard clearly. Choose a well-lit area to make speechreading</a:t>
            </a:r>
            <a:r>
              <a:rPr lang="en-CA" baseline="0" dirty="0"/>
              <a:t> easier. Get the person’s attention before you speak. A shoulder tan is approriate if the person is near you, or wave your had if s/he is at a distance. Remove visual distractions for someone who is deaf (e.g., don’t stand in front of a bright window), and remove audio distractions for someone who is hard of hearing (e.g. stand away from office equipment including photocopiers, computers, etc). Maintain eye contact. Don’t look down or sideways. Speak clearly and naturally, and at a moderate pace – don’t shout. Keep your hands away from your face and do not chew gum or cover your mouth with your hand or any other object. Be patient and be prepared to write things down if you are not being understood or if you don’t understand. Body language helps to project the meaning of what you’re saying; be animated. Use facial expressions and gesture when appropriate. Rephrase when you are not understood. Talk to the person, not about him/her. When in doubt, ask how to improve </a:t>
            </a:r>
            <a:r>
              <a:rPr lang="en-CA" dirty="0"/>
              <a:t>improve communication.</a:t>
            </a:r>
          </a:p>
          <a:p>
            <a:r>
              <a:rPr lang="en-CA" b="1" dirty="0"/>
              <a:t>Tips for working with a signed language–spoken language interpreter</a:t>
            </a:r>
            <a:endParaRPr lang="en-CA" dirty="0"/>
          </a:p>
          <a:p>
            <a:r>
              <a:rPr lang="en-CA" dirty="0"/>
              <a:t>When communicating through an interpreter with a person who is deaf, here are some things to remember: </a:t>
            </a:r>
          </a:p>
          <a:p>
            <a:r>
              <a:rPr lang="en-CA" dirty="0"/>
              <a:t>Speak at a natural pace but be aware that the interpreter may wait to see/hear a complete thought before beginning to interpret. </a:t>
            </a:r>
          </a:p>
          <a:p>
            <a:r>
              <a:rPr lang="en-CA" dirty="0"/>
              <a:t>Take turns in a conversation in order to allow the interpreter to process the information, understand it, and put it in the appropriate grammatical structure of the language into which they are translating. </a:t>
            </a:r>
          </a:p>
          <a:p>
            <a:r>
              <a:rPr lang="en-CA" dirty="0"/>
              <a:t>Look at and speak directly to the person with whom you are meeting and listen to the interpreter. The deaf person will glance back and forth between the person speaking and the interpreter.</a:t>
            </a:r>
          </a:p>
          <a:p>
            <a:r>
              <a:rPr lang="en-CA" b="1" dirty="0"/>
              <a:t>Communication tips in emergency situations</a:t>
            </a:r>
            <a:endParaRPr lang="en-CA" dirty="0"/>
          </a:p>
          <a:p>
            <a:r>
              <a:rPr lang="en-CA" dirty="0"/>
              <a:t>To determine a person’s language choice and preferred communication support, ask questions (in writing) such as: </a:t>
            </a:r>
          </a:p>
          <a:p>
            <a:r>
              <a:rPr lang="en-CA" dirty="0"/>
              <a:t>Are you deaf? Do you have hearing loss? </a:t>
            </a:r>
          </a:p>
          <a:p>
            <a:r>
              <a:rPr lang="en-CA" dirty="0"/>
              <a:t>What is the best way to communicate with you? </a:t>
            </a:r>
          </a:p>
          <a:p>
            <a:r>
              <a:rPr lang="en-CA" dirty="0"/>
              <a:t>Do you prefer paper and pen to write back and forth? </a:t>
            </a:r>
          </a:p>
          <a:p>
            <a:r>
              <a:rPr lang="en-CA" dirty="0"/>
              <a:t>Would you like a communication device? </a:t>
            </a:r>
          </a:p>
          <a:p>
            <a:r>
              <a:rPr lang="en-CA" dirty="0"/>
              <a:t>Do you wear hearing aids or a cochlear implant? </a:t>
            </a:r>
          </a:p>
          <a:p>
            <a:r>
              <a:rPr lang="en-CA" dirty="0"/>
              <a:t>Would you like a signed language–spoken language interpreter? (If any person asks for a signed language–spoken language interpreter, service providers are requiredby law to pay for the services of a qualified professional </a:t>
            </a:r>
          </a:p>
          <a:p>
            <a:endParaRPr lang="en-CA" dirty="0"/>
          </a:p>
          <a:p>
            <a:pPr defTabSz="931774"/>
            <a:r>
              <a:rPr lang="en-CA" dirty="0"/>
              <a:t>Fitting into the workplace culture -  It is important to self-awareness training when working with deaf or hard of hearing employees. Failing to do this can lead isolation, teamwork break-down, not connecting to workplace culture or activities, etc. The level of success depend on the right accommodation and awareness. </a:t>
            </a:r>
          </a:p>
          <a:p>
            <a:pPr defTabSz="931774"/>
            <a:r>
              <a:rPr lang="en-CA" dirty="0"/>
              <a:t>Third party relationship - There are concerns with third party relationship concerns  particularly privacy, safety, liability, etc. Interpreters, job coach, employment specialist have code of ethics that must be followed. They have their own liability insurance to cover various workplace assignments. Accommodation Costs Most deaf and HOH adults use i-phones, computers and various technology as part of workplace accommodation. There are occasions when you may need interpreting services for critical training or meeting. </a:t>
            </a:r>
          </a:p>
          <a:p>
            <a:r>
              <a:rPr lang="en-CA" b="1" dirty="0"/>
              <a:t>Checklist for Reasonable Workplace Accommodation for Employers working with deaf or hard of hearing employees</a:t>
            </a:r>
          </a:p>
          <a:p>
            <a:r>
              <a:rPr lang="en-CA" dirty="0"/>
              <a:t>Each employer should have a Human Resources contact for workplace accommodation needs and let deaf or hard of hearing employees know </a:t>
            </a:r>
          </a:p>
          <a:p>
            <a:r>
              <a:rPr lang="en-CA" dirty="0"/>
              <a:t>Provide employee awareness training on working with employees who are deaf or hard of hearing </a:t>
            </a:r>
          </a:p>
          <a:p>
            <a:r>
              <a:rPr lang="en-CA" dirty="0"/>
              <a:t>Send employee communication from top management on employers’ commitment to the creation of an inclusive work environment, particularly full communication access for those with hearing loss </a:t>
            </a:r>
          </a:p>
          <a:p>
            <a:r>
              <a:rPr lang="en-CA" dirty="0"/>
              <a:t>Once a deaf or hard of hearing person is hired, make arrangements for modifications in the workspace or at facilities such as assistive devices, job modifications that deal with auditory or verbal communication challenges, accommodation awareness training, visual set-up within the workplace (i.e. mirror for deaf or hard of hearing employees who will see another employee coming, visual alarms for fires or phone), TDD devices, security setup, a buddy system, and communication access supports (use of iPhone, captioning, Sign Language interpreter, etc.). </a:t>
            </a:r>
          </a:p>
          <a:p>
            <a:r>
              <a:rPr lang="en-CA" dirty="0"/>
              <a:t>Ensure all supervisors have received workplace awareness training on accommodation detailing. In addition, all health and safety, IT, employee relations, benefits, personnel should be trained on workplace accommodation requirements and their responsibilities </a:t>
            </a:r>
          </a:p>
          <a:p>
            <a:r>
              <a:rPr lang="en-CA" dirty="0"/>
              <a:t>Review training materials and company communication methods to ensure that employees who are deaf or hard of hearing are able to access and understand. </a:t>
            </a:r>
          </a:p>
          <a:p>
            <a:r>
              <a:rPr lang="en-CA" dirty="0"/>
              <a:t>Ensure an employer policy has been put into place to handle needs or complaints pertaining to accommodation requests or those who work with employees who are deaf or hard of hearing </a:t>
            </a:r>
          </a:p>
          <a:p>
            <a:r>
              <a:rPr lang="en-CA" dirty="0"/>
              <a:t>Create a tracking system for logging all efforts for accommodation including grievances and follow-up efforts </a:t>
            </a:r>
          </a:p>
          <a:p>
            <a:r>
              <a:rPr lang="en-CA" dirty="0"/>
              <a:t>Plan accommodation needs ahead of time for the trainingmeetings and orientation. Some access resources require advance planning </a:t>
            </a:r>
          </a:p>
          <a:p>
            <a:r>
              <a:rPr lang="en-CA" dirty="0"/>
              <a:t>Monitor employee interactionto ensure that deaf or hard of hearing employees are not being marginalized, isolated, or treated with disrespectKeep in mind that the workplace communication is predominantly auditory and verbal and all parties need to be sensitive considering those with hearing loss accessing information</a:t>
            </a:r>
          </a:p>
          <a:p>
            <a:pPr defTabSz="931774"/>
            <a:endParaRPr lang="en-CA" dirty="0"/>
          </a:p>
          <a:p>
            <a:pPr defTabSz="931774"/>
            <a:endParaRPr lang="en-CA" dirty="0"/>
          </a:p>
          <a:p>
            <a:endParaRPr lang="en-CA" dirty="0"/>
          </a:p>
        </p:txBody>
      </p:sp>
      <p:sp>
        <p:nvSpPr>
          <p:cNvPr id="4" name="Slide Number Placeholder 3"/>
          <p:cNvSpPr>
            <a:spLocks noGrp="1"/>
          </p:cNvSpPr>
          <p:nvPr>
            <p:ph type="sldNum" sz="quarter" idx="10"/>
          </p:nvPr>
        </p:nvSpPr>
        <p:spPr/>
        <p:txBody>
          <a:bodyPr/>
          <a:lstStyle/>
          <a:p>
            <a:fld id="{62888337-6E8D-49FA-BA86-C778DB9F0C13}" type="slidenum">
              <a:rPr lang="en-CA" smtClean="0"/>
              <a:t>8</a:t>
            </a:fld>
            <a:endParaRPr lang="en-CA" dirty="0"/>
          </a:p>
        </p:txBody>
      </p:sp>
    </p:spTree>
    <p:extLst>
      <p:ext uri="{BB962C8B-B14F-4D97-AF65-F5344CB8AC3E}">
        <p14:creationId xmlns:p14="http://schemas.microsoft.com/office/powerpoint/2010/main" val="2884602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2888337-6E8D-49FA-BA86-C778DB9F0C13}" type="slidenum">
              <a:rPr lang="en-CA" smtClean="0"/>
              <a:t>9</a:t>
            </a:fld>
            <a:endParaRPr lang="en-CA" dirty="0"/>
          </a:p>
        </p:txBody>
      </p:sp>
    </p:spTree>
    <p:extLst>
      <p:ext uri="{BB962C8B-B14F-4D97-AF65-F5344CB8AC3E}">
        <p14:creationId xmlns:p14="http://schemas.microsoft.com/office/powerpoint/2010/main" val="35989625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46BC100-3E1D-418A-B844-480E4EFCE26A}" type="datetimeFigureOut">
              <a:rPr lang="en-CA" smtClean="0"/>
              <a:t>16-Oct-2019</a:t>
            </a:fld>
            <a:endParaRPr lang="en-CA"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CA"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134F092-0AE5-4ED8-902C-6E03B9B6D8CC}" type="slidenum">
              <a:rPr lang="en-CA" smtClean="0"/>
              <a:t>‹#›</a:t>
            </a:fld>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46BC100-3E1D-418A-B844-480E4EFCE26A}" type="datetimeFigureOut">
              <a:rPr lang="en-CA" smtClean="0"/>
              <a:t>16-Oct-2019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D134F092-0AE5-4ED8-902C-6E03B9B6D8CC}" type="slidenum">
              <a:rPr lang="en-CA" smtClean="0"/>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46BC100-3E1D-418A-B844-480E4EFCE26A}" type="datetimeFigureOut">
              <a:rPr lang="en-CA" smtClean="0"/>
              <a:t>16-Oct-2019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D134F092-0AE5-4ED8-902C-6E03B9B6D8CC}" type="slidenum">
              <a:rPr lang="en-CA" smtClean="0"/>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46BC100-3E1D-418A-B844-480E4EFCE26A}" type="datetimeFigureOut">
              <a:rPr lang="en-CA" smtClean="0"/>
              <a:t>16-Oct-2019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D134F092-0AE5-4ED8-902C-6E03B9B6D8CC}" type="slidenum">
              <a:rPr lang="en-CA" smtClean="0"/>
              <a:t>‹#›</a:t>
            </a:fld>
            <a:endParaRPr lang="en-CA"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46BC100-3E1D-418A-B844-480E4EFCE26A}" type="datetimeFigureOut">
              <a:rPr lang="en-CA" smtClean="0"/>
              <a:t>16-Oct-2019</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D134F092-0AE5-4ED8-902C-6E03B9B6D8CC}" type="slidenum">
              <a:rPr lang="en-CA" smtClean="0"/>
              <a:t>‹#›</a:t>
            </a:fld>
            <a:endParaRPr lang="en-CA"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46BC100-3E1D-418A-B844-480E4EFCE26A}" type="datetimeFigureOut">
              <a:rPr lang="en-CA" smtClean="0"/>
              <a:t>16-Oct-2019</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D134F092-0AE5-4ED8-902C-6E03B9B6D8CC}" type="slidenum">
              <a:rPr lang="en-CA" smtClean="0"/>
              <a:t>‹#›</a:t>
            </a:fld>
            <a:endParaRPr lang="en-CA" dirty="0"/>
          </a:p>
        </p:txBody>
      </p:sp>
      <p:sp>
        <p:nvSpPr>
          <p:cNvPr id="8" name="Title 7"/>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46BC100-3E1D-418A-B844-480E4EFCE26A}" type="datetimeFigureOut">
              <a:rPr lang="en-CA" smtClean="0"/>
              <a:t>16-Oct-2019</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D134F092-0AE5-4ED8-902C-6E03B9B6D8CC}" type="slidenum">
              <a:rPr lang="en-CA" smtClean="0"/>
              <a:t>‹#›</a:t>
            </a:fld>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46BC100-3E1D-418A-B844-480E4EFCE26A}" type="datetimeFigureOut">
              <a:rPr lang="en-CA" smtClean="0"/>
              <a:t>16-Oct-2019</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D134F092-0AE5-4ED8-902C-6E03B9B6D8CC}" type="slidenum">
              <a:rPr lang="en-CA" smtClean="0"/>
              <a:t>‹#›</a:t>
            </a:fld>
            <a:endParaRPr lang="en-CA" dirty="0"/>
          </a:p>
        </p:txBody>
      </p:sp>
      <p:sp>
        <p:nvSpPr>
          <p:cNvPr id="6" name="Title 5"/>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6BC100-3E1D-418A-B844-480E4EFCE26A}" type="datetimeFigureOut">
              <a:rPr lang="en-CA" smtClean="0"/>
              <a:t>16-Oct-2019</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D134F092-0AE5-4ED8-902C-6E03B9B6D8CC}" type="slidenum">
              <a:rPr lang="en-CA" smtClean="0"/>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E46BC100-3E1D-418A-B844-480E4EFCE26A}" type="datetimeFigureOut">
              <a:rPr lang="en-CA" smtClean="0"/>
              <a:t>16-Oct-2019</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D134F092-0AE5-4ED8-902C-6E03B9B6D8CC}" type="slidenum">
              <a:rPr lang="en-CA" smtClean="0"/>
              <a:t>‹#›</a:t>
            </a:fld>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E46BC100-3E1D-418A-B844-480E4EFCE26A}" type="datetimeFigureOut">
              <a:rPr lang="en-CA" smtClean="0"/>
              <a:t>16-Oct-2019</a:t>
            </a:fld>
            <a:endParaRPr lang="en-CA"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CA"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134F092-0AE5-4ED8-902C-6E03B9B6D8CC}" type="slidenum">
              <a:rPr lang="en-CA" smtClean="0"/>
              <a:t>‹#›</a:t>
            </a:fld>
            <a:endParaRPr lang="en-CA"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46BC100-3E1D-418A-B844-480E4EFCE26A}" type="datetimeFigureOut">
              <a:rPr lang="en-CA" smtClean="0"/>
              <a:t>16-Oct-2019</a:t>
            </a:fld>
            <a:endParaRPr lang="en-CA"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CA"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134F092-0AE5-4ED8-902C-6E03B9B6D8CC}" type="slidenum">
              <a:rPr lang="en-CA" smtClean="0"/>
              <a:t>‹#›</a:t>
            </a:fld>
            <a:endParaRPr lang="en-CA" dirty="0"/>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srvcanadavrs.ca/e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cfitzgerald@chs.ca"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mailto:dbailey@chs.ca"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hs.ca/knowledge-centr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www.chs.ca/services/ontario-interpreting-service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chs.ca/services/services-employers" TargetMode="External"/><Relationship Id="rId4" Type="http://schemas.openxmlformats.org/officeDocument/2006/relationships/hyperlink" Target="http://www.chs.ca/services/captioning-service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4000" dirty="0"/>
              <a:t>INFORMATION SESSION </a:t>
            </a:r>
          </a:p>
        </p:txBody>
      </p:sp>
      <p:sp>
        <p:nvSpPr>
          <p:cNvPr id="3" name="Subtitle 2"/>
          <p:cNvSpPr>
            <a:spLocks noGrp="1"/>
          </p:cNvSpPr>
          <p:nvPr>
            <p:ph type="subTitle" idx="1"/>
          </p:nvPr>
        </p:nvSpPr>
        <p:spPr/>
        <p:txBody>
          <a:bodyPr>
            <a:normAutofit fontScale="70000" lnSpcReduction="20000"/>
          </a:bodyPr>
          <a:lstStyle/>
          <a:p>
            <a:r>
              <a:rPr lang="en-CA" dirty="0"/>
              <a:t>Presenters: Carrie Fitzgerald and Darren Bailey</a:t>
            </a:r>
          </a:p>
          <a:p>
            <a:r>
              <a:rPr lang="en-CA" dirty="0"/>
              <a:t>Employment Services</a:t>
            </a:r>
          </a:p>
          <a:p>
            <a:r>
              <a:rPr lang="en-CA" dirty="0"/>
              <a:t>Canadian Hearing Society</a:t>
            </a:r>
          </a:p>
          <a:p>
            <a:r>
              <a:rPr lang="en-CA" dirty="0"/>
              <a:t>October 23, 2019</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2104" y="5373216"/>
            <a:ext cx="2232248" cy="1335834"/>
          </a:xfrm>
          <a:prstGeom prst="rect">
            <a:avLst/>
          </a:prstGeom>
        </p:spPr>
      </p:pic>
    </p:spTree>
    <p:extLst>
      <p:ext uri="{BB962C8B-B14F-4D97-AF65-F5344CB8AC3E}">
        <p14:creationId xmlns:p14="http://schemas.microsoft.com/office/powerpoint/2010/main" val="4246501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2B72761-5870-42F0-8D5D-87D227FE0F8B}"/>
              </a:ext>
            </a:extLst>
          </p:cNvPr>
          <p:cNvSpPr>
            <a:spLocks noGrp="1"/>
          </p:cNvSpPr>
          <p:nvPr>
            <p:ph idx="1"/>
          </p:nvPr>
        </p:nvSpPr>
        <p:spPr/>
        <p:txBody>
          <a:bodyPr>
            <a:normAutofit/>
          </a:bodyPr>
          <a:lstStyle/>
          <a:p>
            <a:r>
              <a:rPr lang="en-CA" dirty="0"/>
              <a:t>Company in Ottawa contracted to provide real time weather information</a:t>
            </a:r>
          </a:p>
          <a:p>
            <a:r>
              <a:rPr lang="en-CA" dirty="0"/>
              <a:t>Deafened meteorologist  </a:t>
            </a:r>
          </a:p>
          <a:p>
            <a:r>
              <a:rPr lang="en-CA" dirty="0"/>
              <a:t>Job modification includes use of modified telephone system to incorporate use of Android smartphone for reading text while voicing to caller</a:t>
            </a:r>
          </a:p>
          <a:p>
            <a:pPr marL="109728" indent="0">
              <a:buNone/>
            </a:pPr>
            <a:endParaRPr lang="en-CA" dirty="0"/>
          </a:p>
        </p:txBody>
      </p:sp>
      <p:sp>
        <p:nvSpPr>
          <p:cNvPr id="3" name="Title 2">
            <a:extLst>
              <a:ext uri="{FF2B5EF4-FFF2-40B4-BE49-F238E27FC236}">
                <a16:creationId xmlns:a16="http://schemas.microsoft.com/office/drawing/2014/main" id="{F84FDB63-AF55-4C8C-AF09-FEC60DEC3F8A}"/>
              </a:ext>
            </a:extLst>
          </p:cNvPr>
          <p:cNvSpPr>
            <a:spLocks noGrp="1"/>
          </p:cNvSpPr>
          <p:nvPr>
            <p:ph type="title"/>
          </p:nvPr>
        </p:nvSpPr>
        <p:spPr/>
        <p:txBody>
          <a:bodyPr>
            <a:normAutofit fontScale="90000"/>
          </a:bodyPr>
          <a:lstStyle/>
          <a:p>
            <a:r>
              <a:rPr lang="en-CA" dirty="0"/>
              <a:t>Success Story – Meteorology company</a:t>
            </a:r>
          </a:p>
        </p:txBody>
      </p:sp>
    </p:spTree>
    <p:extLst>
      <p:ext uri="{BB962C8B-B14F-4D97-AF65-F5344CB8AC3E}">
        <p14:creationId xmlns:p14="http://schemas.microsoft.com/office/powerpoint/2010/main" val="4205000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C62F7D5-40EC-4FA1-AB8F-74DAB0719771}"/>
              </a:ext>
            </a:extLst>
          </p:cNvPr>
          <p:cNvSpPr>
            <a:spLocks noGrp="1"/>
          </p:cNvSpPr>
          <p:nvPr>
            <p:ph idx="1"/>
          </p:nvPr>
        </p:nvSpPr>
        <p:spPr/>
        <p:txBody>
          <a:bodyPr>
            <a:normAutofit lnSpcReduction="10000"/>
          </a:bodyPr>
          <a:lstStyle/>
          <a:p>
            <a:r>
              <a:rPr lang="en-CA" dirty="0"/>
              <a:t>iPhone/iPad</a:t>
            </a:r>
          </a:p>
          <a:p>
            <a:r>
              <a:rPr lang="en-CA" dirty="0"/>
              <a:t>Videophone/SKYPE/Facetime</a:t>
            </a:r>
          </a:p>
          <a:p>
            <a:r>
              <a:rPr lang="en-CA" dirty="0"/>
              <a:t>Videoconference</a:t>
            </a:r>
          </a:p>
          <a:p>
            <a:r>
              <a:rPr lang="en-CA" dirty="0"/>
              <a:t>Messaging</a:t>
            </a:r>
          </a:p>
          <a:p>
            <a:r>
              <a:rPr lang="en-CA" dirty="0"/>
              <a:t>Digital hearing aids</a:t>
            </a:r>
          </a:p>
          <a:p>
            <a:r>
              <a:rPr lang="en-CA" dirty="0"/>
              <a:t>Loop system</a:t>
            </a:r>
          </a:p>
          <a:p>
            <a:r>
              <a:rPr lang="en-CA" dirty="0"/>
              <a:t>Bluetooth to cell phones</a:t>
            </a:r>
          </a:p>
          <a:p>
            <a:r>
              <a:rPr lang="en-CA" dirty="0"/>
              <a:t>Access to FM system</a:t>
            </a:r>
          </a:p>
          <a:p>
            <a:r>
              <a:rPr lang="en-CA" dirty="0"/>
              <a:t>VRI (Video Relay Interpreting)</a:t>
            </a:r>
          </a:p>
          <a:p>
            <a:r>
              <a:rPr lang="en-CA" dirty="0"/>
              <a:t>SRV Canada VRS – </a:t>
            </a:r>
            <a:r>
              <a:rPr lang="en-CA" dirty="0">
                <a:hlinkClick r:id="rId2"/>
              </a:rPr>
              <a:t>https://srvcanadavrs.ca/en</a:t>
            </a:r>
            <a:endParaRPr lang="en-CA" dirty="0"/>
          </a:p>
          <a:p>
            <a:endParaRPr lang="en-CA" dirty="0"/>
          </a:p>
          <a:p>
            <a:endParaRPr lang="en-CA" dirty="0"/>
          </a:p>
        </p:txBody>
      </p:sp>
      <p:sp>
        <p:nvSpPr>
          <p:cNvPr id="3" name="Title 2">
            <a:extLst>
              <a:ext uri="{FF2B5EF4-FFF2-40B4-BE49-F238E27FC236}">
                <a16:creationId xmlns:a16="http://schemas.microsoft.com/office/drawing/2014/main" id="{A9BC0817-8A1D-438F-9A11-805612AECC83}"/>
              </a:ext>
            </a:extLst>
          </p:cNvPr>
          <p:cNvSpPr>
            <a:spLocks noGrp="1"/>
          </p:cNvSpPr>
          <p:nvPr>
            <p:ph type="title"/>
          </p:nvPr>
        </p:nvSpPr>
        <p:spPr/>
        <p:txBody>
          <a:bodyPr/>
          <a:lstStyle/>
          <a:p>
            <a:r>
              <a:rPr lang="en-CA" dirty="0"/>
              <a:t>Technology</a:t>
            </a:r>
          </a:p>
        </p:txBody>
      </p:sp>
    </p:spTree>
    <p:extLst>
      <p:ext uri="{BB962C8B-B14F-4D97-AF65-F5344CB8AC3E}">
        <p14:creationId xmlns:p14="http://schemas.microsoft.com/office/powerpoint/2010/main" val="3514724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18872" indent="0">
              <a:buNone/>
            </a:pPr>
            <a:r>
              <a:rPr lang="en-CA" dirty="0"/>
              <a:t>Carrie Fitzgerald – Employment Consultant </a:t>
            </a:r>
          </a:p>
          <a:p>
            <a:pPr marL="118872" indent="0">
              <a:buNone/>
            </a:pPr>
            <a:r>
              <a:rPr lang="en-CA" dirty="0"/>
              <a:t>			 </a:t>
            </a:r>
            <a:r>
              <a:rPr lang="en-CA" dirty="0">
                <a:hlinkClick r:id="rId3"/>
              </a:rPr>
              <a:t>cfitzgerald@chs.ca</a:t>
            </a:r>
            <a:endParaRPr lang="en-CA" dirty="0"/>
          </a:p>
          <a:p>
            <a:pPr marL="118872" indent="0">
              <a:buNone/>
            </a:pPr>
            <a:endParaRPr lang="en-CA" dirty="0"/>
          </a:p>
          <a:p>
            <a:pPr marL="118872" indent="0">
              <a:buNone/>
            </a:pPr>
            <a:endParaRPr lang="en-CA" dirty="0"/>
          </a:p>
          <a:p>
            <a:pPr marL="118872" indent="0">
              <a:buNone/>
            </a:pPr>
            <a:r>
              <a:rPr lang="en-CA" dirty="0"/>
              <a:t>Darren Bailey– Employment Consultant</a:t>
            </a:r>
          </a:p>
          <a:p>
            <a:pPr marL="118872" indent="0">
              <a:buNone/>
            </a:pPr>
            <a:r>
              <a:rPr lang="en-CA" dirty="0"/>
              <a:t>			</a:t>
            </a:r>
            <a:r>
              <a:rPr lang="en-CA" dirty="0">
                <a:hlinkClick r:id="rId4"/>
              </a:rPr>
              <a:t>dbailey@chs.ca</a:t>
            </a:r>
            <a:endParaRPr lang="en-CA" dirty="0"/>
          </a:p>
          <a:p>
            <a:pPr marL="118872" indent="0">
              <a:buNone/>
            </a:pPr>
            <a:endParaRPr lang="en-CA" dirty="0"/>
          </a:p>
          <a:p>
            <a:pPr marL="118872" indent="0">
              <a:buNone/>
            </a:pPr>
            <a:endParaRPr lang="en-CA" dirty="0"/>
          </a:p>
          <a:p>
            <a:pPr marL="118872" indent="0">
              <a:buNone/>
            </a:pPr>
            <a:endParaRPr lang="en-CA" dirty="0"/>
          </a:p>
          <a:p>
            <a:pPr marL="118872" indent="0" algn="ctr">
              <a:buNone/>
            </a:pPr>
            <a:endParaRPr lang="en-CA" dirty="0"/>
          </a:p>
          <a:p>
            <a:pPr marL="118872" indent="0" algn="ctr">
              <a:buNone/>
            </a:pPr>
            <a:endParaRPr lang="en-CA" dirty="0"/>
          </a:p>
          <a:p>
            <a:pPr marL="118872" indent="0" algn="ctr">
              <a:buNone/>
            </a:pPr>
            <a:endParaRPr lang="en-CA" dirty="0"/>
          </a:p>
          <a:p>
            <a:endParaRPr lang="en-CA" dirty="0"/>
          </a:p>
        </p:txBody>
      </p:sp>
      <p:sp>
        <p:nvSpPr>
          <p:cNvPr id="2" name="Title 1"/>
          <p:cNvSpPr>
            <a:spLocks noGrp="1"/>
          </p:cNvSpPr>
          <p:nvPr>
            <p:ph type="title"/>
          </p:nvPr>
        </p:nvSpPr>
        <p:spPr/>
        <p:txBody>
          <a:bodyPr/>
          <a:lstStyle/>
          <a:p>
            <a:pPr algn="ctr"/>
            <a:r>
              <a:rPr lang="en-CA" sz="4400" b="1" dirty="0"/>
              <a:t>CHS contact information</a:t>
            </a:r>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20072" y="6093296"/>
            <a:ext cx="3923928" cy="844772"/>
          </a:xfrm>
          <a:prstGeom prst="rect">
            <a:avLst/>
          </a:prstGeom>
        </p:spPr>
      </p:pic>
    </p:spTree>
    <p:extLst>
      <p:ext uri="{BB962C8B-B14F-4D97-AF65-F5344CB8AC3E}">
        <p14:creationId xmlns:p14="http://schemas.microsoft.com/office/powerpoint/2010/main" val="1373221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CA" dirty="0"/>
              <a:t>Employment Services @CHS</a:t>
            </a:r>
          </a:p>
          <a:p>
            <a:r>
              <a:rPr lang="en-CA" dirty="0"/>
              <a:t>Facts about Hearing loss</a:t>
            </a:r>
          </a:p>
          <a:p>
            <a:r>
              <a:rPr lang="en-CA" dirty="0"/>
              <a:t>Who are our clients?</a:t>
            </a:r>
          </a:p>
          <a:p>
            <a:r>
              <a:rPr lang="en-CA" dirty="0"/>
              <a:t>Employer’s top concerns</a:t>
            </a:r>
          </a:p>
          <a:p>
            <a:r>
              <a:rPr lang="en-CA" dirty="0"/>
              <a:t>Strategies</a:t>
            </a:r>
          </a:p>
          <a:p>
            <a:r>
              <a:rPr lang="en-CA" dirty="0"/>
              <a:t>Success stories</a:t>
            </a:r>
          </a:p>
          <a:p>
            <a:r>
              <a:rPr lang="en-CA" dirty="0"/>
              <a:t>Technology</a:t>
            </a:r>
          </a:p>
          <a:p>
            <a:endParaRPr lang="en-CA" dirty="0"/>
          </a:p>
          <a:p>
            <a:endParaRPr lang="en-CA" dirty="0"/>
          </a:p>
          <a:p>
            <a:endParaRPr lang="en-CA" dirty="0"/>
          </a:p>
          <a:p>
            <a:endParaRPr lang="en-CA" dirty="0"/>
          </a:p>
        </p:txBody>
      </p:sp>
      <p:sp>
        <p:nvSpPr>
          <p:cNvPr id="2" name="Title 1"/>
          <p:cNvSpPr>
            <a:spLocks noGrp="1"/>
          </p:cNvSpPr>
          <p:nvPr>
            <p:ph type="title"/>
          </p:nvPr>
        </p:nvSpPr>
        <p:spPr/>
        <p:txBody>
          <a:bodyPr/>
          <a:lstStyle/>
          <a:p>
            <a:r>
              <a:rPr lang="en-CA" dirty="0"/>
              <a:t>OUR AGENDA</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0072" y="6093296"/>
            <a:ext cx="3923928" cy="844772"/>
          </a:xfrm>
          <a:prstGeom prst="rect">
            <a:avLst/>
          </a:prstGeom>
        </p:spPr>
      </p:pic>
    </p:spTree>
    <p:extLst>
      <p:ext uri="{BB962C8B-B14F-4D97-AF65-F5344CB8AC3E}">
        <p14:creationId xmlns:p14="http://schemas.microsoft.com/office/powerpoint/2010/main" val="198213902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CA" dirty="0"/>
              <a:t>Nearly 1 out of every 4 adult Canadians reports having some hearing loss. (CHS Awareness Survey 2002)</a:t>
            </a:r>
          </a:p>
          <a:p>
            <a:r>
              <a:rPr lang="en-CA" dirty="0"/>
              <a:t>530,210 people in Ontario are deaf or hard of hearing (Census Canada 2006)</a:t>
            </a:r>
          </a:p>
          <a:p>
            <a:r>
              <a:rPr lang="en-CA" dirty="0"/>
              <a:t>Aging is the number one cause of hearing loss and the incidence of hearing loss is poised to climb dramatically as our population ages. </a:t>
            </a:r>
          </a:p>
        </p:txBody>
      </p:sp>
      <p:sp>
        <p:nvSpPr>
          <p:cNvPr id="2" name="Title 1"/>
          <p:cNvSpPr>
            <a:spLocks noGrp="1"/>
          </p:cNvSpPr>
          <p:nvPr>
            <p:ph type="title"/>
          </p:nvPr>
        </p:nvSpPr>
        <p:spPr/>
        <p:txBody>
          <a:bodyPr>
            <a:normAutofit/>
          </a:bodyPr>
          <a:lstStyle/>
          <a:p>
            <a:r>
              <a:rPr lang="en-CA" sz="4000" dirty="0"/>
              <a:t>FACTS ABOUT </a:t>
            </a:r>
            <a:r>
              <a:rPr lang="en-CA" sz="4000" dirty="0">
                <a:hlinkClick r:id="rId3"/>
              </a:rPr>
              <a:t>HEARING LOSS</a:t>
            </a:r>
            <a:endParaRPr lang="en-CA" sz="4000"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20072" y="6093296"/>
            <a:ext cx="3923928" cy="844772"/>
          </a:xfrm>
          <a:prstGeom prst="rect">
            <a:avLst/>
          </a:prstGeom>
        </p:spPr>
      </p:pic>
    </p:spTree>
    <p:extLst>
      <p:ext uri="{BB962C8B-B14F-4D97-AF65-F5344CB8AC3E}">
        <p14:creationId xmlns:p14="http://schemas.microsoft.com/office/powerpoint/2010/main" val="987674902"/>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CA" dirty="0"/>
              <a:t>Assist clients with all aspects of job search</a:t>
            </a:r>
          </a:p>
          <a:p>
            <a:r>
              <a:rPr lang="en-CA" dirty="0"/>
              <a:t>Job development</a:t>
            </a:r>
          </a:p>
          <a:p>
            <a:r>
              <a:rPr lang="en-CA" dirty="0"/>
              <a:t>Assist employers with accommodation resources, strategies and solutions</a:t>
            </a:r>
          </a:p>
          <a:p>
            <a:r>
              <a:rPr lang="en-CA" dirty="0"/>
              <a:t>Technical device loaner system</a:t>
            </a:r>
          </a:p>
          <a:p>
            <a:r>
              <a:rPr lang="en-CA" dirty="0"/>
              <a:t>Work in partnership with community resources</a:t>
            </a:r>
          </a:p>
          <a:p>
            <a:r>
              <a:rPr lang="en-CA" dirty="0"/>
              <a:t>Workplace Assessments</a:t>
            </a:r>
          </a:p>
        </p:txBody>
      </p:sp>
      <p:sp>
        <p:nvSpPr>
          <p:cNvPr id="2" name="Title 1"/>
          <p:cNvSpPr>
            <a:spLocks noGrp="1"/>
          </p:cNvSpPr>
          <p:nvPr>
            <p:ph type="title"/>
          </p:nvPr>
        </p:nvSpPr>
        <p:spPr/>
        <p:txBody>
          <a:bodyPr>
            <a:normAutofit fontScale="90000"/>
          </a:bodyPr>
          <a:lstStyle/>
          <a:p>
            <a:r>
              <a:rPr lang="en-CA" sz="4000" dirty="0"/>
              <a:t>Employment Services-What do we do?</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0072" y="6093296"/>
            <a:ext cx="3923928" cy="844772"/>
          </a:xfrm>
          <a:prstGeom prst="rect">
            <a:avLst/>
          </a:prstGeom>
        </p:spPr>
      </p:pic>
    </p:spTree>
    <p:extLst>
      <p:ext uri="{BB962C8B-B14F-4D97-AF65-F5344CB8AC3E}">
        <p14:creationId xmlns:p14="http://schemas.microsoft.com/office/powerpoint/2010/main" val="4176015506"/>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3600" dirty="0"/>
              <a:t>Who are our clients?</a:t>
            </a:r>
            <a:endParaRPr lang="en-CA" sz="4400" dirty="0"/>
          </a:p>
        </p:txBody>
      </p:sp>
      <p:sp>
        <p:nvSpPr>
          <p:cNvPr id="4" name="Text Placeholder 3"/>
          <p:cNvSpPr>
            <a:spLocks noGrp="1"/>
          </p:cNvSpPr>
          <p:nvPr>
            <p:ph type="body" idx="1"/>
          </p:nvPr>
        </p:nvSpPr>
        <p:spPr>
          <a:xfrm>
            <a:off x="611560" y="1196752"/>
            <a:ext cx="3600400" cy="762000"/>
          </a:xfrm>
        </p:spPr>
        <p:txBody>
          <a:bodyPr/>
          <a:lstStyle/>
          <a:p>
            <a:r>
              <a:rPr lang="en-CA" b="1" dirty="0"/>
              <a:t>Culturally Deaf</a:t>
            </a:r>
          </a:p>
        </p:txBody>
      </p:sp>
      <p:sp>
        <p:nvSpPr>
          <p:cNvPr id="6" name="Text Placeholder 5"/>
          <p:cNvSpPr>
            <a:spLocks noGrp="1"/>
          </p:cNvSpPr>
          <p:nvPr>
            <p:ph type="body" sz="half" idx="3"/>
          </p:nvPr>
        </p:nvSpPr>
        <p:spPr>
          <a:xfrm>
            <a:off x="4788024" y="1196752"/>
            <a:ext cx="4041775" cy="762000"/>
          </a:xfrm>
        </p:spPr>
        <p:txBody>
          <a:bodyPr/>
          <a:lstStyle/>
          <a:p>
            <a:r>
              <a:rPr lang="en-CA" b="1" dirty="0"/>
              <a:t>Oral Deaf</a:t>
            </a:r>
          </a:p>
        </p:txBody>
      </p:sp>
      <p:sp>
        <p:nvSpPr>
          <p:cNvPr id="5" name="Content Placeholder 4"/>
          <p:cNvSpPr>
            <a:spLocks noGrp="1"/>
          </p:cNvSpPr>
          <p:nvPr>
            <p:ph sz="quarter" idx="2"/>
          </p:nvPr>
        </p:nvSpPr>
        <p:spPr>
          <a:xfrm>
            <a:off x="467544" y="2276872"/>
            <a:ext cx="4040188" cy="4248472"/>
          </a:xfrm>
        </p:spPr>
        <p:txBody>
          <a:bodyPr>
            <a:normAutofit/>
          </a:bodyPr>
          <a:lstStyle/>
          <a:p>
            <a:r>
              <a:rPr lang="en-CA" dirty="0"/>
              <a:t>American Sign Language – first language</a:t>
            </a:r>
          </a:p>
          <a:p>
            <a:r>
              <a:rPr lang="en-CA" dirty="0"/>
              <a:t>Born deaf or became deaf at early age</a:t>
            </a:r>
          </a:p>
          <a:p>
            <a:r>
              <a:rPr lang="en-CA" dirty="0"/>
              <a:t>Self identity and very open</a:t>
            </a:r>
          </a:p>
          <a:p>
            <a:r>
              <a:rPr lang="en-CA" dirty="0"/>
              <a:t>English is their second language</a:t>
            </a:r>
          </a:p>
        </p:txBody>
      </p:sp>
      <p:sp>
        <p:nvSpPr>
          <p:cNvPr id="7" name="Content Placeholder 6"/>
          <p:cNvSpPr>
            <a:spLocks noGrp="1"/>
          </p:cNvSpPr>
          <p:nvPr>
            <p:ph sz="quarter" idx="4"/>
          </p:nvPr>
        </p:nvSpPr>
        <p:spPr>
          <a:xfrm>
            <a:off x="4788024" y="2348880"/>
            <a:ext cx="4041775" cy="3941763"/>
          </a:xfrm>
        </p:spPr>
        <p:txBody>
          <a:bodyPr>
            <a:normAutofit fontScale="92500" lnSpcReduction="20000"/>
          </a:bodyPr>
          <a:lstStyle/>
          <a:p>
            <a:r>
              <a:rPr lang="en-CA" dirty="0"/>
              <a:t>Rely on oral and print communication</a:t>
            </a:r>
          </a:p>
          <a:p>
            <a:r>
              <a:rPr lang="en-CA" dirty="0"/>
              <a:t>Some do not know American Sign Language</a:t>
            </a:r>
          </a:p>
          <a:p>
            <a:r>
              <a:rPr lang="en-CA" dirty="0"/>
              <a:t>Usually have good speech</a:t>
            </a:r>
          </a:p>
          <a:p>
            <a:r>
              <a:rPr lang="en-CA" dirty="0"/>
              <a:t>In a regular or oral school system</a:t>
            </a:r>
          </a:p>
          <a:p>
            <a:r>
              <a:rPr lang="en-CA" dirty="0"/>
              <a:t>Rely on lip-reading on one to one basis</a:t>
            </a:r>
          </a:p>
          <a:p>
            <a:r>
              <a:rPr lang="en-CA" dirty="0"/>
              <a:t>Comfortable with print information in group setting (captioning)</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0072" y="6093296"/>
            <a:ext cx="3923928" cy="844772"/>
          </a:xfrm>
          <a:prstGeom prst="rect">
            <a:avLst/>
          </a:prstGeom>
        </p:spPr>
      </p:pic>
    </p:spTree>
    <p:extLst>
      <p:ext uri="{BB962C8B-B14F-4D97-AF65-F5344CB8AC3E}">
        <p14:creationId xmlns:p14="http://schemas.microsoft.com/office/powerpoint/2010/main" val="2677617133"/>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sz="3200" dirty="0"/>
              <a:t>Who are our clients? (</a:t>
            </a:r>
            <a:r>
              <a:rPr lang="en-CA" sz="3200" dirty="0" err="1"/>
              <a:t>con`t</a:t>
            </a:r>
            <a:r>
              <a:rPr lang="en-CA" sz="3200" dirty="0"/>
              <a:t>)</a:t>
            </a:r>
          </a:p>
        </p:txBody>
      </p:sp>
      <p:sp>
        <p:nvSpPr>
          <p:cNvPr id="3" name="Text Placeholder 2"/>
          <p:cNvSpPr>
            <a:spLocks noGrp="1"/>
          </p:cNvSpPr>
          <p:nvPr>
            <p:ph type="body" idx="1"/>
          </p:nvPr>
        </p:nvSpPr>
        <p:spPr>
          <a:xfrm>
            <a:off x="467544" y="1268760"/>
            <a:ext cx="4040188" cy="762000"/>
          </a:xfrm>
        </p:spPr>
        <p:txBody>
          <a:bodyPr/>
          <a:lstStyle/>
          <a:p>
            <a:r>
              <a:rPr lang="en-CA" b="1" dirty="0"/>
              <a:t>Deafened</a:t>
            </a:r>
            <a:r>
              <a:rPr lang="en-CA" dirty="0"/>
              <a:t>	</a:t>
            </a:r>
          </a:p>
        </p:txBody>
      </p:sp>
      <p:sp>
        <p:nvSpPr>
          <p:cNvPr id="5" name="Text Placeholder 4"/>
          <p:cNvSpPr>
            <a:spLocks noGrp="1"/>
          </p:cNvSpPr>
          <p:nvPr>
            <p:ph type="body" sz="half" idx="3"/>
          </p:nvPr>
        </p:nvSpPr>
        <p:spPr>
          <a:xfrm>
            <a:off x="4788024" y="1268760"/>
            <a:ext cx="4041775" cy="762000"/>
          </a:xfrm>
        </p:spPr>
        <p:txBody>
          <a:bodyPr>
            <a:normAutofit/>
          </a:bodyPr>
          <a:lstStyle/>
          <a:p>
            <a:r>
              <a:rPr lang="en-CA" b="1" dirty="0"/>
              <a:t>Hard of Hearing (HOH)</a:t>
            </a:r>
          </a:p>
        </p:txBody>
      </p:sp>
      <p:sp>
        <p:nvSpPr>
          <p:cNvPr id="4" name="Content Placeholder 3"/>
          <p:cNvSpPr>
            <a:spLocks noGrp="1"/>
          </p:cNvSpPr>
          <p:nvPr>
            <p:ph sz="quarter" idx="2"/>
          </p:nvPr>
        </p:nvSpPr>
        <p:spPr>
          <a:xfrm>
            <a:off x="467544" y="2276872"/>
            <a:ext cx="4040188" cy="3941763"/>
          </a:xfrm>
        </p:spPr>
        <p:txBody>
          <a:bodyPr>
            <a:normAutofit/>
          </a:bodyPr>
          <a:lstStyle/>
          <a:p>
            <a:r>
              <a:rPr lang="en-CA" dirty="0"/>
              <a:t>Lose their hearing in adult life</a:t>
            </a:r>
          </a:p>
          <a:p>
            <a:r>
              <a:rPr lang="en-CA" dirty="0"/>
              <a:t>Often faced with difficulties with their life and social adjustments</a:t>
            </a:r>
          </a:p>
          <a:p>
            <a:r>
              <a:rPr lang="en-CA" dirty="0"/>
              <a:t>Understand hearing culture</a:t>
            </a:r>
          </a:p>
          <a:p>
            <a:r>
              <a:rPr lang="en-CA" dirty="0"/>
              <a:t>Many are cochlear implant users</a:t>
            </a:r>
          </a:p>
        </p:txBody>
      </p:sp>
      <p:sp>
        <p:nvSpPr>
          <p:cNvPr id="6" name="Content Placeholder 5"/>
          <p:cNvSpPr>
            <a:spLocks noGrp="1"/>
          </p:cNvSpPr>
          <p:nvPr>
            <p:ph sz="quarter" idx="4"/>
          </p:nvPr>
        </p:nvSpPr>
        <p:spPr>
          <a:xfrm>
            <a:off x="4644008" y="2204864"/>
            <a:ext cx="4041775" cy="3941763"/>
          </a:xfrm>
        </p:spPr>
        <p:txBody>
          <a:bodyPr>
            <a:normAutofit/>
          </a:bodyPr>
          <a:lstStyle/>
          <a:p>
            <a:r>
              <a:rPr lang="en-CA" dirty="0"/>
              <a:t>Usually born with mild hearing loss or gradually become HOH with aging.</a:t>
            </a:r>
          </a:p>
          <a:p>
            <a:r>
              <a:rPr lang="en-CA" dirty="0"/>
              <a:t>Rely on hearing aids to access communication</a:t>
            </a:r>
          </a:p>
          <a:p>
            <a:r>
              <a:rPr lang="en-CA" dirty="0"/>
              <a:t>Tend not to disclose their hearing loss</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0072" y="6093296"/>
            <a:ext cx="3923928" cy="844772"/>
          </a:xfrm>
          <a:prstGeom prst="rect">
            <a:avLst/>
          </a:prstGeom>
        </p:spPr>
      </p:pic>
    </p:spTree>
    <p:extLst>
      <p:ext uri="{BB962C8B-B14F-4D97-AF65-F5344CB8AC3E}">
        <p14:creationId xmlns:p14="http://schemas.microsoft.com/office/powerpoint/2010/main" val="2910567184"/>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CA" dirty="0"/>
              <a:t>Good meeting management</a:t>
            </a:r>
          </a:p>
          <a:p>
            <a:r>
              <a:rPr lang="en-CA" dirty="0">
                <a:hlinkClick r:id="rId3"/>
              </a:rPr>
              <a:t>Interpreters</a:t>
            </a:r>
            <a:r>
              <a:rPr lang="en-CA" dirty="0"/>
              <a:t> for interviews, meetings, conferences, etc…</a:t>
            </a:r>
          </a:p>
          <a:p>
            <a:r>
              <a:rPr lang="en-CA" dirty="0">
                <a:hlinkClick r:id="rId4"/>
              </a:rPr>
              <a:t>CART</a:t>
            </a:r>
            <a:r>
              <a:rPr lang="en-CA" dirty="0"/>
              <a:t>: captioning for meetings, conferences, etc.</a:t>
            </a:r>
          </a:p>
          <a:p>
            <a:r>
              <a:rPr lang="en-CA" dirty="0"/>
              <a:t>Job accommodations and supports (TTYs, IM, NexTalk, amplified/paired phones, voice to text)</a:t>
            </a:r>
          </a:p>
          <a:p>
            <a:r>
              <a:rPr lang="en-CA" dirty="0"/>
              <a:t>Use of modern hearing aids/devices/FM systems</a:t>
            </a:r>
          </a:p>
          <a:p>
            <a:r>
              <a:rPr lang="en-CA" dirty="0">
                <a:hlinkClick r:id="rId5"/>
              </a:rPr>
              <a:t>Workplace accessibility training</a:t>
            </a:r>
            <a:endParaRPr lang="en-CA" dirty="0"/>
          </a:p>
          <a:p>
            <a:r>
              <a:rPr lang="en-CA" dirty="0"/>
              <a:t>Workplace accommodation assessment</a:t>
            </a:r>
          </a:p>
        </p:txBody>
      </p:sp>
      <p:sp>
        <p:nvSpPr>
          <p:cNvPr id="2" name="Title 1"/>
          <p:cNvSpPr>
            <a:spLocks noGrp="1"/>
          </p:cNvSpPr>
          <p:nvPr>
            <p:ph type="title"/>
          </p:nvPr>
        </p:nvSpPr>
        <p:spPr/>
        <p:txBody>
          <a:bodyPr>
            <a:normAutofit/>
          </a:bodyPr>
          <a:lstStyle/>
          <a:p>
            <a:r>
              <a:rPr lang="en-CA" sz="4000" dirty="0"/>
              <a:t>How to accommodate?</a:t>
            </a:r>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20072" y="6093296"/>
            <a:ext cx="3923928" cy="844772"/>
          </a:xfrm>
          <a:prstGeom prst="rect">
            <a:avLst/>
          </a:prstGeom>
        </p:spPr>
      </p:pic>
    </p:spTree>
    <p:extLst>
      <p:ext uri="{BB962C8B-B14F-4D97-AF65-F5344CB8AC3E}">
        <p14:creationId xmlns:p14="http://schemas.microsoft.com/office/powerpoint/2010/main" val="789488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CA" dirty="0"/>
              <a:t>Communication</a:t>
            </a:r>
          </a:p>
          <a:p>
            <a:r>
              <a:rPr lang="en-CA" dirty="0"/>
              <a:t>Safety</a:t>
            </a:r>
          </a:p>
          <a:p>
            <a:r>
              <a:rPr lang="en-CA" dirty="0"/>
              <a:t>Accommodation costs</a:t>
            </a:r>
          </a:p>
          <a:p>
            <a:r>
              <a:rPr lang="en-CA" dirty="0"/>
              <a:t>Third party relationship</a:t>
            </a:r>
          </a:p>
          <a:p>
            <a:r>
              <a:rPr lang="en-CA" dirty="0"/>
              <a:t>Fitting into workplace culture</a:t>
            </a:r>
          </a:p>
        </p:txBody>
      </p:sp>
      <p:sp>
        <p:nvSpPr>
          <p:cNvPr id="2" name="Title 1"/>
          <p:cNvSpPr>
            <a:spLocks noGrp="1"/>
          </p:cNvSpPr>
          <p:nvPr>
            <p:ph type="title"/>
          </p:nvPr>
        </p:nvSpPr>
        <p:spPr/>
        <p:txBody>
          <a:bodyPr>
            <a:noAutofit/>
          </a:bodyPr>
          <a:lstStyle/>
          <a:p>
            <a:r>
              <a:rPr lang="en-CA" sz="3600" dirty="0"/>
              <a:t>Employer’s top concerns working with Deaf and Hard of Hearing</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0072" y="6093296"/>
            <a:ext cx="3923928" cy="844772"/>
          </a:xfrm>
          <a:prstGeom prst="rect">
            <a:avLst/>
          </a:prstGeom>
        </p:spPr>
      </p:pic>
    </p:spTree>
    <p:extLst>
      <p:ext uri="{BB962C8B-B14F-4D97-AF65-F5344CB8AC3E}">
        <p14:creationId xmlns:p14="http://schemas.microsoft.com/office/powerpoint/2010/main" val="3740523131"/>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CA" dirty="0"/>
              <a:t>Maintain eye contact when speaking</a:t>
            </a:r>
          </a:p>
          <a:p>
            <a:r>
              <a:rPr lang="en-CA" dirty="0"/>
              <a:t>State the topic of discussion and speak slowly and clearly</a:t>
            </a:r>
          </a:p>
          <a:p>
            <a:r>
              <a:rPr lang="en-CA" dirty="0"/>
              <a:t>Use open-end questions</a:t>
            </a:r>
          </a:p>
          <a:p>
            <a:r>
              <a:rPr lang="en-CA" dirty="0"/>
              <a:t>Use gestures, body language, and facial expression to help communication</a:t>
            </a:r>
          </a:p>
          <a:p>
            <a:r>
              <a:rPr lang="en-CA" dirty="0"/>
              <a:t>Choose an environment that is conductive to communication.</a:t>
            </a:r>
          </a:p>
        </p:txBody>
      </p:sp>
      <p:sp>
        <p:nvSpPr>
          <p:cNvPr id="2" name="Title 1"/>
          <p:cNvSpPr>
            <a:spLocks noGrp="1"/>
          </p:cNvSpPr>
          <p:nvPr>
            <p:ph type="title"/>
          </p:nvPr>
        </p:nvSpPr>
        <p:spPr/>
        <p:txBody>
          <a:bodyPr>
            <a:normAutofit fontScale="90000"/>
          </a:bodyPr>
          <a:lstStyle/>
          <a:p>
            <a:r>
              <a:rPr lang="en-CA" sz="3600" dirty="0"/>
              <a:t>Successful Communication Strategies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0072" y="6093296"/>
            <a:ext cx="3923928" cy="844772"/>
          </a:xfrm>
          <a:prstGeom prst="rect">
            <a:avLst/>
          </a:prstGeom>
        </p:spPr>
      </p:pic>
    </p:spTree>
    <p:extLst>
      <p:ext uri="{BB962C8B-B14F-4D97-AF65-F5344CB8AC3E}">
        <p14:creationId xmlns:p14="http://schemas.microsoft.com/office/powerpoint/2010/main" val="26094560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786</TotalTime>
  <Words>1615</Words>
  <Application>Microsoft Office PowerPoint</Application>
  <PresentationFormat>On-screen Show (4:3)</PresentationFormat>
  <Paragraphs>140</Paragraphs>
  <Slides>12</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Calibri</vt:lpstr>
      <vt:lpstr>Lucida Sans Unicode</vt:lpstr>
      <vt:lpstr>Verdana</vt:lpstr>
      <vt:lpstr>Wingdings 2</vt:lpstr>
      <vt:lpstr>Wingdings 3</vt:lpstr>
      <vt:lpstr>Concourse</vt:lpstr>
      <vt:lpstr>INFORMATION SESSION </vt:lpstr>
      <vt:lpstr>OUR AGENDA</vt:lpstr>
      <vt:lpstr>FACTS ABOUT HEARING LOSS</vt:lpstr>
      <vt:lpstr>Employment Services-What do we do?</vt:lpstr>
      <vt:lpstr>Who are our clients?</vt:lpstr>
      <vt:lpstr>Who are our clients? (con`t)</vt:lpstr>
      <vt:lpstr>How to accommodate?</vt:lpstr>
      <vt:lpstr>Employer’s top concerns working with Deaf and Hard of Hearing</vt:lpstr>
      <vt:lpstr>Successful Communication Strategies</vt:lpstr>
      <vt:lpstr>Success Story – Meteorology company</vt:lpstr>
      <vt:lpstr>Technology</vt:lpstr>
      <vt:lpstr>CHS contact information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SESSION FOR PEPSICO</dc:title>
  <dc:creator>sconnor</dc:creator>
  <cp:lastModifiedBy>Carrie Fitzgerald</cp:lastModifiedBy>
  <cp:revision>49</cp:revision>
  <cp:lastPrinted>2015-05-13T22:29:28Z</cp:lastPrinted>
  <dcterms:created xsi:type="dcterms:W3CDTF">2015-04-22T15:30:50Z</dcterms:created>
  <dcterms:modified xsi:type="dcterms:W3CDTF">2019-10-16T18:34:42Z</dcterms:modified>
</cp:coreProperties>
</file>