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2" r:id="rId6"/>
    <p:sldId id="300" r:id="rId7"/>
    <p:sldId id="301" r:id="rId8"/>
    <p:sldId id="288" r:id="rId9"/>
    <p:sldId id="291" r:id="rId10"/>
    <p:sldId id="258" r:id="rId11"/>
    <p:sldId id="310" r:id="rId12"/>
    <p:sldId id="297" r:id="rId13"/>
    <p:sldId id="281" r:id="rId14"/>
    <p:sldId id="317" r:id="rId15"/>
  </p:sldIdLst>
  <p:sldSz cx="9144000" cy="6858000" type="screen4x3"/>
  <p:notesSz cx="7010400" cy="9296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4C00"/>
    <a:srgbClr val="6E9E79"/>
    <a:srgbClr val="996633"/>
    <a:srgbClr val="669900"/>
    <a:srgbClr val="3333FF"/>
    <a:srgbClr val="F6A46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90" d="100"/>
          <a:sy n="90" d="100"/>
        </p:scale>
        <p:origin x="3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D3EB37-E9BF-4B87-8D83-4A7C8AFD521E}" type="datetimeFigureOut">
              <a:rPr lang="en-CA"/>
              <a:pPr>
                <a:defRPr/>
              </a:pPr>
              <a:t>22/10/2019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61253D-9957-4681-8646-C3777AE1486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53A6634-3889-47A7-90BE-2EC7BF20A790}" type="datetimeFigureOut">
              <a:rPr lang="en-CA"/>
              <a:pPr>
                <a:defRPr/>
              </a:pPr>
              <a:t>22/10/2019</a:t>
            </a:fld>
            <a:endParaRPr lang="en-CA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A5B74A-BE8B-4421-B667-B3F2AFFE322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B5E46-5899-4FB5-AE19-60B378789469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76CB-3419-4C88-962C-C6D657C47243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760D-1F5F-4528-9230-EB2A1CD72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43925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491D-AB98-4009-9D5D-1920F8F48C4C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1C3D-5305-450B-A468-AD773ECCC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310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C615-4860-4544-BB7A-1F95F920F47B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5716-5EB6-45D7-8F90-B9D70DD28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20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2212-2542-4A8C-BCC7-DA3747267A9E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0ACB-2E8E-409D-8968-419DC57DA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547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CB5D-1572-49E5-8D13-15289D068E9D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2F8D-95EA-4665-B1E8-A6607FA33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497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B158-2A8B-4D10-8920-23025674DBAA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9DAB-4D22-4706-8A9F-80FFD236C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5365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5448-E7C5-4CB7-ABE7-35B8108009C0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3706-C0FA-41FE-9A56-82E930CE7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1395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70D8-B6A4-419C-9362-5E7F64F11F7C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DEBA-B855-428B-99A2-16D240493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268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E435-6390-44DA-A6F9-0F395E963CB6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3FDC-D88A-4008-AC68-80B8995C1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492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CBFC-0D91-4369-834C-BABB91306779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7565-1D54-4E15-96CA-75BFB97A8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267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2750-83B0-41D6-8E8B-A232C6E672F7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174F-D4F1-4AB2-BD35-882A3648A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158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5A6D044-1305-4BED-B0F0-3196540DC878}" type="datetimeFigureOut">
              <a:rPr lang="fr-FR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A20CE1-3EDE-46CA-BDDE-030F9EC88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WSjZLe1rMj1eUM&amp;tbnid=Mg3K5m2nO_SvuM:&amp;ved=&amp;url=http%3A%2F%2Fjunialeigh.wordpress.com%2F2010%2F05%2F27%2F%25E2%2580%259Cwhen-god-closes-a-door-he-opens-another%25E2%2580%259D%2F&amp;ei=pyNgUs_lJYa62AXpjIGABA&amp;psig=AFQjCNGUD8vtyL3i3TtxKmzkq8wIpGf-Vg&amp;ust=13821186941378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a/url?sa=i&amp;rct=j&amp;q=&amp;esrc=s&amp;frm=1&amp;source=images&amp;cd=&amp;cad=rja&amp;docid=RCBzJPcuaf-o1M&amp;tbnid=jzlFlksyr4cvGM:&amp;ved=0CAUQjRw&amp;url=http%3A%2F%2Fwww.rmmagazine.com%2F2013%2F02%2F04%2Finsurance-linked-securities-bridging-the-gap-between-insurance-and-finance%2F&amp;ei=HCFgUqTuMIGK2gWMoIDwAg&amp;psig=AFQjCNH6MfJ2QyEcVNb0pBukPivqBpMk2w&amp;ust=138211800931134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frm=1&amp;source=images&amp;cd=&amp;cad=rja&amp;docid=wUf_uBH8NoEYgM&amp;tbnid=MIdZdaB-u3lz9M:&amp;ved=0CAUQjRw&amp;url=http%3A%2F%2Fhtbel.org%2Fevents%2F2013%2F09%2Fthank-you%2F&amp;ei=BiBgUqGvCuiG3AXcoIHYCA&amp;psig=AFQjCNFRhQpxe6JoOKE7JWj86MRjagXGsQ&amp;ust=138211776063952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a/url?sa=i&amp;rct=j&amp;q=&amp;esrc=s&amp;frm=1&amp;source=images&amp;cd=&amp;cad=rja&amp;docid=YCHmzpA6fHBrpM&amp;tbnid=S8S4B0syRNf9JM:&amp;ved=0CAUQjRw&amp;url=http%3A%2F%2Fwww.communityinformationmuskoka.ca%2Fcontent.php%3FID%3D556&amp;ei=349eUvKUFYWC2AWm7YGYDg&amp;psig=AFQjCNHf2MysCLdayN55aTvZv2nbmisfdg&amp;ust=138201527194627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mESps5O0WGj7KM&amp;tbnid=SdNd_0tV_fWjjM:&amp;ved=0CAUQjRw&amp;url=http%3A%2F%2Fwww.sdncentral.com%2Fcompanies%2Fvyatta-and-brocade-glove-or-square-peg-in-a-round-hole%2F2012%2F11%2F&amp;ei=e9ReUs-8HuSj2QW3s4CACA&amp;bvm=bv.54176721,d.aWc&amp;psig=AFQjCNHSIZ0lhLR-c1xt4rANK8fLHWsplQ&amp;ust=138203281804934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docid=Q_YRSGY05ujTYM&amp;tbnid=6biV0G5m8E7jQM:&amp;ved=0CAUQjRw&amp;url=http%3A%2F%2Fwww.covenanthousetoronto.ca%2Fblog%2Fbarriers-to-employment-for-homeless-youth%2F&amp;ei=1Y1dUuysNMz3rAGkq4CQCw&amp;psig=AFQjCNGSs0tYlVaD2B6KYwmWquN8_KB2rA&amp;ust=138194916760913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frm=1&amp;source=images&amp;cd=&amp;cad=rja&amp;docid=5AxwE9njnyvT1M&amp;tbnid=cDPau1WiWRSnPM:&amp;ved=0CAUQjRw&amp;url=http%3A%2F%2Fwww.cbsnews.com%2F8301-504763_162-20065315-10391704%2Fdevelopmental-disability-on-rise-in-u-s-kids-why-%2F&amp;ei=xoxeUovKLqXr2QW9oYHQDg&amp;bvm=bv.54176721,d.aWM&amp;psig=AFQjCNEa_exEj8BsgkkT8AshzzFGlRpuWQ&amp;ust=138201451526767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docid=Tj5EV_nLmXFr0M&amp;tbnid=-ooABiv_erqqyM:&amp;ved=0CAUQjRw&amp;url=http%3A%2F%2Faddicthelp.org%2Faddict-help%2Fhow-to-help-a-drug-addict%2F&amp;ei=jZ5eUvW2DYjs2QXYxIGgBA&amp;bvm=bv.54176721,d.aWM&amp;psig=AFQjCNGJzsjd1VmiBAI_S5LfWfTLQxhyCQ&amp;ust=138201907879304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frm=1&amp;source=images&amp;cd=&amp;cad=rja&amp;docid=4MHb9xiJ_drfZM&amp;tbnid=UDyU7wY4YQSi7M:&amp;ved=0CAUQjRw&amp;url=http%3A%2F%2Fwww.franconnect.com%2Flocal-marketing-challenges-that-inhibit-growth-how-to-overcome-them%2F&amp;ei=z-FfUp3vA4iO2gXSkYDgAg&amp;psig=AFQjCNHtQ9m4bqwfrmHH7bWBzp-59YHQYQ&amp;ust=138210173477896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frm=1&amp;source=images&amp;cd=&amp;cad=rja&amp;docid=JkybT_HQXREQwM&amp;tbnid=5aQyhFB3NDiybM:&amp;ved=0CAUQjRw&amp;url=http%3A%2F%2Fwww.thestarfish.com.au%2Fask-the-lawyer%2Flawyer-sf6%2F&amp;ei=XqNeUu2LEaG62AXA1YD4DA&amp;bvm=bv.54176721,d.aWM&amp;psig=AFQjCNG2sbFRo_7rBPqZ2O-V2R-yXnotXw&amp;ust=138202026679172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junialeigh.files.wordpress.com/2010/05/open-do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8686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4" descr="new job-quest-logo-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"/>
            <a:ext cx="381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9144000" cy="327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0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A division of Community Living Central Trent Highlands</a:t>
            </a:r>
            <a:r>
              <a:rPr lang="en-CA" sz="22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22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2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12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36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Unit A – 33 Lindsay Street South, Lindsay, ON K9V 2L9</a:t>
            </a:r>
            <a:br>
              <a:rPr lang="en-CA" sz="36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0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10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5300" b="1" dirty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705-878-5627 (JOBS) </a:t>
            </a:r>
            <a:r>
              <a:rPr lang="en-CA" sz="22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22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31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Fax: 705-878-5918</a:t>
            </a:r>
            <a:br>
              <a:rPr lang="en-CA" sz="31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900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1900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endParaRPr lang="en-CA" sz="19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http://rmmagazine.com/wp-content/uploads/2013/02/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5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035" name="Rectangle 5"/>
          <p:cNvSpPr>
            <a:spLocks/>
          </p:cNvSpPr>
          <p:nvPr/>
        </p:nvSpPr>
        <p:spPr bwMode="auto">
          <a:xfrm>
            <a:off x="990600" y="2286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CA" sz="4200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In Closing …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5867400" y="152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We believe that </a:t>
            </a:r>
          </a:p>
          <a:p>
            <a:pPr algn="r" eaLnBrk="1" hangingPunct="1">
              <a:defRPr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Job Quest bridges </a:t>
            </a:r>
          </a:p>
          <a:p>
            <a:pPr algn="r" eaLnBrk="1" hangingPunct="1">
              <a:defRPr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the gap between services provided </a:t>
            </a:r>
          </a:p>
          <a:p>
            <a:pPr algn="r" eaLnBrk="1" hangingPunct="1">
              <a:defRPr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within the </a:t>
            </a:r>
          </a:p>
          <a:p>
            <a:pPr algn="r" eaLnBrk="1" hangingPunct="1">
              <a:defRPr/>
            </a:pPr>
            <a:r>
              <a:rPr lang="en-CA" sz="2800" b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community.</a:t>
            </a:r>
            <a:r>
              <a:rPr lang="en-CA" sz="2800" b="1" i="1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00600" y="50292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CA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At Job Quest </a:t>
            </a:r>
          </a:p>
          <a:p>
            <a:pPr algn="ctr" eaLnBrk="1" hangingPunct="1">
              <a:defRPr/>
            </a:pPr>
            <a:r>
              <a:rPr lang="en-CA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we truly do take the time </a:t>
            </a:r>
          </a:p>
          <a:p>
            <a:pPr algn="ctr" eaLnBrk="1" hangingPunct="1">
              <a:defRPr/>
            </a:pPr>
            <a:r>
              <a:rPr lang="en-CA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to break down barriers!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C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We offer specialized services, tailored to people’s needs.  To find out if there is something we can offer, please don’t hesitate to call and speak with one of our counsellors.</a:t>
            </a:r>
            <a:endParaRPr lang="en-CA" sz="2800" b="1" i="1" dirty="0">
              <a:solidFill>
                <a:schemeClr val="accent6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</p:txBody>
      </p:sp>
      <p:pic>
        <p:nvPicPr>
          <p:cNvPr id="4505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0863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new job-quest-logo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23622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029200" y="5334000"/>
            <a:ext cx="411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8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8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8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8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8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8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A Division of Community Living Central Trent Highlands</a:t>
            </a:r>
            <a:r>
              <a:rPr lang="en-CA" sz="16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16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Unit A – 33 Lindsay Street South, </a:t>
            </a:r>
            <a:b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Lindsay, ON  K9V 2L9</a:t>
            </a:r>
            <a:b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400" b="1" dirty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705-878-5627 (JOBS) </a:t>
            </a:r>
            <a: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Fax: 705-878-5918</a:t>
            </a:r>
            <a:b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</a:br>
            <a:r>
              <a:rPr lang="en-CA" sz="1400" b="1" dirty="0">
                <a:solidFill>
                  <a:srgbClr val="669900"/>
                </a:solidFill>
                <a:latin typeface="Aparajita" pitchFamily="34" charset="0"/>
                <a:cs typeface="Aparajita" pitchFamily="34" charset="0"/>
              </a:rPr>
              <a:t>www.job-quest.ca </a:t>
            </a:r>
            <a:r>
              <a:rPr lang="en-CA" sz="800" dirty="0">
                <a:latin typeface="Andalus" pitchFamily="18" charset="-78"/>
                <a:cs typeface="Andalus" pitchFamily="18" charset="-78"/>
              </a:rPr>
              <a:t/>
            </a:r>
            <a:br>
              <a:rPr lang="en-CA" sz="800" dirty="0">
                <a:latin typeface="Andalus" pitchFamily="18" charset="-78"/>
                <a:cs typeface="Andalus" pitchFamily="18" charset="-78"/>
              </a:rPr>
            </a:br>
            <a:r>
              <a:rPr lang="en-CA" sz="1300" dirty="0"/>
              <a:t/>
            </a:r>
            <a:br>
              <a:rPr lang="en-CA" sz="1300" dirty="0"/>
            </a:br>
            <a:endParaRPr lang="en-CA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communityinformationmuskoka.ca/uploads/helping%20hand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400" y="152400"/>
            <a:ext cx="9144000" cy="75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Job Quest is a recognized Employment Supports Service Provider for the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Ontario Disability Support Program in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Kawartha Lakes, Haliburton,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North Durham , South Simcoe,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and now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Peterborough</a:t>
            </a:r>
            <a:r>
              <a:rPr lang="en-CA" sz="2400" dirty="0">
                <a:solidFill>
                  <a:schemeClr val="tx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r>
              <a:rPr lang="en-CA" sz="24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Haliburton</a:t>
            </a:r>
            <a:endParaRPr lang="en-CA" sz="2400" dirty="0">
              <a:solidFill>
                <a:schemeClr val="tx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CA" sz="3000" dirty="0">
              <a:solidFill>
                <a:schemeClr val="tx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CA" sz="3000" dirty="0">
              <a:solidFill>
                <a:schemeClr val="tx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 algn="r" eaLnBrk="1" hangingPunct="1">
              <a:spcBef>
                <a:spcPct val="20000"/>
              </a:spcBef>
              <a:defRPr/>
            </a:pPr>
            <a:endParaRPr lang="en-CA" sz="3000" dirty="0">
              <a:solidFill>
                <a:schemeClr val="tx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 Kawartha Lakes </a:t>
            </a:r>
          </a:p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and Minden (Highlands), </a:t>
            </a:r>
          </a:p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Job Quest is a service provider for </a:t>
            </a:r>
          </a:p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CA" sz="2600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Human Services. </a:t>
            </a:r>
          </a:p>
          <a:p>
            <a:pPr marL="342900" indent="-342900" algn="r" eaLnBrk="1" hangingPunct="1">
              <a:spcBef>
                <a:spcPct val="20000"/>
              </a:spcBef>
              <a:defRPr/>
            </a:pPr>
            <a:endParaRPr lang="en-CA" sz="3000" dirty="0">
              <a:solidFill>
                <a:schemeClr val="tx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CA" sz="28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.sdncentral.com/wp-content/uploads/2012/11/Brocade-and-Vyatta-Square-Peg-in-Round-Hol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41288" y="838200"/>
            <a:ext cx="472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Job Quest is dedicated to working holistically with people to determine an Action Plan best suiting individual needs.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41288" y="2916238"/>
            <a:ext cx="457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indent="-1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Each person is unique, the services we provide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can be tailored to suit their needs.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3810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indent="-1588" algn="r" eaLnBrk="1" hangingPunct="1">
              <a:buFont typeface="Wingdings" pitchFamily="2" charset="2"/>
              <a:buNone/>
              <a:defRPr/>
            </a:pPr>
            <a:r>
              <a:rPr lang="en-CA" sz="2800" dirty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Our goal is to help </a:t>
            </a:r>
          </a:p>
          <a:p>
            <a:pPr marL="1588" indent="-1588" algn="r" eaLnBrk="1" hangingPunct="1">
              <a:buFont typeface="Wingdings" pitchFamily="2" charset="2"/>
              <a:buNone/>
              <a:defRPr/>
            </a:pPr>
            <a:r>
              <a:rPr lang="en-CA" sz="2800" dirty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people find and keep </a:t>
            </a:r>
          </a:p>
          <a:p>
            <a:pPr marL="1588" indent="-1588" algn="r" eaLnBrk="1" hangingPunct="1">
              <a:buFont typeface="Wingdings" pitchFamily="2" charset="2"/>
              <a:buNone/>
              <a:defRPr/>
            </a:pPr>
            <a:r>
              <a:rPr lang="en-CA" sz="2800" dirty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competitive employment. 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876800" y="46482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indent="-1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If this is not an achievable, immediate goal, we work together to develop a plan to increase their employability.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  <a:solidFill>
            <a:srgbClr val="BC5908"/>
          </a:solidFill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400" b="1" dirty="0">
                <a:latin typeface="Aparajita" pitchFamily="34" charset="0"/>
                <a:ea typeface="+mj-ea"/>
                <a:cs typeface="Aparajita" pitchFamily="34" charset="0"/>
              </a:rPr>
              <a:t>What is a ‘barrier to employment?’</a:t>
            </a:r>
            <a:endParaRPr lang="fr-FR" sz="4400" b="1" dirty="0">
              <a:latin typeface="Aparajita" pitchFamily="34" charset="0"/>
              <a:ea typeface="+mj-ea"/>
              <a:cs typeface="Aparajit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62600" y="18288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A </a:t>
            </a:r>
            <a:r>
              <a:rPr lang="en-CA" altLang="en-US" sz="2800" b="1" i="1">
                <a:latin typeface="Aparajita" panose="020B0604020202020204" pitchFamily="34" charset="0"/>
                <a:cs typeface="Aparajita" panose="020B0604020202020204" pitchFamily="34" charset="0"/>
              </a:rPr>
              <a:t>barrier to employment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is defined as any identifiable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factor which makes a person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difficult to employ.</a:t>
            </a:r>
            <a:endParaRPr lang="en-CA" altLang="en-US" sz="8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22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4648200"/>
            <a:ext cx="2667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This can include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(but is not limited to)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CA" altLang="en-US" sz="2800">
                <a:latin typeface="Aparajita" panose="020B0604020202020204" pitchFamily="34" charset="0"/>
                <a:cs typeface="Aparajita" panose="020B0604020202020204" pitchFamily="34" charset="0"/>
              </a:rPr>
              <a:t>the following: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400800" y="152400"/>
            <a:ext cx="2590800" cy="5041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763" indent="-47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en-US" sz="2400" b="1" dirty="0">
              <a:solidFill>
                <a:prstClr val="black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CA" altLang="en-US" sz="2400" b="1" dirty="0">
                <a:solidFill>
                  <a:prstClr val="black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Physical Disabilities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en-US" sz="2400" b="1" dirty="0">
              <a:solidFill>
                <a:prstClr val="black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CA" altLang="en-US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Mental Health Conditions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en-US" sz="24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CA" altLang="en-US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Developmental Disabilities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en-US" sz="24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sz="2400" b="1" dirty="0">
                <a:solidFill>
                  <a:prstClr val="black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Learning disabilities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en-CA" altLang="en-US" b="1" dirty="0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addicthelp.org/wp-content/uploads/help-addic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28600" y="63500"/>
            <a:ext cx="876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ctr" eaLnBrk="1" hangingPunct="1">
              <a:spcBef>
                <a:spcPct val="20000"/>
              </a:spcBef>
              <a:defRPr/>
            </a:pPr>
            <a:r>
              <a:rPr lang="en-CA" sz="32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Barriers can also be caused by lifestyle, </a:t>
            </a:r>
          </a:p>
          <a:p>
            <a:pPr marL="1588" indent="-1588" algn="ctr" eaLnBrk="1" hangingPunct="1">
              <a:spcBef>
                <a:spcPct val="20000"/>
              </a:spcBef>
              <a:defRPr/>
            </a:pPr>
            <a:r>
              <a:rPr lang="en-CA" sz="32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perception, or culture. </a:t>
            </a:r>
          </a:p>
          <a:p>
            <a:pPr marL="1588" indent="-1588" algn="r" eaLnBrk="1" hangingPunct="1">
              <a:spcBef>
                <a:spcPct val="20000"/>
              </a:spcBef>
              <a:defRPr/>
            </a:pPr>
            <a:endParaRPr lang="en-CA" sz="2800" b="1" dirty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2800" dirty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CA" sz="22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1276350"/>
            <a:ext cx="6248400" cy="302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88" indent="-1588" eaLnBrk="1" hangingPunct="1">
              <a:spcBef>
                <a:spcPct val="20000"/>
              </a:spcBef>
              <a:defRPr/>
            </a:pPr>
            <a:r>
              <a:rPr lang="en-CA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For example, </a:t>
            </a:r>
          </a:p>
          <a:p>
            <a:pPr marL="1588" indent="-1588" eaLnBrk="1" hangingPunct="1">
              <a:spcBef>
                <a:spcPct val="20000"/>
              </a:spcBef>
              <a:defRPr/>
            </a:pPr>
            <a:r>
              <a:rPr lang="en-CA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long term recipients of social assistance, </a:t>
            </a:r>
          </a:p>
          <a:p>
            <a:pPr marL="1588" indent="-1588" eaLnBrk="1" hangingPunct="1">
              <a:spcBef>
                <a:spcPct val="20000"/>
              </a:spcBef>
              <a:defRPr/>
            </a:pPr>
            <a:r>
              <a:rPr lang="en-CA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addictions, violent behaviour </a:t>
            </a:r>
          </a:p>
          <a:p>
            <a:pPr marL="1588" indent="-1588" eaLnBrk="1" hangingPunct="1">
              <a:spcBef>
                <a:spcPct val="20000"/>
              </a:spcBef>
              <a:defRPr/>
            </a:pPr>
            <a:r>
              <a:rPr lang="en-CA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and/or unstable </a:t>
            </a:r>
          </a:p>
          <a:p>
            <a:pPr marL="1588" indent="-1588" eaLnBrk="1" hangingPunct="1">
              <a:spcBef>
                <a:spcPct val="20000"/>
              </a:spcBef>
              <a:defRPr/>
            </a:pPr>
            <a:r>
              <a:rPr lang="en-CA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home life</a:t>
            </a:r>
          </a:p>
          <a:p>
            <a:pPr eaLnBrk="1" hangingPunct="1">
              <a:defRPr/>
            </a:pPr>
            <a:endParaRPr lang="en-CA" sz="2800" dirty="0">
              <a:latin typeface="Arial" charset="0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4899025" y="2984500"/>
            <a:ext cx="396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CA" altLang="en-US" sz="2000" b="1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CA" altLang="en-US" b="1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Barriers also </a:t>
            </a:r>
          </a:p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CA" altLang="en-US" b="1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include low basic skills </a:t>
            </a:r>
          </a:p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CA" altLang="en-US" b="1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(no high school education,</a:t>
            </a:r>
          </a:p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CA" altLang="en-US" b="1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low literacy, </a:t>
            </a:r>
          </a:p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CA" altLang="en-US" b="1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computer skills), </a:t>
            </a:r>
          </a:p>
          <a:p>
            <a:pPr lvl="1" algn="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CA" altLang="en-US" b="1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difficulty problem solving, and a criminal record.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franconnect.com/wp-content/uploads/2013/01/Fish-Facing-Challen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7200" y="381000"/>
            <a:ext cx="8686800" cy="6469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488" indent="6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CA" sz="2800" dirty="0">
              <a:solidFill>
                <a:srgbClr val="FF3300"/>
              </a:solidFill>
              <a:latin typeface="Aparajita" pitchFamily="34" charset="0"/>
              <a:cs typeface="Aparajita" pitchFamily="34" charset="0"/>
            </a:endParaRPr>
          </a:p>
          <a:p>
            <a:pPr marL="90488" indent="6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CA" sz="2800" dirty="0">
              <a:solidFill>
                <a:srgbClr val="FF3300"/>
              </a:solidFill>
              <a:latin typeface="Aparajita" pitchFamily="34" charset="0"/>
              <a:cs typeface="Aparajita" pitchFamily="34" charset="0"/>
            </a:endParaRPr>
          </a:p>
          <a:p>
            <a:pPr marL="4935538" lvl="1" indent="63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Sometimes our                        clients have challenges </a:t>
            </a:r>
          </a:p>
          <a:p>
            <a:pPr marL="4935538" lvl="1" indent="63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that prohibit them from working or even moving forward. Without the assistance of a doctor, specialist, or other outside agency, this can be an unbreakable and overwhelming                            cycle</a:t>
            </a:r>
            <a:r>
              <a:rPr lang="en-CA" sz="2800" dirty="0">
                <a:solidFill>
                  <a:srgbClr val="FF3300"/>
                </a:solidFill>
                <a:latin typeface="Aparajita" pitchFamily="34" charset="0"/>
                <a:cs typeface="Aparajita" pitchFamily="34" charset="0"/>
              </a:rPr>
              <a:t>. </a:t>
            </a:r>
          </a:p>
          <a:p>
            <a:pPr marL="90488" lvl="1" indent="6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n-CA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8534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488" indent="6350" eaLnBrk="1" hangingPunct="1">
              <a:spcBef>
                <a:spcPct val="20000"/>
              </a:spcBef>
              <a:defRPr/>
            </a:pPr>
            <a:r>
              <a:rPr lang="en-CA" sz="3200" b="1" i="1" dirty="0">
                <a:solidFill>
                  <a:schemeClr val="tx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But what if the client is </a:t>
            </a:r>
          </a:p>
          <a:p>
            <a:pPr marL="90488" indent="6350" eaLnBrk="1" hangingPunct="1">
              <a:spcBef>
                <a:spcPct val="20000"/>
              </a:spcBef>
              <a:defRPr/>
            </a:pPr>
            <a:r>
              <a:rPr lang="en-CA" sz="3200" b="1" i="1" dirty="0">
                <a:solidFill>
                  <a:schemeClr val="tx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not ready for employment?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-0.50926 L 0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7  -0.029 -0.012  -0.044 -0.012  C -0.114 -0.012  -0.169 0.064  -0.169 0.156  C -0.169 0.24667  -0.114 0.32133  -0.044 0.32133  C -0.029 0.32133  -0.014 0.31733  0 0.31067  C -0.047 0.28667  -0.08 0.22667  -0.08 0.156  C -0.08 0.084  -0.047 0.024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hestarfish.com.au/img/2012/05/lawyer-sf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28600" y="152400"/>
            <a:ext cx="6248400" cy="3022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indent="-1588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We work in collaboration with many community partners and can assist those returning </a:t>
            </a:r>
          </a:p>
          <a:p>
            <a:pPr marL="1588" indent="-1588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to the community with the following:</a:t>
            </a:r>
          </a:p>
          <a:p>
            <a:pPr marL="361950" indent="-361950" eaLnBrk="1" hangingPunct="1"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Housing</a:t>
            </a:r>
          </a:p>
          <a:p>
            <a:pPr marL="361950" indent="-361950" eaLnBrk="1" hangingPunct="1"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Life Skills</a:t>
            </a:r>
          </a:p>
          <a:p>
            <a:pPr marL="361950" indent="-361950" eaLnBrk="1" hangingPunct="1"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600200"/>
            <a:ext cx="4267200" cy="103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 eaLnBrk="1" hangingPunct="1"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Mental health supports</a:t>
            </a:r>
          </a:p>
          <a:p>
            <a:pPr marL="361950" indent="-361950" eaLnBrk="1" hangingPunct="1"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FDCFF06B40E4DB7CE03086B508F32" ma:contentTypeVersion="10" ma:contentTypeDescription="Create a new document." ma:contentTypeScope="" ma:versionID="aca2168051933f4ffa8302f162362f35">
  <xsd:schema xmlns:xsd="http://www.w3.org/2001/XMLSchema" xmlns:xs="http://www.w3.org/2001/XMLSchema" xmlns:p="http://schemas.microsoft.com/office/2006/metadata/properties" xmlns:ns2="56c09fba-75e0-40cc-a262-64721bbfb2fd" xmlns:ns3="de611d91-304c-4776-af46-1dc57eb93d2c" targetNamespace="http://schemas.microsoft.com/office/2006/metadata/properties" ma:root="true" ma:fieldsID="bcb82c9477093380e8a76c7032c49403" ns2:_="" ns3:_="">
    <xsd:import namespace="56c09fba-75e0-40cc-a262-64721bbfb2fd"/>
    <xsd:import namespace="de611d91-304c-4776-af46-1dc57eb93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09fba-75e0-40cc-a262-64721bbfb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11d91-304c-4776-af46-1dc57eb93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122713-3073-4668-82B6-0EC05DA28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09fba-75e0-40cc-a262-64721bbfb2fd"/>
    <ds:schemaRef ds:uri="de611d91-304c-4776-af46-1dc57eb93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8326F5-3A6C-4770-A6FC-ECF35B823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4410B-81AB-4C42-B41E-5C105E996BA6}">
  <ds:schemaRefs>
    <ds:schemaRef ds:uri="http://schemas.microsoft.com/office/2006/documentManagement/types"/>
    <ds:schemaRef ds:uri="56c09fba-75e0-40cc-a262-64721bbfb2fd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de611d91-304c-4776-af46-1dc57eb93d2c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381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Aparajita</vt:lpstr>
      <vt:lpstr>Wingdings</vt:lpstr>
      <vt:lpstr>Andalus</vt:lpstr>
      <vt:lpstr>Office Theme</vt:lpstr>
      <vt:lpstr>A division of Community Living Central Trent Highlands  Unit A – 33 Lindsay Street South, Lindsay, ON K9V 2L9  705-878-5627 (JOBS)  Fax: 705-878-5918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 Division of Community Living Central Trent Highlands Unit A – 33 Lindsay Street South,  Lindsay, ON  K9V 2L9 705-878-5627 (JOBS)  Fax: 705-878-5918 www.job-quest.ca   </vt:lpstr>
    </vt:vector>
  </TitlesOfParts>
  <Company>Community Living Kawartha Lakes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division of Community Living Kawartha Lakes  64 Lindsay Street South, Lindsay ON, K9V 2M2 Phone: 705-878-5627 (JOBS) Fax: 705-878-5918 www.job-quest.ca</dc:title>
  <dc:creator>Tracy Kidd</dc:creator>
  <cp:lastModifiedBy>Lynda Staples</cp:lastModifiedBy>
  <cp:revision>309</cp:revision>
  <dcterms:created xsi:type="dcterms:W3CDTF">2010-01-22T16:47:54Z</dcterms:created>
  <dcterms:modified xsi:type="dcterms:W3CDTF">2019-10-22T18:05:29Z</dcterms:modified>
</cp:coreProperties>
</file>