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91A8-ED03-4A86-8A5F-A906C9AE7A5B}" type="datetimeFigureOut">
              <a:rPr lang="en-CA" smtClean="0"/>
              <a:t>30/10/2019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CC7-7F5F-44AF-99A0-3E74202760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438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91A8-ED03-4A86-8A5F-A906C9AE7A5B}" type="datetimeFigureOut">
              <a:rPr lang="en-CA" smtClean="0"/>
              <a:t>30/10/2019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CC7-7F5F-44AF-99A0-3E74202760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373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91A8-ED03-4A86-8A5F-A906C9AE7A5B}" type="datetimeFigureOut">
              <a:rPr lang="en-CA" smtClean="0"/>
              <a:t>30/10/2019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CC7-7F5F-44AF-99A0-3E7420276000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824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91A8-ED03-4A86-8A5F-A906C9AE7A5B}" type="datetimeFigureOut">
              <a:rPr lang="en-CA" smtClean="0"/>
              <a:t>30/10/2019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CC7-7F5F-44AF-99A0-3E74202760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9340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91A8-ED03-4A86-8A5F-A906C9AE7A5B}" type="datetimeFigureOut">
              <a:rPr lang="en-CA" smtClean="0"/>
              <a:t>30/10/2019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CC7-7F5F-44AF-99A0-3E7420276000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689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91A8-ED03-4A86-8A5F-A906C9AE7A5B}" type="datetimeFigureOut">
              <a:rPr lang="en-CA" smtClean="0"/>
              <a:t>30/10/2019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CC7-7F5F-44AF-99A0-3E74202760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936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91A8-ED03-4A86-8A5F-A906C9AE7A5B}" type="datetimeFigureOut">
              <a:rPr lang="en-CA" smtClean="0"/>
              <a:t>30/10/2019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CC7-7F5F-44AF-99A0-3E74202760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23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91A8-ED03-4A86-8A5F-A906C9AE7A5B}" type="datetimeFigureOut">
              <a:rPr lang="en-CA" smtClean="0"/>
              <a:t>30/10/2019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CC7-7F5F-44AF-99A0-3E74202760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908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91A8-ED03-4A86-8A5F-A906C9AE7A5B}" type="datetimeFigureOut">
              <a:rPr lang="en-CA" smtClean="0"/>
              <a:t>30/10/2019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CC7-7F5F-44AF-99A0-3E74202760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787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91A8-ED03-4A86-8A5F-A906C9AE7A5B}" type="datetimeFigureOut">
              <a:rPr lang="en-CA" smtClean="0"/>
              <a:t>30/10/2019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CC7-7F5F-44AF-99A0-3E74202760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655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91A8-ED03-4A86-8A5F-A906C9AE7A5B}" type="datetimeFigureOut">
              <a:rPr lang="en-CA" smtClean="0"/>
              <a:t>30/10/2019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CC7-7F5F-44AF-99A0-3E74202760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026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91A8-ED03-4A86-8A5F-A906C9AE7A5B}" type="datetimeFigureOut">
              <a:rPr lang="en-CA" smtClean="0"/>
              <a:t>30/10/2019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CC7-7F5F-44AF-99A0-3E74202760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837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91A8-ED03-4A86-8A5F-A906C9AE7A5B}" type="datetimeFigureOut">
              <a:rPr lang="en-CA" smtClean="0"/>
              <a:t>30/10/2019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CC7-7F5F-44AF-99A0-3E74202760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38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91A8-ED03-4A86-8A5F-A906C9AE7A5B}" type="datetimeFigureOut">
              <a:rPr lang="en-CA" smtClean="0"/>
              <a:t>30/10/2019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CC7-7F5F-44AF-99A0-3E74202760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409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91A8-ED03-4A86-8A5F-A906C9AE7A5B}" type="datetimeFigureOut">
              <a:rPr lang="en-CA" smtClean="0"/>
              <a:t>30/10/2019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CC7-7F5F-44AF-99A0-3E74202760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50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91A8-ED03-4A86-8A5F-A906C9AE7A5B}" type="datetimeFigureOut">
              <a:rPr lang="en-CA" smtClean="0"/>
              <a:t>30/10/2019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CC7-7F5F-44AF-99A0-3E74202760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75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D91A8-ED03-4A86-8A5F-A906C9AE7A5B}" type="datetimeFigureOut">
              <a:rPr lang="en-CA" smtClean="0"/>
              <a:t>30/10/2019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7B0CC7-7F5F-44AF-99A0-3E74202760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354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1B6yQXsr0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7CC0-3F9A-42E5-A7F4-DE5A3F0A8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203251"/>
            <a:ext cx="7766936" cy="1646302"/>
          </a:xfrm>
        </p:spPr>
        <p:txBody>
          <a:bodyPr/>
          <a:lstStyle/>
          <a:p>
            <a:r>
              <a:rPr lang="en-CA" sz="3600" dirty="0"/>
              <a:t>UNIVERSAL DESIGN FOR LEARNING (UDL)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F8DA8-DD2F-487E-B002-2441C989A4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A" i="1" dirty="0">
                <a:solidFill>
                  <a:schemeClr val="tx1"/>
                </a:solidFill>
              </a:rPr>
              <a:t>Laura Gibson</a:t>
            </a:r>
          </a:p>
          <a:p>
            <a:r>
              <a:rPr lang="en-CA" i="1" dirty="0">
                <a:solidFill>
                  <a:schemeClr val="tx1"/>
                </a:solidFill>
              </a:rPr>
              <a:t>Learning Strategist, Fleming College</a:t>
            </a:r>
          </a:p>
          <a:p>
            <a:r>
              <a:rPr lang="en-CA" i="1" dirty="0">
                <a:solidFill>
                  <a:schemeClr val="tx1"/>
                </a:solidFill>
              </a:rPr>
              <a:t>Wednesday, October 23, 2019</a:t>
            </a:r>
          </a:p>
        </p:txBody>
      </p:sp>
    </p:spTree>
    <p:extLst>
      <p:ext uri="{BB962C8B-B14F-4D97-AF65-F5344CB8AC3E}">
        <p14:creationId xmlns:p14="http://schemas.microsoft.com/office/powerpoint/2010/main" val="241389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17" y="1849097"/>
            <a:ext cx="8596668" cy="182658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Thank </a:t>
            </a:r>
            <a:r>
              <a:rPr lang="en-US" sz="4400" dirty="0" smtClean="0"/>
              <a:t>you! 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406561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AA5E54-B959-4DC6-87F3-BE002E7B8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5514"/>
            <a:ext cx="8596668" cy="776377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chemeClr val="tx1"/>
                </a:solidFill>
              </a:rPr>
              <a:t/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chemeClr val="tx1"/>
                </a:solidFill>
              </a:rPr>
              <a:t>What is UDL?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sz="2700" dirty="0">
                <a:solidFill>
                  <a:schemeClr val="tx1"/>
                </a:solidFill>
              </a:rPr>
              <a:t> </a:t>
            </a:r>
            <a:br>
              <a:rPr lang="en-CA" sz="2700" dirty="0">
                <a:solidFill>
                  <a:schemeClr val="tx1"/>
                </a:solidFill>
              </a:rPr>
            </a:br>
            <a:r>
              <a:rPr lang="en-CA" sz="2700" dirty="0">
                <a:solidFill>
                  <a:schemeClr val="tx1"/>
                </a:solidFill>
              </a:rPr>
              <a:t/>
            </a:r>
            <a:br>
              <a:rPr lang="en-CA" sz="2700" dirty="0">
                <a:solidFill>
                  <a:schemeClr val="tx1"/>
                </a:solidFill>
              </a:rPr>
            </a:br>
            <a:r>
              <a:rPr lang="en-CA" sz="2700" dirty="0">
                <a:solidFill>
                  <a:schemeClr val="tx1"/>
                </a:solidFill>
              </a:rPr>
              <a:t/>
            </a:r>
            <a:br>
              <a:rPr lang="en-CA" sz="2700" dirty="0">
                <a:solidFill>
                  <a:schemeClr val="tx1"/>
                </a:solidFill>
              </a:rPr>
            </a:br>
            <a:r>
              <a:rPr lang="en-CA" sz="2700" dirty="0">
                <a:solidFill>
                  <a:schemeClr val="tx1"/>
                </a:solidFill>
              </a:rPr>
              <a:t/>
            </a:r>
            <a:br>
              <a:rPr lang="en-CA" sz="2700" dirty="0">
                <a:solidFill>
                  <a:schemeClr val="tx1"/>
                </a:solidFill>
              </a:rPr>
            </a:br>
            <a:r>
              <a:rPr lang="en-CA" sz="2700" dirty="0">
                <a:solidFill>
                  <a:schemeClr val="tx1"/>
                </a:solidFill>
              </a:rPr>
              <a:t/>
            </a:r>
            <a:br>
              <a:rPr lang="en-CA" sz="2700" dirty="0">
                <a:solidFill>
                  <a:schemeClr val="tx1"/>
                </a:solidFill>
              </a:rPr>
            </a:br>
            <a:r>
              <a:rPr lang="en-CA" sz="2700" dirty="0">
                <a:solidFill>
                  <a:schemeClr val="tx1"/>
                </a:solidFill>
              </a:rPr>
              <a:t/>
            </a:r>
            <a:br>
              <a:rPr lang="en-CA" sz="2700" dirty="0">
                <a:solidFill>
                  <a:schemeClr val="tx1"/>
                </a:solidFill>
              </a:rPr>
            </a:br>
            <a:r>
              <a:rPr lang="en-CA" sz="2700" dirty="0">
                <a:solidFill>
                  <a:schemeClr val="tx1"/>
                </a:solidFill>
              </a:rPr>
              <a:t/>
            </a:r>
            <a:br>
              <a:rPr lang="en-CA" sz="2700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/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/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/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/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/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/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/>
            </a:r>
            <a:br>
              <a:rPr lang="en-CA" dirty="0">
                <a:solidFill>
                  <a:schemeClr val="tx1"/>
                </a:solidFill>
              </a:rPr>
            </a:b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C67832-1E54-44F7-B629-A47A5F2CD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4234"/>
            <a:ext cx="9067143" cy="3787114"/>
          </a:xfrm>
        </p:spPr>
        <p:txBody>
          <a:bodyPr>
            <a:normAutofit fontScale="92500" lnSpcReduction="20000"/>
          </a:bodyPr>
          <a:lstStyle/>
          <a:p>
            <a:r>
              <a:rPr lang="en-CA" sz="2400" dirty="0"/>
              <a:t>A theory?</a:t>
            </a:r>
          </a:p>
          <a:p>
            <a:r>
              <a:rPr lang="en-CA" sz="2400" dirty="0"/>
              <a:t>A movement?</a:t>
            </a:r>
          </a:p>
          <a:p>
            <a:r>
              <a:rPr lang="en-CA" sz="2400" dirty="0"/>
              <a:t>A set of guidelines?</a:t>
            </a:r>
          </a:p>
          <a:p>
            <a:r>
              <a:rPr lang="en-CA" sz="2400" dirty="0"/>
              <a:t>A mindset?</a:t>
            </a:r>
          </a:p>
          <a:p>
            <a:endParaRPr lang="en-CA" dirty="0"/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Goal for session:  </a:t>
            </a:r>
          </a:p>
          <a:p>
            <a:pPr marL="0" indent="0">
              <a:buNone/>
            </a:pPr>
            <a:r>
              <a:rPr lang="en-US" sz="2200" dirty="0"/>
              <a:t>To understand UDL as a mindset. </a:t>
            </a:r>
          </a:p>
          <a:p>
            <a:pPr marL="0" indent="0">
              <a:buNone/>
            </a:pPr>
            <a:r>
              <a:rPr lang="en-US" sz="2200" dirty="0"/>
              <a:t>A mindset whereby we acknowledge the vast variability of our learners of today and most importantly, consider this in the design and planning process from the start! </a:t>
            </a:r>
          </a:p>
        </p:txBody>
      </p:sp>
    </p:spTree>
    <p:extLst>
      <p:ext uri="{BB962C8B-B14F-4D97-AF65-F5344CB8AC3E}">
        <p14:creationId xmlns:p14="http://schemas.microsoft.com/office/powerpoint/2010/main" val="59899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AF7DE-62C1-42A2-81AC-D55DD0EF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2898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chemeClr val="tx1"/>
                </a:solidFill>
              </a:rPr>
              <a:t>What is UDL?</a:t>
            </a:r>
            <a:br>
              <a:rPr lang="en-CA" b="1" dirty="0">
                <a:solidFill>
                  <a:schemeClr val="tx1"/>
                </a:solidFill>
              </a:rPr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262D4-A9FB-4070-AECB-6A2D80564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3487"/>
            <a:ext cx="8596668" cy="4597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000" b="1" i="1" dirty="0"/>
              <a:t>Pre-video exercise:</a:t>
            </a:r>
          </a:p>
          <a:p>
            <a:r>
              <a:rPr lang="en-CA" sz="2000" dirty="0"/>
              <a:t>What do you think UDL might look like in a postsecondary education setting?</a:t>
            </a:r>
          </a:p>
          <a:p>
            <a:pPr marL="0" indent="0">
              <a:buNone/>
            </a:pPr>
            <a:endParaRPr lang="en-CA" sz="2000" dirty="0"/>
          </a:p>
          <a:p>
            <a:r>
              <a:rPr lang="en-CA" sz="2000" dirty="0"/>
              <a:t>A brief video developed by CAST about using Universal Design in a College Setting:</a:t>
            </a:r>
          </a:p>
          <a:p>
            <a:r>
              <a:rPr lang="en-CA" sz="2000" dirty="0">
                <a:solidFill>
                  <a:schemeClr val="tx1"/>
                </a:solidFill>
                <a:hlinkClick r:id="rId2"/>
              </a:rPr>
              <a:t>https://www.youtube.com/watch?v=U1B6yQXsr0c</a:t>
            </a:r>
            <a:endParaRPr lang="en-CA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2000" i="1" dirty="0"/>
          </a:p>
          <a:p>
            <a:pPr marL="0" indent="0">
              <a:buNone/>
            </a:pPr>
            <a:r>
              <a:rPr lang="en-CA" sz="2000" b="1" i="1" dirty="0"/>
              <a:t>Post-video exercise:</a:t>
            </a:r>
          </a:p>
          <a:p>
            <a:pPr>
              <a:buClr>
                <a:srgbClr val="90C226"/>
              </a:buClr>
            </a:pPr>
            <a:r>
              <a:rPr lang="en-CA" sz="2000" dirty="0"/>
              <a:t>Any surprises?  Is it what you thought it was?  Any take-away messages?</a:t>
            </a:r>
          </a:p>
          <a:p>
            <a:pPr lvl="0">
              <a:buClr>
                <a:srgbClr val="90C226"/>
              </a:buClr>
            </a:pPr>
            <a:r>
              <a:rPr lang="en-CA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what ways are you already using UDL in your workplaces? </a:t>
            </a:r>
          </a:p>
          <a:p>
            <a:pPr marL="0" indent="0">
              <a:buNone/>
            </a:pPr>
            <a:endParaRPr lang="en-CA" sz="2000" i="1" dirty="0"/>
          </a:p>
          <a:p>
            <a:pPr marL="0" indent="0">
              <a:buNone/>
            </a:pPr>
            <a:endParaRPr lang="en-CA" sz="2000" i="1" dirty="0"/>
          </a:p>
          <a:p>
            <a:pPr marL="0" indent="0">
              <a:buNone/>
            </a:pPr>
            <a:endParaRPr lang="en-CA" sz="2000" i="1" dirty="0"/>
          </a:p>
          <a:p>
            <a:pPr marL="0" indent="0">
              <a:buNone/>
            </a:pPr>
            <a:endParaRPr lang="en-CA" sz="2000" i="1" dirty="0"/>
          </a:p>
          <a:p>
            <a:pPr marL="0" indent="0">
              <a:buNone/>
            </a:pPr>
            <a:endParaRPr lang="en-CA" sz="2000" i="1" dirty="0"/>
          </a:p>
          <a:p>
            <a:pPr marL="0" indent="0">
              <a:buNone/>
            </a:pPr>
            <a:endParaRPr lang="en-C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8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16" y="378953"/>
            <a:ext cx="4366331" cy="582362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12493" y="1896443"/>
            <a:ext cx="333192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Meet Katie!</a:t>
            </a:r>
          </a:p>
          <a:p>
            <a:endParaRPr lang="en-US" sz="2000" dirty="0"/>
          </a:p>
          <a:p>
            <a:r>
              <a:rPr lang="en-US" sz="2000" dirty="0"/>
              <a:t>A pure example of how planning with inclusion and accessibility from the start can pay off – for Katie and for everyone!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02323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17A0-39A6-4F24-A246-701C02F9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964" y="547354"/>
            <a:ext cx="8596668" cy="617567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chemeClr val="tx1"/>
                </a:solidFill>
              </a:rPr>
              <a:t>Katie’s first home.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965A74-61DF-4050-8B3B-C3118006B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96" y="1410880"/>
            <a:ext cx="6789107" cy="5091832"/>
          </a:xfrm>
        </p:spPr>
      </p:pic>
    </p:spTree>
    <p:extLst>
      <p:ext uri="{BB962C8B-B14F-4D97-AF65-F5344CB8AC3E}">
        <p14:creationId xmlns:p14="http://schemas.microsoft.com/office/powerpoint/2010/main" val="162064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4915B-7064-4AA8-9EA2-0EF506809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>
                <a:solidFill>
                  <a:schemeClr val="tx1"/>
                </a:solidFill>
              </a:rPr>
              <a:t>Ideas to modify raised ranch home to make it accessible: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08386-1FC1-4F70-BF53-2C714DD5B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425347"/>
          </a:xfrm>
        </p:spPr>
        <p:txBody>
          <a:bodyPr/>
          <a:lstStyle/>
          <a:p>
            <a:r>
              <a:rPr lang="en-CA" sz="2400" dirty="0">
                <a:solidFill>
                  <a:schemeClr val="tx1"/>
                </a:solidFill>
              </a:rPr>
              <a:t>Porch lift to rear deck granting access to main floor through garden doors</a:t>
            </a:r>
          </a:p>
          <a:p>
            <a:r>
              <a:rPr lang="en-CA" sz="2400" dirty="0">
                <a:solidFill>
                  <a:schemeClr val="tx1"/>
                </a:solidFill>
              </a:rPr>
              <a:t>Internal elevator, </a:t>
            </a:r>
            <a:r>
              <a:rPr lang="en-CA" sz="2400" dirty="0" err="1">
                <a:solidFill>
                  <a:schemeClr val="tx1"/>
                </a:solidFill>
              </a:rPr>
              <a:t>telecab</a:t>
            </a:r>
            <a:r>
              <a:rPr lang="en-CA" sz="2400" dirty="0">
                <a:solidFill>
                  <a:schemeClr val="tx1"/>
                </a:solidFill>
              </a:rPr>
              <a:t> or platform stair lift with ramped access to bottom level through side door</a:t>
            </a:r>
          </a:p>
          <a:p>
            <a:r>
              <a:rPr lang="en-CA" sz="2400" dirty="0">
                <a:solidFill>
                  <a:schemeClr val="tx1"/>
                </a:solidFill>
              </a:rPr>
              <a:t>Ultimately access could be gained but major renovation to internal areas</a:t>
            </a:r>
          </a:p>
          <a:p>
            <a:r>
              <a:rPr lang="en-CA" sz="2400" dirty="0">
                <a:solidFill>
                  <a:schemeClr val="tx1"/>
                </a:solidFill>
              </a:rPr>
              <a:t>Not a financially responsible investment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833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D6DE5-E0AB-485C-A486-A99CEDBE0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Katie’s forever home! 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8BA86E3-5191-42F6-B0E4-B1B04F2D0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65" y="1410599"/>
            <a:ext cx="6091727" cy="4568796"/>
          </a:xfrm>
        </p:spPr>
      </p:pic>
    </p:spTree>
    <p:extLst>
      <p:ext uri="{BB962C8B-B14F-4D97-AF65-F5344CB8AC3E}">
        <p14:creationId xmlns:p14="http://schemas.microsoft.com/office/powerpoint/2010/main" val="402419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C19EA-3425-4886-B502-E8B850BF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Designed with a mindset of inclusion and accessibility from the start!</a:t>
            </a:r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59EAC-78AA-4558-9936-BBD77A4EE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64847"/>
          </a:xfrm>
        </p:spPr>
        <p:txBody>
          <a:bodyPr>
            <a:normAutofit/>
          </a:bodyPr>
          <a:lstStyle/>
          <a:p>
            <a:r>
              <a:rPr lang="en-CA" sz="2000" dirty="0">
                <a:solidFill>
                  <a:schemeClr val="tx1"/>
                </a:solidFill>
              </a:rPr>
              <a:t>Slab on grade construction</a:t>
            </a:r>
          </a:p>
          <a:p>
            <a:r>
              <a:rPr lang="en-CA" sz="2000" dirty="0">
                <a:solidFill>
                  <a:schemeClr val="tx1"/>
                </a:solidFill>
              </a:rPr>
              <a:t>Open concept</a:t>
            </a:r>
          </a:p>
          <a:p>
            <a:r>
              <a:rPr lang="en-CA" sz="2000" dirty="0">
                <a:solidFill>
                  <a:schemeClr val="tx1"/>
                </a:solidFill>
              </a:rPr>
              <a:t>Attached garage</a:t>
            </a:r>
          </a:p>
          <a:p>
            <a:r>
              <a:rPr lang="en-CA" sz="2000" dirty="0">
                <a:solidFill>
                  <a:schemeClr val="tx1"/>
                </a:solidFill>
              </a:rPr>
              <a:t>Low threshold doors</a:t>
            </a:r>
          </a:p>
          <a:p>
            <a:r>
              <a:rPr lang="en-CA" sz="2000" dirty="0">
                <a:solidFill>
                  <a:schemeClr val="tx1"/>
                </a:solidFill>
              </a:rPr>
              <a:t>Wide hallways</a:t>
            </a:r>
          </a:p>
          <a:p>
            <a:r>
              <a:rPr lang="en-CA" sz="2000" dirty="0">
                <a:solidFill>
                  <a:schemeClr val="tx1"/>
                </a:solidFill>
              </a:rPr>
              <a:t>Lever door handles</a:t>
            </a:r>
          </a:p>
          <a:p>
            <a:r>
              <a:rPr lang="en-CA" sz="2000" dirty="0">
                <a:solidFill>
                  <a:schemeClr val="tx1"/>
                </a:solidFill>
              </a:rPr>
              <a:t>Low set windows</a:t>
            </a:r>
          </a:p>
          <a:p>
            <a:r>
              <a:rPr lang="en-CA" sz="2000" dirty="0">
                <a:solidFill>
                  <a:schemeClr val="tx1"/>
                </a:solidFill>
              </a:rPr>
              <a:t>Roll in shower</a:t>
            </a:r>
          </a:p>
          <a:p>
            <a:r>
              <a:rPr lang="en-CA" sz="2000" dirty="0">
                <a:solidFill>
                  <a:schemeClr val="tx1"/>
                </a:solidFill>
              </a:rPr>
              <a:t>Ceiling track lift</a:t>
            </a:r>
          </a:p>
        </p:txBody>
      </p:sp>
    </p:spTree>
    <p:extLst>
      <p:ext uri="{BB962C8B-B14F-4D97-AF65-F5344CB8AC3E}">
        <p14:creationId xmlns:p14="http://schemas.microsoft.com/office/powerpoint/2010/main" val="12228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quotes for UD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312" y="173855"/>
            <a:ext cx="6332907" cy="66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3274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274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UNIVERSAL DESIGN FOR LEARNING (UDL)</vt:lpstr>
      <vt:lpstr> What is UDL?                </vt:lpstr>
      <vt:lpstr>What is UDL? </vt:lpstr>
      <vt:lpstr>PowerPoint Presentation</vt:lpstr>
      <vt:lpstr>Katie’s first home.</vt:lpstr>
      <vt:lpstr>Ideas to modify raised ranch home to make it accessible:</vt:lpstr>
      <vt:lpstr>Katie’s forever home! </vt:lpstr>
      <vt:lpstr>Designed with a mindset of inclusion and accessibility from the start!</vt:lpstr>
      <vt:lpstr>PowerPoint Presentation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DESIGN FOR LEARNING (UDL)</dc:title>
  <dc:creator>laura gibson</dc:creator>
  <cp:lastModifiedBy>Laura Gibson</cp:lastModifiedBy>
  <cp:revision>30</cp:revision>
  <dcterms:created xsi:type="dcterms:W3CDTF">2019-10-21T14:36:13Z</dcterms:created>
  <dcterms:modified xsi:type="dcterms:W3CDTF">2019-10-30T14:26:10Z</dcterms:modified>
</cp:coreProperties>
</file>