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14"/>
  </p:notesMasterIdLst>
  <p:sldIdLst>
    <p:sldId id="403" r:id="rId3"/>
    <p:sldId id="362" r:id="rId4"/>
    <p:sldId id="373" r:id="rId5"/>
    <p:sldId id="384" r:id="rId6"/>
    <p:sldId id="393" r:id="rId7"/>
    <p:sldId id="399" r:id="rId8"/>
    <p:sldId id="392" r:id="rId9"/>
    <p:sldId id="402" r:id="rId10"/>
    <p:sldId id="372" r:id="rId11"/>
    <p:sldId id="401" r:id="rId12"/>
    <p:sldId id="41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1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432" autoAdjust="0"/>
  </p:normalViewPr>
  <p:slideViewPr>
    <p:cSldViewPr snapToGrid="0">
      <p:cViewPr varScale="1">
        <p:scale>
          <a:sx n="74" d="100"/>
          <a:sy n="74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chemeClr val="tx1"/>
                </a:solidFill>
              </a:rPr>
              <a:t>Fleming College - Indigenous Enrolment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'Indigenous Students'!$A$3</c:f>
              <c:strCache>
                <c:ptCount val="1"/>
                <c:pt idx="0">
                  <c:v>Indigenous Enrolment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1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6E28-44B0-938B-1384051661FE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6E28-44B0-938B-1384051661FE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6E28-44B0-938B-1384051661FE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6E28-44B0-938B-1384051661FE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6E28-44B0-938B-1384051661FE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6E28-44B0-938B-1384051661FE}"/>
              </c:ext>
            </c:extLst>
          </c:dPt>
          <c:dPt>
            <c:idx val="7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6E28-44B0-938B-1384051661FE}"/>
              </c:ext>
            </c:extLst>
          </c:dPt>
          <c:dPt>
            <c:idx val="8"/>
            <c:marker>
              <c:symbol val="circle"/>
              <c:size val="8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tx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6E28-44B0-938B-1384051661FE}"/>
              </c:ext>
            </c:extLst>
          </c:dPt>
          <c:dPt>
            <c:idx val="9"/>
            <c:marker>
              <c:symbol val="circle"/>
              <c:size val="8"/>
              <c:spPr>
                <a:solidFill>
                  <a:srgbClr val="FF6A59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FF6A5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6E28-44B0-938B-1384051661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'Indigenous Students'!$B$2:$K$2</c:f>
              <c:strCache>
                <c:ptCount val="10"/>
                <c:pt idx="0">
                  <c:v>2011 - 2012</c:v>
                </c:pt>
                <c:pt idx="1">
                  <c:v>2012 - 2013</c:v>
                </c:pt>
                <c:pt idx="2">
                  <c:v>2013 - 2014</c:v>
                </c:pt>
                <c:pt idx="3">
                  <c:v>2014 - 2015</c:v>
                </c:pt>
                <c:pt idx="4">
                  <c:v>2015 - 2016</c:v>
                </c:pt>
                <c:pt idx="5">
                  <c:v>2016 - 2017</c:v>
                </c:pt>
                <c:pt idx="6">
                  <c:v>2017 - 2018</c:v>
                </c:pt>
                <c:pt idx="7">
                  <c:v>2018 - 2019</c:v>
                </c:pt>
                <c:pt idx="8">
                  <c:v>2019 - 2020</c:v>
                </c:pt>
                <c:pt idx="9">
                  <c:v>2020 - 2021</c:v>
                </c:pt>
              </c:strCache>
            </c:strRef>
          </c:cat>
          <c:val>
            <c:numRef>
              <c:f>'Indigenous Students'!$B$3:$K$3</c:f>
              <c:numCache>
                <c:formatCode>General</c:formatCode>
                <c:ptCount val="10"/>
                <c:pt idx="0">
                  <c:v>350</c:v>
                </c:pt>
                <c:pt idx="1">
                  <c:v>401</c:v>
                </c:pt>
                <c:pt idx="2">
                  <c:v>451</c:v>
                </c:pt>
                <c:pt idx="3">
                  <c:v>368</c:v>
                </c:pt>
                <c:pt idx="4">
                  <c:v>382</c:v>
                </c:pt>
                <c:pt idx="5">
                  <c:v>463</c:v>
                </c:pt>
                <c:pt idx="6">
                  <c:v>574</c:v>
                </c:pt>
                <c:pt idx="7">
                  <c:v>671</c:v>
                </c:pt>
                <c:pt idx="8">
                  <c:v>708</c:v>
                </c:pt>
                <c:pt idx="9">
                  <c:v>513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6E28-44B0-938B-1384051661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4886712"/>
        <c:axId val="504890872"/>
      </c:lineChart>
      <c:catAx>
        <c:axId val="504886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90872"/>
        <c:crosses val="autoZero"/>
        <c:auto val="1"/>
        <c:lblAlgn val="ctr"/>
        <c:lblOffset val="100"/>
        <c:tickLblSkip val="2"/>
        <c:noMultiLvlLbl val="0"/>
      </c:catAx>
      <c:valAx>
        <c:axId val="504890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8671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9B91F-3397-4A2B-8915-5DCCF4CEE2BD}" type="datetimeFigureOut">
              <a:rPr lang="en-CA" smtClean="0"/>
              <a:t>2021-07-20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161BC-1CCA-450A-B936-A638D4FA500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4668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209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9929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0309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618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buClrTx/>
              <a:buSzTx/>
              <a:tabLst/>
              <a:defRPr/>
            </a:pPr>
            <a:r>
              <a:rPr lang="en-CA" sz="1100" dirty="0"/>
              <a:t>. </a:t>
            </a:r>
            <a:r>
              <a:rPr lang="en-CA" sz="12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Grant Opportunity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May 2020, Future Skills Centre announced that it would be accepting proposals for innovation pilots that target </a:t>
            </a:r>
            <a:r>
              <a:rPr lang="en-US" sz="1100" b="1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sectors, </a:t>
            </a:r>
            <a:r>
              <a:rPr lang="en-US" sz="11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regions &amp; </a:t>
            </a:r>
            <a:r>
              <a:rPr lang="en-US" sz="1100" b="1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populations</a:t>
            </a:r>
            <a:r>
              <a:rPr lang="en-US" sz="11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facing pressing needs, and examine </a:t>
            </a:r>
            <a:r>
              <a:rPr lang="en-US" sz="1100" b="1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insights </a:t>
            </a:r>
            <a:r>
              <a:rPr lang="en-US" sz="11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models to support individuals, organizations and </a:t>
            </a:r>
            <a:r>
              <a:rPr lang="en-US" sz="1100" b="1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systems change</a:t>
            </a:r>
            <a:r>
              <a:rPr lang="en-US" sz="1100" dirty="0">
                <a:solidFill>
                  <a:srgbClr val="201F1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endParaRPr lang="en-CA" sz="1100" dirty="0"/>
          </a:p>
          <a:p>
            <a:endParaRPr lang="en-C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9747C-BBB7-4B74-BAB5-BDEF1E290819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0146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2162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100" dirty="0"/>
              <a:t>. </a:t>
            </a:r>
          </a:p>
          <a:p>
            <a:endParaRPr lang="en-CA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C9747C-BBB7-4B74-BAB5-BDEF1E290819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1589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0575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C9747C-BBB7-4B74-BAB5-BDEF1E290819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476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4E797-94B7-4C34-9D00-033C5B24E992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59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78EE-D84C-4DBB-8E69-5ECC8905D311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135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0F364-939A-4DE5-88BA-0573C14BC2CC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065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90BD-59E8-4964-8D95-917410784C49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9220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2A26E-1D56-4213-9F86-43F7630AC35A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0969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4554-0856-47EC-A64D-B0048BC23B25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8985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DA4C-33C2-47AE-95FF-597B2F4FE142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5798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F9816-D873-49DC-9E7D-B56E4C0CB979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90964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1E1-109D-49B6-B6D5-88B584CE24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379538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u="sng"/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8C7F5-E48E-4576-B95D-45750C53F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7200" y="3978481"/>
            <a:ext cx="9144000" cy="2064510"/>
          </a:xfr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buNone/>
              <a:defRPr sz="2000" b="1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to:</a:t>
            </a:r>
            <a:br>
              <a:rPr lang="en-US" dirty="0"/>
            </a:br>
            <a:r>
              <a:rPr lang="en-US" dirty="0"/>
              <a:t>Fleming College</a:t>
            </a:r>
            <a:br>
              <a:rPr lang="en-US" dirty="0"/>
            </a:br>
            <a:r>
              <a:rPr lang="en-US" dirty="0"/>
              <a:t>By: Name, Title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9866-75D5-4DD6-84F3-B9ABC549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9619-BDD3-48EE-ADC2-A76A2FD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09265-6C39-4229-95AE-0CD85105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3906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7B39-52E1-4943-858C-98590670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5D95-5F9C-4341-B684-E90758241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D404F-0DF8-414E-B190-7C77B4DC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6FECB-BB56-462F-A207-A640236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4DF9A-F3DB-404F-BC4C-7939AC56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4188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52D8-1B5C-40B8-B442-155D46F3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731D4-D6A8-4B05-885A-942B3D37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1B5BD-D007-411D-B872-7B0F769A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502E-BDE9-419A-B52C-F538ED78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09AD-E663-449C-906A-E332A5DD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0487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C2218-2D24-4FB7-8D0B-27D92B802642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2122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8124-E932-4BDE-A3D2-68304780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2BBB-549B-4635-89F1-A87DAD132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D080-400A-4F22-AEA5-DEF270E6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ABCBB-836F-4884-AD0F-694D5078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D262-EABB-4769-A896-4003F17F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9451E-931E-4728-9B3E-15DE8981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786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D76F-876A-47EE-8733-3225256D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1213D-1640-4591-A35D-64E46D798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E9815-A221-474D-BA03-4903133A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1622E-6C32-4948-8B73-D36023FB3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9E8EA-FA75-4860-93C5-BAABF1C12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3C60B-2E77-4CCF-9B39-38009AE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09448-F1A6-424F-BEEA-6CBFDFD4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0DFD-DEA4-4874-8712-FEFF8CB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144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5950-7FF7-42A3-A8D3-00A3FD2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63099-0079-42E7-A281-78BC86C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4CC70-40A7-428B-A7F1-04D8B49F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F0331-D5F9-4FF8-88A1-0BF1B5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05883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9DE2-543B-4C8A-928E-38249CB2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9DFFB-343F-42A1-825F-AC2E6D66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0EAF5-F1AC-481D-96DF-A6800CD1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8785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9406-CCC5-471E-BF71-5E0FB56A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5E13-FB91-4EF7-843E-E001718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FED30-E450-4DD1-BC22-8DA7BB61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69B7F-901A-4001-B422-95EDE80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F1C3-A4CF-4C8C-9099-06BFED2A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80044-5042-4E82-A881-DC99928C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74170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4C-CF70-49A2-97B7-FCD985F0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24AA6-6F4A-4F12-B634-651A1B52A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35E9F-EF2B-4AD8-8D21-1BCCA414B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C7B10-5529-4DC0-BD93-476A78B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1461-2274-4252-80E8-85BEADA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FF9C-D474-40D9-A6CA-56FEEB62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75008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CA97-021D-429D-9727-B1A17667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92E-30B0-45EB-9DAA-14DA87C1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A390-F97B-4097-ADF7-3842F608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62D44-DD77-4CBD-94DA-1A496ACF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11FA-E201-4682-98AA-7B40CF82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1765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E346A-9C7F-4234-9186-1E980A7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BBC2-F134-4426-BF2F-AB0D2078D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9D8-B464-4C29-89C6-076EABDC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92B15-41D6-4CC6-A51C-F940D8B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3C84-CA37-4B4D-A9C5-FA1933B1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425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2DB8E-7A6D-451E-8125-D05DC0C87379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0537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AB372-CEFC-4F69-BFBA-69C7C66A0D2B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336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D2544-7D41-4259-B03D-73304E477F40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795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C8D15-2EDE-4184-A4A5-11E429A04772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662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DCE0E-07C5-40AB-B33D-CC7856CCB62A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2346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83DB5-194C-4E71-B30F-CC00C0083480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2450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AAC14-BA0F-40E3-8861-FEE7B0E71F66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9108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8397" y="506233"/>
            <a:ext cx="10638845" cy="6228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396" y="1572192"/>
            <a:ext cx="10638845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FA6F0-4D2B-4F2E-A0B4-396562C86E1F}" type="datetime1">
              <a:rPr lang="en-CA" smtClean="0"/>
              <a:t>2021-07-20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F2AD263-93A6-4899-82E5-0E03DDB0628D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1" name="Triangle"/>
          <p:cNvSpPr/>
          <p:nvPr userDrawn="1"/>
        </p:nvSpPr>
        <p:spPr>
          <a:xfrm>
            <a:off x="-1" y="5073872"/>
            <a:ext cx="3220279" cy="17882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tx1"/>
          </a:solidFill>
          <a:ln w="25400">
            <a:noFill/>
            <a:miter lim="400000"/>
          </a:ln>
        </p:spPr>
        <p:txBody>
          <a:bodyPr lIns="50800" tIns="50800" rIns="50800" bIns="50800" anchor="ctr"/>
          <a:lstStyle/>
          <a:p>
            <a:pPr>
              <a:defRPr sz="3200"/>
            </a:pPr>
            <a:endParaRPr dirty="0"/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09" y="6259099"/>
            <a:ext cx="1463518" cy="294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9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Gotham" panose="02000504050000020004" pitchFamily="2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Tx/>
        <a:buSzPct val="80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Gotham" panose="02000504050000020004" pitchFamily="2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Tx/>
        <a:buSzPct val="80000"/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Gotham" panose="02000504050000020004" pitchFamily="2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Tx/>
        <a:buSzPct val="80000"/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Gotham" panose="02000504050000020004" pitchFamily="2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Tx/>
        <a:buSzPct val="80000"/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Gotham" panose="02000504050000020004" pitchFamily="2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Tx/>
        <a:buSzPct val="80000"/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Gotham" panose="02000504050000020004" pitchFamily="2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BFF30-71E6-4D15-B605-F6EE06F7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62B1F-CBE7-4D43-BB31-0764E544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EE19-32BB-4E35-BE8B-A5C86651B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0F77-D01F-4953-8C89-A22E5C487731}" type="datetimeFigureOut">
              <a:rPr lang="en-CA" smtClean="0"/>
              <a:t>2021-07-20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847B-E9AB-4062-A103-E00C9874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B1C3-2ABC-453B-9547-D676478A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9658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sng" kern="1200">
          <a:solidFill>
            <a:schemeClr val="bg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834C-D100-410C-B7AF-8B24F3F52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363496"/>
            <a:ext cx="9144000" cy="2387600"/>
          </a:xfrm>
        </p:spPr>
        <p:txBody>
          <a:bodyPr/>
          <a:lstStyle/>
          <a:p>
            <a:r>
              <a:rPr lang="en-US" sz="4800" u="none" dirty="0">
                <a:solidFill>
                  <a:srgbClr val="E6E6E6"/>
                </a:solidFill>
              </a:rPr>
              <a:t>Capturing Change in Indigenous Labour Markets:  Local Approach, Pan-Canadian Impact </a:t>
            </a:r>
            <a:endParaRPr lang="en-CA" u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B4C57-AC1B-4CF4-90B3-1E61E257C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4099779"/>
            <a:ext cx="9144000" cy="2064510"/>
          </a:xfrm>
        </p:spPr>
        <p:txBody>
          <a:bodyPr/>
          <a:lstStyle/>
          <a:p>
            <a:r>
              <a:rPr lang="en-CA" dirty="0"/>
              <a:t>By: </a:t>
            </a:r>
            <a:r>
              <a:rPr lang="en-US" dirty="0"/>
              <a:t>Elizabeth Stone, Academic Chair, Indigenous Studies</a:t>
            </a:r>
          </a:p>
          <a:p>
            <a:r>
              <a:rPr lang="en-US" dirty="0"/>
              <a:t>       Jason Dennison, Workforce and Labour Market Advisor</a:t>
            </a:r>
          </a:p>
          <a:p>
            <a:endParaRPr lang="en-US" dirty="0"/>
          </a:p>
          <a:p>
            <a:r>
              <a:rPr lang="en-US" dirty="0"/>
              <a:t>Revised: July 20, 2021</a:t>
            </a:r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5179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2390"/>
            <a:ext cx="12192000" cy="622852"/>
          </a:xfrm>
        </p:spPr>
        <p:txBody>
          <a:bodyPr>
            <a:noAutofit/>
          </a:bodyPr>
          <a:lstStyle/>
          <a:p>
            <a:pPr algn="ctr"/>
            <a:r>
              <a:rPr lang="en-CA" sz="3200" dirty="0"/>
              <a:t>Q &amp;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8330B5-3376-409A-AD46-3245A759A530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" name="Picture 5" descr="Text, logo&#10;&#10;Description automatically generated">
            <a:extLst>
              <a:ext uri="{FF2B5EF4-FFF2-40B4-BE49-F238E27FC236}">
                <a16:creationId xmlns:a16="http://schemas.microsoft.com/office/drawing/2014/main" id="{6FD7B890-2464-41F6-94FC-2DB158E5E0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200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771D872E-F5A4-4BA5-9F5E-5C8B368F7A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5344626"/>
            <a:ext cx="3875866" cy="148437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DD99B51-442B-419F-824A-B5505D127D7F}"/>
              </a:ext>
            </a:extLst>
          </p:cNvPr>
          <p:cNvSpPr/>
          <p:nvPr/>
        </p:nvSpPr>
        <p:spPr>
          <a:xfrm>
            <a:off x="8044249" y="383059"/>
            <a:ext cx="3620529" cy="10256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715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CA" dirty="0"/>
              <a:t>Indigenous Education at Fleming College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2F23F39-FAF5-465C-8F60-B7B059D2DB41}"/>
              </a:ext>
            </a:extLst>
          </p:cNvPr>
          <p:cNvSpPr txBox="1"/>
          <p:nvPr/>
        </p:nvSpPr>
        <p:spPr>
          <a:xfrm>
            <a:off x="626672" y="1138335"/>
            <a:ext cx="9705834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Academic excellence and Indigenous Perspectives Designation (IPD)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Education Council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Student Services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research partnerships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policies governing our commitments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CA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A picture containing drawing, light, flower, knot&#10;&#10;Description automatically generated">
            <a:extLst>
              <a:ext uri="{FF2B5EF4-FFF2-40B4-BE49-F238E27FC236}">
                <a16:creationId xmlns:a16="http://schemas.microsoft.com/office/drawing/2014/main" id="{58F1A6B1-4D26-4B67-929F-0653F6937C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154" y="3670237"/>
            <a:ext cx="1218704" cy="2150652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1F44C1-EA06-415E-95D0-EE39E251DC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0" t="12194" r="7030" b="11825"/>
          <a:stretch/>
        </p:blipFill>
        <p:spPr>
          <a:xfrm>
            <a:off x="2565926" y="4714125"/>
            <a:ext cx="2836506" cy="13820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30E6034-A57D-4837-962D-F178AE26364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252" t="8707" r="45740" b="69524"/>
          <a:stretch/>
        </p:blipFill>
        <p:spPr>
          <a:xfrm>
            <a:off x="5727852" y="4858452"/>
            <a:ext cx="3483089" cy="109335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88A9B15-4EB5-4781-9EA5-D06C668B1AA3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0" name="Picture 9" descr="Text, logo&#10;&#10;Description automatically generated">
            <a:extLst>
              <a:ext uri="{FF2B5EF4-FFF2-40B4-BE49-F238E27FC236}">
                <a16:creationId xmlns:a16="http://schemas.microsoft.com/office/drawing/2014/main" id="{1BC9949B-EDF5-425C-A64B-8A00F59C2CA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15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344A68C-ACB0-4344-A0DA-C937C67BC0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88731"/>
              </p:ext>
            </p:extLst>
          </p:nvPr>
        </p:nvGraphicFramePr>
        <p:xfrm>
          <a:off x="755855" y="1821618"/>
          <a:ext cx="7149280" cy="3438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CA" dirty="0"/>
              <a:t>Indigenous Education at Fleming College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1B1D233-BFED-457D-898B-4894892B61B8}"/>
              </a:ext>
            </a:extLst>
          </p:cNvPr>
          <p:cNvSpPr txBox="1"/>
          <p:nvPr/>
        </p:nvSpPr>
        <p:spPr>
          <a:xfrm>
            <a:off x="599549" y="1215964"/>
            <a:ext cx="98933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digenous Students </a:t>
            </a:r>
          </a:p>
          <a:p>
            <a:pPr lvl="0"/>
            <a:r>
              <a:rPr lang="en-CA" sz="20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 </a:t>
            </a:r>
            <a:endParaRPr lang="en-C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01F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EDD84D-EB5B-49C6-8506-8BC494885DE2}"/>
              </a:ext>
            </a:extLst>
          </p:cNvPr>
          <p:cNvSpPr txBox="1"/>
          <p:nvPr/>
        </p:nvSpPr>
        <p:spPr>
          <a:xfrm>
            <a:off x="8648074" y="1683616"/>
            <a:ext cx="3283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latin typeface="Calibri" panose="020F0502020204030204" pitchFamily="34" charset="0"/>
                <a:cs typeface="Calibri" panose="020F0502020204030204" pitchFamily="34" charset="0"/>
              </a:rPr>
              <a:t>NOTE (</a:t>
            </a:r>
            <a:r>
              <a:rPr lang="en-CA" b="1" dirty="0">
                <a:solidFill>
                  <a:srgbClr val="5AEBD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----</a:t>
            </a:r>
            <a:r>
              <a:rPr lang="en-CA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Indigenous Education Protocols signed in 2015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C9E1A46-40EA-441D-9EB2-F70550302F6A}"/>
              </a:ext>
            </a:extLst>
          </p:cNvPr>
          <p:cNvCxnSpPr>
            <a:cxnSpLocks/>
          </p:cNvCxnSpPr>
          <p:nvPr/>
        </p:nvCxnSpPr>
        <p:spPr>
          <a:xfrm flipV="1">
            <a:off x="3943581" y="2156155"/>
            <a:ext cx="0" cy="2545689"/>
          </a:xfrm>
          <a:prstGeom prst="line">
            <a:avLst/>
          </a:prstGeom>
          <a:ln w="28575">
            <a:solidFill>
              <a:srgbClr val="5AEBDA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2F685FB-2835-4D2C-BAE0-A28EE0C48681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1" name="Picture 10" descr="Text, logo&#10;&#10;Description automatically generated">
            <a:extLst>
              <a:ext uri="{FF2B5EF4-FFF2-40B4-BE49-F238E27FC236}">
                <a16:creationId xmlns:a16="http://schemas.microsoft.com/office/drawing/2014/main" id="{62CE674A-3494-449E-BB0A-A5E1309120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602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CA" sz="3200" dirty="0"/>
              <a:t>Indigenous Education at Fleming College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2F23F39-FAF5-465C-8F60-B7B059D2DB41}"/>
              </a:ext>
            </a:extLst>
          </p:cNvPr>
          <p:cNvSpPr txBox="1"/>
          <p:nvPr/>
        </p:nvSpPr>
        <p:spPr>
          <a:xfrm>
            <a:off x="599549" y="1215964"/>
            <a:ext cx="98933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digenous Perspectives Students </a:t>
            </a:r>
          </a:p>
          <a:p>
            <a:pPr lvl="0"/>
            <a:r>
              <a:rPr lang="en-CA" sz="20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 </a:t>
            </a:r>
            <a:endParaRPr lang="en-C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01F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431F4A-B97C-4DAF-9A5E-372D28BEE8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066" t="14129" r="42337" b="12114"/>
          <a:stretch/>
        </p:blipFill>
        <p:spPr>
          <a:xfrm>
            <a:off x="5800242" y="1282315"/>
            <a:ext cx="5437239" cy="505815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7145B49-2B4E-4CCC-8DF0-07E03ADAA261}"/>
              </a:ext>
            </a:extLst>
          </p:cNvPr>
          <p:cNvSpPr/>
          <p:nvPr/>
        </p:nvSpPr>
        <p:spPr>
          <a:xfrm>
            <a:off x="5912347" y="5167202"/>
            <a:ext cx="1641987" cy="2284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F53D37-9A89-4DDB-8C36-63D57BFA210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547" t="46191" r="41953" b="6031"/>
          <a:stretch/>
        </p:blipFill>
        <p:spPr>
          <a:xfrm>
            <a:off x="622435" y="1754573"/>
            <a:ext cx="4572000" cy="327660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14F699F-F65E-40FA-9B5F-5746ADE4AFA3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0" name="Picture 9" descr="Text, logo&#10;&#10;Description automatically generated">
            <a:extLst>
              <a:ext uri="{FF2B5EF4-FFF2-40B4-BE49-F238E27FC236}">
                <a16:creationId xmlns:a16="http://schemas.microsoft.com/office/drawing/2014/main" id="{135CE45B-DC41-4AB6-8A3F-5E0F10CEE3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64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CA" sz="3200" dirty="0"/>
              <a:t>Indigenous Labour Market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2F23F39-FAF5-465C-8F60-B7B059D2DB41}"/>
              </a:ext>
            </a:extLst>
          </p:cNvPr>
          <p:cNvSpPr txBox="1"/>
          <p:nvPr/>
        </p:nvSpPr>
        <p:spPr>
          <a:xfrm>
            <a:off x="599549" y="1210779"/>
            <a:ext cx="1039825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Actual Questions from Liz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are the Indigenous businesses and organizations that are hiring? 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businesses are specifically looking to hire Indigenous Job seekers?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businesses are looking to hire non-Indigenous job seekers with Indigenous experience  and education (i.e., IPD)?</a:t>
            </a:r>
          </a:p>
          <a:p>
            <a:pPr lvl="0"/>
            <a:r>
              <a:rPr lang="en-CA" sz="20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 </a:t>
            </a:r>
            <a:endParaRPr lang="en-C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buClrTx/>
              <a:buSzTx/>
              <a:tabLst/>
              <a:defRPr/>
            </a:pPr>
            <a:r>
              <a:rPr lang="en-CA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Current Challenges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labour market information (LMI) is scattered across many information sources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Indigenous LMI is not easily accessible in real-time</a:t>
            </a:r>
          </a:p>
          <a:p>
            <a:pPr>
              <a:defRPr/>
            </a:pPr>
            <a:endParaRPr lang="en-CA" sz="2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CA" sz="2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CA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need to find a way to capture Indigenous LMI so we can better support our teams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01F1E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99A311F0-04AA-4CFD-89AA-3F216E61CF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552" y="290285"/>
            <a:ext cx="1555613" cy="62285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F8EEDB-BCC3-4ABE-A0E9-2A6112A4EF13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9" name="Picture 8" descr="Text, logo&#10;&#10;Description automatically generated">
            <a:extLst>
              <a:ext uri="{FF2B5EF4-FFF2-40B4-BE49-F238E27FC236}">
                <a16:creationId xmlns:a16="http://schemas.microsoft.com/office/drawing/2014/main" id="{3D1DBA3B-D69C-42F8-A8E5-CCECEF7A6B8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783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US" sz="3200" dirty="0"/>
              <a:t>Future Skills Centre Opportunity </a:t>
            </a:r>
            <a:endParaRPr lang="en-C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fld id="{EF2AD263-93A6-4899-82E5-0E03DDB0628D}" type="slidenum">
              <a:rPr lang="en-CA" smtClean="0"/>
              <a:t>6</a:t>
            </a:fld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Rectangle 8"/>
          <p:cNvSpPr/>
          <p:nvPr/>
        </p:nvSpPr>
        <p:spPr>
          <a:xfrm>
            <a:off x="616056" y="1150643"/>
            <a:ext cx="10182573" cy="6528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CA" sz="2400" b="1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Project 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Future Skills Centre (FSC) is a not for profit run by Ryerson Universit</a:t>
            </a:r>
            <a:r>
              <a:rPr lang="en-CA" sz="20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 and the Conference Board of Canada.  They fund research projects that focus on workforce development initiatives and new labour market innovations.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0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FSC is investing $218,437 in Fleming College to develop </a:t>
            </a:r>
            <a:r>
              <a:rPr lang="en-C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and test a labour market system that will allow us document and track Indigenous LMI over time.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</a:rPr>
              <a:t>The LMI system uses web technologies to capture information from thousands of Indigenous job postings and then creates a database to store this content.  Through this system, we can gather lots of relevant information including (but not limited to):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Occupation &amp; Industry</a:t>
            </a:r>
            <a:endParaRPr lang="en-CA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>
                <a:latin typeface="Calibri" panose="020F0502020204030204" pitchFamily="34" charset="0"/>
                <a:ea typeface="Calibri" panose="020F0502020204030204" pitchFamily="34" charset="0"/>
              </a:rPr>
              <a:t>Wage &amp; Skills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1688" indent="-801688"/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indent="-444500">
              <a:buFont typeface="+mj-lt"/>
              <a:buAutoNum type="arabicPeriod"/>
            </a:pP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7063" indent="-627063"/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indent="-444500">
              <a:buFont typeface="+mj-lt"/>
              <a:buAutoNum type="arabicPeriod"/>
            </a:pPr>
            <a:endParaRPr lang="en-CA" dirty="0"/>
          </a:p>
          <a:p>
            <a:pPr marL="444500" indent="-444500"/>
            <a:endParaRPr lang="en-CA" dirty="0">
              <a:effectLst/>
            </a:endParaRP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3060929-56A8-4C6F-B462-6037D667C9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552" y="290285"/>
            <a:ext cx="1555613" cy="62285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39F5448-E890-4104-955F-8CE9A3F8A408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FFDE0053-4594-45ED-98EF-B7B19BE8E0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260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US" sz="3200" dirty="0"/>
              <a:t>Future Skills Centre </a:t>
            </a:r>
            <a:endParaRPr lang="en-C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2F23F39-FAF5-465C-8F60-B7B059D2DB41}"/>
              </a:ext>
            </a:extLst>
          </p:cNvPr>
          <p:cNvSpPr txBox="1"/>
          <p:nvPr/>
        </p:nvSpPr>
        <p:spPr>
          <a:xfrm>
            <a:off x="626672" y="1129004"/>
            <a:ext cx="101284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Project Update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Labour market system development is underway.  Initial testing from January 2021 to April 2021 captured 19,500+ Indigenous job postings. 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currently loading data back to 2018 so we can track pre-COVID and post-COVID trends.</a:t>
            </a:r>
          </a:p>
          <a:p>
            <a:pPr marL="342900" lvl="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Liz and Jason will continue to gather new data sources to be included in the system: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 Job Boards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 Employers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 Associations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 Communities</a:t>
            </a:r>
          </a:p>
          <a:p>
            <a:pPr marL="800100" lvl="1" indent="-342900">
              <a:spcAft>
                <a:spcPts val="1200"/>
              </a:spcAft>
              <a:buFont typeface="Symbol" panose="05050102010706020507" pitchFamily="18" charset="2"/>
              <a:buChar char=""/>
            </a:pP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470B99CE-B602-4428-84ED-8353FA2D75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552" y="290285"/>
            <a:ext cx="1555613" cy="6228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40D30BD-6149-4EE7-9573-04E813CCAC48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9" name="Picture 8" descr="Text, logo&#10;&#10;Description automatically generated">
            <a:extLst>
              <a:ext uri="{FF2B5EF4-FFF2-40B4-BE49-F238E27FC236}">
                <a16:creationId xmlns:a16="http://schemas.microsoft.com/office/drawing/2014/main" id="{6AA707B1-CA06-4146-860B-345EF7DAE5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68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US" sz="3200" dirty="0"/>
              <a:t>Future Skills Centre </a:t>
            </a:r>
            <a:endParaRPr lang="en-C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fld id="{EF2AD263-93A6-4899-82E5-0E03DDB0628D}" type="slidenum">
              <a:rPr lang="en-CA" smtClean="0"/>
              <a:t>8</a:t>
            </a:fld>
            <a:endParaRPr lang="en-CA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Rectangle 8"/>
          <p:cNvSpPr/>
          <p:nvPr/>
        </p:nvSpPr>
        <p:spPr>
          <a:xfrm>
            <a:off x="616056" y="1150643"/>
            <a:ext cx="10638845" cy="474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Sharing our Work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will s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hare best practices and learnings to help move the Indigenous labour market research agenda forward:</a:t>
            </a:r>
          </a:p>
          <a:p>
            <a:pPr marL="903288" lvl="1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LMI Summit -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drive the Indigenous LMI message forward, connect into more opportunities</a:t>
            </a:r>
          </a:p>
          <a:p>
            <a:pPr marL="903288" lvl="1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 Summit -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 findings with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 practitioners, discuss use cases</a:t>
            </a:r>
          </a:p>
          <a:p>
            <a:pPr marL="903288" lvl="1" indent="-3587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Ongoing Engag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ement -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talk about our project and make new connections </a:t>
            </a:r>
            <a:endParaRPr lang="en-C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indent="-4445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C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1688" indent="-801688"/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indent="-444500">
              <a:buFont typeface="+mj-lt"/>
              <a:buAutoNum type="arabicPeriod"/>
            </a:pP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US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27063" indent="-627063"/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indent="-444500">
              <a:buFont typeface="+mj-lt"/>
              <a:buAutoNum type="arabicPeriod"/>
            </a:pPr>
            <a:endParaRPr lang="en-CA" dirty="0"/>
          </a:p>
          <a:p>
            <a:pPr marL="444500" indent="-444500"/>
            <a:endParaRPr lang="en-CA" dirty="0">
              <a:effectLst/>
            </a:endParaRP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3060929-56A8-4C6F-B462-6037D667C9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552" y="290285"/>
            <a:ext cx="1555613" cy="62285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D7CE373-62E2-4570-A6DC-0DC025633D17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 descr="Text, logo&#10;&#10;Description automatically generated">
            <a:extLst>
              <a:ext uri="{FF2B5EF4-FFF2-40B4-BE49-F238E27FC236}">
                <a16:creationId xmlns:a16="http://schemas.microsoft.com/office/drawing/2014/main" id="{35011F4A-DEEC-4B80-84A4-A9F39C7518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378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20" y="346165"/>
            <a:ext cx="10638845" cy="622852"/>
          </a:xfrm>
        </p:spPr>
        <p:txBody>
          <a:bodyPr>
            <a:noAutofit/>
          </a:bodyPr>
          <a:lstStyle/>
          <a:p>
            <a:r>
              <a:rPr lang="en-US" sz="3200" dirty="0"/>
              <a:t>Future Skills Centre </a:t>
            </a:r>
            <a:endParaRPr lang="en-CA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97802" y="6356559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2AD263-93A6-4899-82E5-0E03DDB0628D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rgbClr val="4A66AC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4A66AC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6672" y="969017"/>
            <a:ext cx="9839139" cy="12866"/>
          </a:xfrm>
          <a:prstGeom prst="line">
            <a:avLst/>
          </a:prstGeom>
          <a:noFill/>
          <a:ln w="38100" cap="flat">
            <a:solidFill>
              <a:srgbClr val="00D1C3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2F23F39-FAF5-465C-8F60-B7B059D2DB41}"/>
              </a:ext>
            </a:extLst>
          </p:cNvPr>
          <p:cNvSpPr txBox="1"/>
          <p:nvPr/>
        </p:nvSpPr>
        <p:spPr>
          <a:xfrm>
            <a:off x="626672" y="1129004"/>
            <a:ext cx="970583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Considerations</a:t>
            </a:r>
          </a:p>
          <a:p>
            <a:pPr marL="342900" lvl="0" indent="-34290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Representative # of LMI inputs</a:t>
            </a:r>
          </a:p>
          <a:p>
            <a:pPr marL="342900" lvl="0" indent="-34290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Industry representation</a:t>
            </a:r>
          </a:p>
          <a:p>
            <a:pPr marL="342900" lvl="0" indent="-34290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Geographic coverage</a:t>
            </a:r>
          </a:p>
          <a:p>
            <a:pPr marL="342900" lvl="0" indent="-342900"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 alongside existing digital barriers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1200"/>
              </a:spcAft>
              <a:buFont typeface="Symbol" panose="05050102010706020507" pitchFamily="18" charset="2"/>
              <a:buChar char=""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58CDB7B3-293B-49A0-9135-65D620E0D2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552" y="290285"/>
            <a:ext cx="1555613" cy="6228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EBA565C-C82E-473D-A5CF-4C20EE8A658D}"/>
              </a:ext>
            </a:extLst>
          </p:cNvPr>
          <p:cNvSpPr/>
          <p:nvPr/>
        </p:nvSpPr>
        <p:spPr>
          <a:xfrm>
            <a:off x="258184" y="6196405"/>
            <a:ext cx="1538343" cy="3651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9" name="Picture 8" descr="Text, logo&#10;&#10;Description automatically generated">
            <a:extLst>
              <a:ext uri="{FF2B5EF4-FFF2-40B4-BE49-F238E27FC236}">
                <a16:creationId xmlns:a16="http://schemas.microsoft.com/office/drawing/2014/main" id="{79B8F420-34FF-410B-B1F7-CACA0088FD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80" y="6108130"/>
            <a:ext cx="1882272" cy="72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7005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530</Words>
  <Application>Microsoft Office PowerPoint</Application>
  <PresentationFormat>Widescreen</PresentationFormat>
  <Paragraphs>95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Gotham</vt:lpstr>
      <vt:lpstr>Montserrat</vt:lpstr>
      <vt:lpstr>Symbol</vt:lpstr>
      <vt:lpstr>Trebuchet MS</vt:lpstr>
      <vt:lpstr>Wingdings 3</vt:lpstr>
      <vt:lpstr>Facet</vt:lpstr>
      <vt:lpstr>1_Office Theme</vt:lpstr>
      <vt:lpstr>Capturing Change in Indigenous Labour Markets:  Local Approach, Pan-Canadian Impact </vt:lpstr>
      <vt:lpstr>Indigenous Education at Fleming College</vt:lpstr>
      <vt:lpstr>Indigenous Education at Fleming College</vt:lpstr>
      <vt:lpstr>Indigenous Education at Fleming College</vt:lpstr>
      <vt:lpstr>Indigenous Labour Market Research</vt:lpstr>
      <vt:lpstr>Future Skills Centre Opportunity </vt:lpstr>
      <vt:lpstr>Future Skills Centre </vt:lpstr>
      <vt:lpstr>Future Skills Centre </vt:lpstr>
      <vt:lpstr>Future Skills Centre </vt:lpstr>
      <vt:lpstr>Q &amp; 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Dennison</dc:creator>
  <cp:lastModifiedBy>Cindy English</cp:lastModifiedBy>
  <cp:revision>152</cp:revision>
  <dcterms:created xsi:type="dcterms:W3CDTF">2020-08-18T14:34:48Z</dcterms:created>
  <dcterms:modified xsi:type="dcterms:W3CDTF">2021-07-20T18:17:20Z</dcterms:modified>
</cp:coreProperties>
</file>