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345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647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6326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191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763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043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95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34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147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51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348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860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652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078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475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A7F55-746C-4715-8B1B-2F70A82A6433}" type="datetimeFigureOut">
              <a:rPr lang="en-CA" smtClean="0"/>
              <a:t>03/11/2015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BA10CC-851D-432E-9460-03BFCD1020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35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obin.Broomfield@flemingcollege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96" y="5363565"/>
            <a:ext cx="899000" cy="11423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834" y="2774603"/>
            <a:ext cx="9100166" cy="1691216"/>
          </a:xfrm>
        </p:spPr>
        <p:txBody>
          <a:bodyPr/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Fleming </a:t>
            </a:r>
            <a:r>
              <a:rPr lang="en-US" sz="1800" dirty="0" smtClean="0">
                <a:solidFill>
                  <a:schemeClr val="tx1"/>
                </a:solidFill>
              </a:rPr>
              <a:t>College </a:t>
            </a:r>
            <a:r>
              <a:rPr lang="en-US" sz="1800" dirty="0" smtClean="0">
                <a:solidFill>
                  <a:schemeClr val="tx1"/>
                </a:solidFill>
              </a:rPr>
              <a:t>is pleased to announce that…</a:t>
            </a:r>
            <a:r>
              <a:rPr lang="en-US" sz="1800" dirty="0" smtClean="0">
                <a:solidFill>
                  <a:srgbClr val="FF0000"/>
                </a:solidFill>
              </a:rPr>
              <a:t/>
            </a:r>
            <a:br>
              <a:rPr lang="en-US" sz="1800" dirty="0" smtClean="0">
                <a:solidFill>
                  <a:srgbClr val="FF0000"/>
                </a:solidFill>
              </a:rPr>
            </a:br>
            <a:r>
              <a:rPr lang="en-US" sz="4800" dirty="0" smtClean="0">
                <a:solidFill>
                  <a:srgbClr val="FF0000"/>
                </a:solidFill>
              </a:rPr>
              <a:t>AN INDIGENOUS </a:t>
            </a:r>
            <a:r>
              <a:rPr lang="en-US" sz="4800" dirty="0" smtClean="0">
                <a:solidFill>
                  <a:srgbClr val="FF0000"/>
                </a:solidFill>
              </a:rPr>
              <a:t>EDUCATION PROTOCOL SIGNING CEREMONY</a:t>
            </a:r>
            <a:r>
              <a:rPr lang="en-US" sz="2600" dirty="0" smtClean="0">
                <a:solidFill>
                  <a:srgbClr val="FF0000"/>
                </a:solidFill>
              </a:rPr>
              <a:t/>
            </a:r>
            <a:br>
              <a:rPr lang="en-US" sz="2600" dirty="0" smtClean="0">
                <a:solidFill>
                  <a:srgbClr val="FF0000"/>
                </a:solidFill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take place on:</a:t>
            </a:r>
            <a:r>
              <a:rPr lang="en-US" sz="12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7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Monday December 07, 2015 | 11h00 | Sutherland Campus, 599 </a:t>
            </a:r>
            <a:r>
              <a:rPr lang="en-US" sz="1700" dirty="0" err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Brealey</a:t>
            </a:r>
            <a:r>
              <a:rPr lang="en-US" sz="17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7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Drive, Peterborough</a:t>
            </a:r>
            <a: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Refreshments </a:t>
            </a: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be 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served | </a:t>
            </a:r>
            <a:r>
              <a:rPr lang="en-CA" sz="1400" dirty="0">
                <a:solidFill>
                  <a:schemeClr val="tx1"/>
                </a:solidFill>
              </a:rPr>
              <a:t>Please arrive </a:t>
            </a:r>
            <a:r>
              <a:rPr lang="en-CA" sz="1400" dirty="0" smtClean="0">
                <a:solidFill>
                  <a:schemeClr val="tx1"/>
                </a:solidFill>
              </a:rPr>
              <a:t>15 </a:t>
            </a:r>
            <a:r>
              <a:rPr lang="en-CA" sz="1400" dirty="0">
                <a:solidFill>
                  <a:schemeClr val="tx1"/>
                </a:solidFill>
              </a:rPr>
              <a:t>minutes early to secure </a:t>
            </a:r>
            <a:r>
              <a:rPr lang="en-CA" sz="1400" dirty="0" smtClean="0">
                <a:solidFill>
                  <a:schemeClr val="tx1"/>
                </a:solidFill>
              </a:rPr>
              <a:t>parking </a:t>
            </a:r>
            <a:r>
              <a:rPr lang="en-CA" sz="1400" dirty="0">
                <a:solidFill>
                  <a:schemeClr val="tx1"/>
                </a:solidFill>
              </a:rPr>
              <a:t>in our visitor parking lot</a:t>
            </a:r>
            <a:r>
              <a:rPr lang="en-US" sz="2600" dirty="0" smtClean="0">
                <a:solidFill>
                  <a:srgbClr val="FF0000"/>
                </a:solidFill>
              </a:rPr>
              <a:t/>
            </a:r>
            <a:br>
              <a:rPr lang="en-US" sz="2600" dirty="0" smtClean="0">
                <a:solidFill>
                  <a:srgbClr val="FF0000"/>
                </a:solidFill>
              </a:rPr>
            </a:br>
            <a:r>
              <a:rPr lang="en-US" sz="2600" dirty="0">
                <a:solidFill>
                  <a:srgbClr val="FF0000"/>
                </a:solidFill>
              </a:rPr>
              <a:t/>
            </a:r>
            <a:br>
              <a:rPr lang="en-US" sz="2600" dirty="0">
                <a:solidFill>
                  <a:srgbClr val="FF0000"/>
                </a:solidFill>
              </a:rPr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CA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833" y="3431501"/>
            <a:ext cx="9362633" cy="1259042"/>
          </a:xfrm>
        </p:spPr>
        <p:txBody>
          <a:bodyPr>
            <a:noAutofit/>
          </a:bodyPr>
          <a:lstStyle/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Fleming College recognizes and affirms </a:t>
            </a:r>
            <a:r>
              <a:rPr lang="en-US" sz="1600" dirty="0" smtClean="0">
                <a:solidFill>
                  <a:schemeClr val="tx1"/>
                </a:solidFill>
              </a:rPr>
              <a:t>our responsibility for Indigenous </a:t>
            </a:r>
            <a:r>
              <a:rPr lang="en-US" sz="1600" dirty="0" smtClean="0">
                <a:solidFill>
                  <a:schemeClr val="tx1"/>
                </a:solidFill>
              </a:rPr>
              <a:t>education by </a:t>
            </a:r>
            <a:r>
              <a:rPr lang="en-US" sz="1600" dirty="0" smtClean="0">
                <a:solidFill>
                  <a:schemeClr val="tx1"/>
                </a:solidFill>
              </a:rPr>
              <a:t>adopting </a:t>
            </a:r>
            <a:r>
              <a:rPr lang="en-US" sz="1600" dirty="0" smtClean="0">
                <a:solidFill>
                  <a:schemeClr val="tx1"/>
                </a:solidFill>
              </a:rPr>
              <a:t>the </a:t>
            </a:r>
            <a:r>
              <a:rPr lang="en-US" sz="1600" dirty="0" smtClean="0">
                <a:solidFill>
                  <a:schemeClr val="tx1"/>
                </a:solidFill>
              </a:rPr>
              <a:t>seven principles of the Indigenous Education Protocol for Colleges and Institutes Canada (</a:t>
            </a:r>
            <a:r>
              <a:rPr lang="en-US" sz="1600" dirty="0" err="1" smtClean="0">
                <a:solidFill>
                  <a:schemeClr val="tx1"/>
                </a:solidFill>
              </a:rPr>
              <a:t>CICan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600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n-US" sz="24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COME CELEBRATE WITH US!</a:t>
            </a:r>
            <a:endParaRPr lang="en-US" sz="24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H:\Desktop\Fleming-logo+tag-RG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8808" y="5457213"/>
            <a:ext cx="2460986" cy="95504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32833" y="4778879"/>
            <a:ext cx="9625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 more </a:t>
            </a:r>
            <a:r>
              <a:rPr lang="en-US" sz="1400" dirty="0" smtClean="0"/>
              <a:t>event information: </a:t>
            </a:r>
            <a:r>
              <a:rPr lang="en-US" sz="1400" dirty="0"/>
              <a:t>Robin Broomfield | 866-353-6464, ext. 1281 | </a:t>
            </a:r>
            <a:r>
              <a:rPr lang="en-US" sz="1400" dirty="0">
                <a:hlinkClick r:id="rId4"/>
              </a:rPr>
              <a:t>Robin.Broomfield@flemingcollege.ca</a:t>
            </a:r>
            <a:r>
              <a:rPr lang="en-US" sz="1400" dirty="0"/>
              <a:t> </a:t>
            </a:r>
            <a:endParaRPr lang="en-CA" sz="1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88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CA" dirty="0" smtClean="0">
                <a:solidFill>
                  <a:srgbClr val="FF0000"/>
                </a:solidFill>
              </a:rPr>
              <a:t>These </a:t>
            </a:r>
            <a:r>
              <a:rPr lang="en-CA" dirty="0">
                <a:solidFill>
                  <a:srgbClr val="FF0000"/>
                </a:solidFill>
              </a:rPr>
              <a:t>seven principles </a:t>
            </a:r>
            <a:r>
              <a:rPr lang="en-CA" dirty="0" smtClean="0">
                <a:solidFill>
                  <a:srgbClr val="FF0000"/>
                </a:solidFill>
              </a:rPr>
              <a:t>will guide </a:t>
            </a:r>
            <a:r>
              <a:rPr lang="en-CA" dirty="0">
                <a:solidFill>
                  <a:srgbClr val="FF0000"/>
                </a:solidFill>
              </a:rPr>
              <a:t>the institutions who </a:t>
            </a:r>
            <a:r>
              <a:rPr lang="en-CA" dirty="0" smtClean="0">
                <a:solidFill>
                  <a:srgbClr val="FF0000"/>
                </a:solidFill>
              </a:rPr>
              <a:t>agree to </a:t>
            </a:r>
            <a:r>
              <a:rPr lang="en-CA" dirty="0">
                <a:solidFill>
                  <a:srgbClr val="FF0000"/>
                </a:solidFill>
              </a:rPr>
              <a:t>sign on to </a:t>
            </a:r>
            <a:r>
              <a:rPr lang="en-CA" dirty="0" smtClean="0">
                <a:solidFill>
                  <a:srgbClr val="FF0000"/>
                </a:solidFill>
              </a:rPr>
              <a:t>the Indigenous Education Protocol.  </a:t>
            </a:r>
            <a:r>
              <a:rPr lang="en-CA" dirty="0">
                <a:solidFill>
                  <a:srgbClr val="FF0000"/>
                </a:solidFill>
              </a:rPr>
              <a:t>Signatory institutions agree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617789"/>
            <a:ext cx="8596668" cy="3880773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CA" dirty="0"/>
              <a:t> </a:t>
            </a:r>
          </a:p>
          <a:p>
            <a:r>
              <a:rPr lang="en-CA" dirty="0"/>
              <a:t>1. Commit to making Indigenous education a priority.</a:t>
            </a:r>
          </a:p>
          <a:p>
            <a:r>
              <a:rPr lang="en-CA" dirty="0"/>
              <a:t>2. Ensure governance structures recognize and respect Indigenous peoples.</a:t>
            </a:r>
          </a:p>
          <a:p>
            <a:r>
              <a:rPr lang="en-CA" dirty="0"/>
              <a:t>3. Implement intellectual and cultural traditions of Indigenous peoples through curriculum and learning approaches relevant to learners and communities.</a:t>
            </a:r>
          </a:p>
          <a:p>
            <a:r>
              <a:rPr lang="en-CA" dirty="0"/>
              <a:t>4. Support students and employees to increase understanding and reciprocity among Indigenous and non-Indigenous peoples.</a:t>
            </a:r>
          </a:p>
          <a:p>
            <a:r>
              <a:rPr lang="en-CA" dirty="0"/>
              <a:t>5. Commit to increasing the number of Indigenous employees with ongoing appointments throughout the institution, including Indigenous senior administrators.</a:t>
            </a:r>
          </a:p>
          <a:p>
            <a:r>
              <a:rPr lang="en-CA" dirty="0"/>
              <a:t>6. Establish Indigenous-centred holistic services and learning environments for learner success.</a:t>
            </a:r>
          </a:p>
          <a:p>
            <a:r>
              <a:rPr lang="en-CA" dirty="0"/>
              <a:t>7. Build relationships and be accountable to Indigenous communities in support of self-determination through education, training and applied research.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8251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10">
      <a:dk1>
        <a:sysClr val="windowText" lastClr="000000"/>
      </a:dk1>
      <a:lt1>
        <a:sysClr val="window" lastClr="FFFFFF"/>
      </a:lt1>
      <a:dk2>
        <a:srgbClr val="FFC000"/>
      </a:dk2>
      <a:lt2>
        <a:srgbClr val="EBEBEB"/>
      </a:lt2>
      <a:accent1>
        <a:srgbClr val="FFC000"/>
      </a:accent1>
      <a:accent2>
        <a:srgbClr val="000000"/>
      </a:accent2>
      <a:accent3>
        <a:srgbClr val="E6B91E"/>
      </a:accent3>
      <a:accent4>
        <a:srgbClr val="FFC000"/>
      </a:accent4>
      <a:accent5>
        <a:srgbClr val="C00000"/>
      </a:accent5>
      <a:accent6>
        <a:srgbClr val="C00000"/>
      </a:accent6>
      <a:hlink>
        <a:srgbClr val="2C3C43"/>
      </a:hlink>
      <a:folHlink>
        <a:srgbClr val="C0000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</TotalTime>
  <Words>80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 Fleming College is pleased to announce that… AN INDIGENOUS EDUCATION PROTOCOL SIGNING CEREMONY  Will take place on: Monday December 07, 2015 | 11h00 | Sutherland Campus, 599 Brealey Drive, Peterborough Refreshments will be served | Please arrive 15 minutes early to secure parking in our visitor parking lot    </vt:lpstr>
      <vt:lpstr>These seven principles will guide the institutions who agree to sign on to the Indigenous Education Protocol.  Signatory institutions agree to:</vt:lpstr>
    </vt:vector>
  </TitlesOfParts>
  <Company>Fleming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Broomfield</dc:creator>
  <cp:lastModifiedBy>Robin Broomfield</cp:lastModifiedBy>
  <cp:revision>19</cp:revision>
  <dcterms:created xsi:type="dcterms:W3CDTF">2015-10-30T17:48:28Z</dcterms:created>
  <dcterms:modified xsi:type="dcterms:W3CDTF">2015-11-03T19:34:49Z</dcterms:modified>
</cp:coreProperties>
</file>