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60" r:id="rId5"/>
    <p:sldId id="258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3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991E1-109D-49B6-B6D5-88B584CE249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7200" y="1379538"/>
            <a:ext cx="9144000" cy="2387600"/>
          </a:xfrm>
        </p:spPr>
        <p:txBody>
          <a:bodyPr anchor="b">
            <a:normAutofit/>
          </a:bodyPr>
          <a:lstStyle>
            <a:lvl1pPr algn="l">
              <a:defRPr sz="4800" b="1" u="sng"/>
            </a:lvl1pPr>
          </a:lstStyle>
          <a:p>
            <a:r>
              <a:rPr lang="en-US" dirty="0"/>
              <a:t>Presentation Title</a:t>
            </a:r>
            <a:endParaRPr lang="en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98C7F5-E48E-4576-B95D-45750C53FA3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57200" y="3978481"/>
            <a:ext cx="9144000" cy="2064510"/>
          </a:xfrm>
        </p:spPr>
        <p:txBody>
          <a:bodyPr>
            <a:normAutofit/>
          </a:bodyPr>
          <a:lstStyle>
            <a:lvl1pPr marL="0" indent="0" algn="l">
              <a:spcBef>
                <a:spcPts val="1000"/>
              </a:spcBef>
              <a:buNone/>
              <a:defRPr sz="2000" b="1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Presentation to:</a:t>
            </a:r>
            <a:br>
              <a:rPr lang="en-US" dirty="0"/>
            </a:br>
            <a:r>
              <a:rPr lang="en-US" dirty="0"/>
              <a:t>Fleming College</a:t>
            </a:r>
            <a:br>
              <a:rPr lang="en-US" dirty="0"/>
            </a:br>
            <a:r>
              <a:rPr lang="en-US" dirty="0"/>
              <a:t>By: Name, Title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B99866-75D5-4DD6-84F3-B9ABC549F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2024-11-06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29619-BDD3-48EE-ADC2-A76A2FD4B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09265-6C39-4229-95AE-0CD851051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05862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2CA97-021D-429D-9727-B1A176674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45292E-30B0-45EB-9DAA-14DA87C1D6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EAA390-F97B-4097-ADF7-3842F6083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2024-11-06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362D44-DD77-4CBD-94DA-1A496ACF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4B11FA-E201-4682-98AA-7B40CF820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81627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5E346A-9C7F-4234-9186-1E980A79D8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1BBBC2-F134-4426-BF2F-AB0D2078D5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D1C9D8-B464-4C29-89C6-076EABDCB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2024-11-06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A92B15-41D6-4CC6-A51C-F940D8BD0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073C84-CA37-4B4D-A9C5-FA1933B12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173766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E0E55-D0DE-4614-8293-6A32239470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B3863D-5FCA-482B-A8C2-C18AE4217F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B6096A-66A6-411F-B463-97F975404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2024-11-06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30F985-BAF6-41B9-BC97-AE4C6123B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C3EF86-B2D2-4924-9289-B6DDBD943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713011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CF8D01-041B-4E42-BE70-5B29BE96D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587B3D-8AF8-4ABE-AA4E-1F5834ECDC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A454FA-90E8-4B11-9B1D-6EE9B5597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2024-11-06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AF2E09-EA90-4389-9B3A-92E1F33D3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E7608C-C588-46A3-B141-66F36AAC7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438751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38FE6-67C7-44A7-95C7-5AE4DF4BF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8DD88D-9FE6-483E-854A-EF28DE23EB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04AA0-B2C8-4E35-92D0-ACC4318AA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2024-11-06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7055AA-4727-41FE-AB68-4CFBFDC30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771C72-83EB-4A1A-81C8-EC568DE36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871964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8C063-2120-4C48-9A08-9DCF9C0D6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A6B771-1B1C-490F-8D92-9929950C9C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5546CB-FDD1-47CF-B335-9F20D72F87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059B69-0934-4E08-AB0D-9581839D9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2024-11-06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B83FC4-A000-42F5-B538-C8C7699A6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90CE60-0622-4E99-9D51-9D665BAD6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84898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F03C6-392E-4A41-A161-CF4FEE43D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0E43C9-F055-4E82-B5BB-6EF854CB6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5B0DFC-FF95-4213-BC00-5C677D9340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7345A2-D4F0-4DD8-AF8A-F95BC0CAF0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C7F9BC-6A9F-4917-B72C-30F8130EE8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B8D6CA-28F3-4455-B969-EADD8BBAC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2024-11-06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BDC402-4259-4A28-830D-9456B7713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7A661E-63F8-4E78-980F-225BAB5FC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122024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7AA1C-2F87-4E98-8915-725EE9434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32B855-BE11-4762-A3D1-488E98E57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2024-11-06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76CD25-CF88-455B-BEF8-EAC64FAD2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005250-90FC-42EB-B67D-F82912C47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948305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B5E587-02DD-4B41-BBB4-A6AF50FDE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2024-11-06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FD3127-358B-4E45-A9B9-0300466E4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96BADC-B611-4671-BC08-EE8FBE5F0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501892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1E649-D7C3-421E-BCA8-71E3DF10F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B35111-373D-4057-9183-5E54EE761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831EFD-8329-4240-9593-E1F578E77E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A19C3B-FDC6-4EAE-91FE-C7529EAA1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2024-11-06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2BFF42-B8F0-479A-97B3-97AD05112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48C94A-18FD-45F5-ACBD-9E2614CB7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99642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27B39-52E1-4943-858C-98590670F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C95D95-5F9C-4341-B684-E90758241A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ED404F-0DF8-414E-B190-7C77B4DC3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2024-11-06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96FECB-BB56-462F-A207-A64023672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24DF9A-F3DB-404F-BC4C-7939AC56C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073896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ACC5F-84AC-47C4-A4D4-1983ED89B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F9A182-4D29-4497-9711-B7A69372EE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74D97D-5F16-45B8-A7CB-37A45CC610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0B12C9-212F-434E-8778-16CB6D4BC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2024-11-06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18FE9D-DE86-4988-9D61-76DC50069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314787-6B94-4E1A-89EA-BE3F5D97D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365241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9B735-AAD8-4B17-BDFD-F2A9FE738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BFCB12-B08F-453E-9FDE-7E545FC9DA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20C7E-1275-4D22-B5D4-476E96A9C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2024-11-06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3F1552-6C94-475A-85D7-3ECC46E5E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C8918C-38A7-49E8-BC46-CEB9CD1C0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401251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6E3C24-CA74-4565-9D86-7DDFD36D95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BD01F7-7D5A-4945-87A2-80CC26EBD3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E1529C-9CA2-4784-865C-EB242E6FC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2024-11-06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1267FA-8826-4068-909B-8D340F668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4718A7-7561-49BC-A743-E67360981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21843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552D8-1B5C-40B8-B442-155D46F34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4731D4-D6A8-4B05-885A-942B3D37DD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B1B5BD-D007-411D-B872-7B0F769A6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2024-11-06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D502E-BDE9-419A-B52C-F538ED782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509AD-E663-449C-906A-E332A5DD1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5396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18124-E932-4BDE-A3D2-683047800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A12BBB-549B-4635-89F1-A87DAD1329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30D080-400A-4F22-AEA5-DEF270E6E2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3ABCBB-836F-4884-AD0F-694D50787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2024-11-06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B8D262-EABB-4769-A896-4003F17F2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59451E-931E-4728-9B3E-15DE8981A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3469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3D76F-876A-47EE-8733-3225256DD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21213D-1640-4591-A35D-64E46D7989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DE9815-A221-474D-BA03-4903133A37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61622E-6C32-4948-8B73-D36023FB3D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09E8EA-FA75-4860-93C5-BAABF1C12C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33C60B-2E77-4CCF-9B39-38009AE7B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2024-11-06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409448-F1A6-424F-BEEA-6CBFDFD4C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240DFD-DEA4-4874-8712-FEFF8CBD5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68802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D5950-7FF7-42A3-A8D3-00A3FD2AC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663099-0079-42E7-A281-78BC86C4C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2024-11-06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A4CC70-40A7-428B-A7F1-04D8B49F8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9F0331-D5F9-4FF8-88A1-0BF1B56EB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91146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C49DE2-543B-4C8A-928E-38249CB29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2024-11-06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39DFFB-343F-42A1-825F-AC2E6D669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90EAF5-F1AC-481D-96DF-A6800CD1E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38919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D9406-CCC5-471E-BF71-5E0FB56A6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6C5E13-FB91-4EF7-843E-E001718211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EFED30-E450-4DD1-BC22-8DA7BB6157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369B7F-901A-4001-B422-95EDE800D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2024-11-06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25F1C3-A4CF-4C8C-9099-06BFED2AF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780044-5042-4E82-A881-DC99928C1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63430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2684C-CF70-49A2-97B7-FCD985F02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C24AA6-6F4A-4F12-B634-651A1B52A7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D35E9F-EF2B-4AD8-8D21-1BCCA414B4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0C7B10-5529-4DC0-BD93-476A78BEA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2024-11-06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C41461-2274-4252-80E8-85BEADAF8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99FF9C-D474-40D9-A6CA-56FEEB629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7035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0BFF30-71E6-4D15-B605-F6EE06F79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A62B1F-CBE7-4D43-BB31-0764E5446A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F5EE19-32BB-4E35-BE8B-A5C86651B4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700F77-D01F-4953-8C89-A22E5C487731}" type="datetimeFigureOut">
              <a:rPr lang="en-CA" smtClean="0"/>
              <a:t>2024-11-06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4F847B-E9AB-4062-A103-E00C98740F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EBB1C3-2ABC-453B-9547-D676478AA2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58451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u="sng" kern="1200">
          <a:solidFill>
            <a:schemeClr val="bg1"/>
          </a:solidFill>
          <a:latin typeface="Montserrat" panose="00000500000000000000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Montserrat" panose="00000500000000000000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Montserrat" panose="00000500000000000000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Montserrat" panose="00000500000000000000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Montserrat" panose="00000500000000000000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Montserrat" panose="00000500000000000000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122714-5A22-4C33-836B-9C42CFC28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9A2BD9-948A-41DE-809F-54A8AA8411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381FF8-8DDA-4ADC-9ADB-4CD1AE845D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195B6C-FC6A-4341-9521-C0BCA5A1AF97}" type="datetimeFigureOut">
              <a:rPr lang="en-CA" smtClean="0"/>
              <a:t>2024-11-06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2A90E-0E08-41F5-B5D8-5B97999F54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9E2FEE-E8E8-4D3E-936B-4A8516A11A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84322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u="sng" kern="1200">
          <a:solidFill>
            <a:schemeClr val="tx1"/>
          </a:solidFill>
          <a:latin typeface="Montserrat" panose="00000500000000000000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ontserrat" panose="00000500000000000000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ontserrat" panose="00000500000000000000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ontserrat" panose="00000500000000000000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anose="00000500000000000000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anose="00000500000000000000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E834C-D100-410C-B7AF-8B24F3F521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Budget Guidelines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4B4C57-AC1B-4CF4-90B3-1E61E257C0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/>
              <a:t>25-26</a:t>
            </a:r>
          </a:p>
        </p:txBody>
      </p:sp>
    </p:spTree>
    <p:extLst>
      <p:ext uri="{BB962C8B-B14F-4D97-AF65-F5344CB8AC3E}">
        <p14:creationId xmlns:p14="http://schemas.microsoft.com/office/powerpoint/2010/main" val="2375179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C5C0B-844D-0228-C95C-3CA925CA3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62AFD2-8F49-984B-BF5A-C16C548823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Confirm budget Folder access ok</a:t>
            </a:r>
          </a:p>
          <a:p>
            <a:endParaRPr lang="en-US" dirty="0"/>
          </a:p>
          <a:p>
            <a:r>
              <a:rPr lang="en-US" dirty="0"/>
              <a:t>If a department tab is missing let Budget Services know so we can add it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25-26 Budget Spreadsheets should move to the Final Folder no later than </a:t>
            </a:r>
            <a:r>
              <a:rPr lang="en-US" b="1" dirty="0"/>
              <a:t>December 2, 2024.</a:t>
            </a:r>
          </a:p>
          <a:p>
            <a:endParaRPr lang="en-US" b="1" dirty="0"/>
          </a:p>
          <a:p>
            <a:r>
              <a:rPr lang="en-US" b="1" i="0" dirty="0">
                <a:effectLst/>
                <a:latin typeface="Arial" panose="020B0604020202020204" pitchFamily="34" charset="0"/>
              </a:rPr>
              <a:t>FC_GL_AP_DET_ACCT_DEPT - GL &amp; AP details by Acct-Dept</a:t>
            </a:r>
          </a:p>
          <a:p>
            <a:pPr lvl="1"/>
            <a:r>
              <a:rPr lang="en-US" dirty="0"/>
              <a:t>Query to use to find history on previous charges</a:t>
            </a:r>
          </a:p>
        </p:txBody>
      </p:sp>
    </p:spTree>
    <p:extLst>
      <p:ext uri="{BB962C8B-B14F-4D97-AF65-F5344CB8AC3E}">
        <p14:creationId xmlns:p14="http://schemas.microsoft.com/office/powerpoint/2010/main" val="2344575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774EA-FA97-612C-93BB-4947DA747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Salaries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42A071-624D-AC05-F1DB-FAC4B95CDD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Check Salaries (Academic, Admin, Support are Prepopulated)</a:t>
            </a:r>
          </a:p>
          <a:p>
            <a:pPr lvl="1"/>
            <a:r>
              <a:rPr lang="en-US" dirty="0"/>
              <a:t>Vacant Positions</a:t>
            </a:r>
          </a:p>
          <a:p>
            <a:pPr lvl="1"/>
            <a:r>
              <a:rPr lang="en-US" dirty="0"/>
              <a:t>Retirements</a:t>
            </a:r>
          </a:p>
          <a:p>
            <a:pPr lvl="1"/>
            <a:r>
              <a:rPr lang="en-US" dirty="0"/>
              <a:t>Sabbaticals</a:t>
            </a:r>
          </a:p>
          <a:p>
            <a:pPr lvl="1"/>
            <a:r>
              <a:rPr lang="en-US" dirty="0"/>
              <a:t>Parental Leaves</a:t>
            </a:r>
          </a:p>
          <a:p>
            <a:pPr lvl="1"/>
            <a:r>
              <a:rPr lang="en-US" dirty="0"/>
              <a:t>Splits with other departments</a:t>
            </a:r>
          </a:p>
          <a:p>
            <a:pPr lvl="1"/>
            <a:r>
              <a:rPr lang="en-US" dirty="0"/>
              <a:t>Any other changes please let Budget Services know so we can update your spreadsheets</a:t>
            </a:r>
          </a:p>
          <a:p>
            <a:r>
              <a:rPr lang="en-US" dirty="0"/>
              <a:t>Other Salaries</a:t>
            </a:r>
          </a:p>
          <a:p>
            <a:pPr lvl="1"/>
            <a:r>
              <a:rPr lang="en-US" dirty="0"/>
              <a:t>Part Time</a:t>
            </a:r>
          </a:p>
          <a:p>
            <a:pPr lvl="1"/>
            <a:r>
              <a:rPr lang="en-US" dirty="0"/>
              <a:t>Student</a:t>
            </a:r>
          </a:p>
          <a:p>
            <a:pPr lvl="1"/>
            <a:r>
              <a:rPr lang="en-US" dirty="0"/>
              <a:t>Appendix D</a:t>
            </a:r>
          </a:p>
          <a:p>
            <a:pPr lvl="1"/>
            <a:r>
              <a:rPr lang="en-US" dirty="0"/>
              <a:t>Contract Administration</a:t>
            </a:r>
          </a:p>
          <a:p>
            <a:r>
              <a:rPr lang="en-US" dirty="0"/>
              <a:t>CMWG (Complement Management Working Group)</a:t>
            </a:r>
          </a:p>
          <a:p>
            <a:pPr lvl="1"/>
            <a:r>
              <a:rPr lang="en-US" dirty="0"/>
              <a:t>Approves new hiring decisions – reflected in CMWG Budget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100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5287F-F94B-070F-E661-2F11E7FF9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Zero Based Budgeting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44C66A-8AA7-0AE4-E93D-843B88A41D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line item needs a note that indicates how the budget amount was determined. Ex. Travel should indicate where it is expected to occur, how many people, etc. </a:t>
            </a:r>
          </a:p>
          <a:p>
            <a:endParaRPr lang="en-US" dirty="0"/>
          </a:p>
          <a:p>
            <a:r>
              <a:rPr lang="en-US" dirty="0"/>
              <a:t>Non-Salary Expenses – detail breakdown of the cost. If using supplementary worksheets to support these calculations, please save them in the budget folder.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317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F9FFD-AF05-CC62-50EF-938A3861B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Consider: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B7F81B-DD35-DF32-3212-3A1388851E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Alignment</a:t>
            </a:r>
            <a:r>
              <a:rPr lang="en-US" dirty="0"/>
              <a:t>: Does the expense support the College's strategic goals and priorities?</a:t>
            </a:r>
          </a:p>
          <a:p>
            <a:r>
              <a:rPr lang="en-US" b="1" dirty="0"/>
              <a:t>Necessity</a:t>
            </a:r>
            <a:r>
              <a:rPr lang="en-US" dirty="0"/>
              <a:t>: Is the expense essential and backed by clear evidence of need? </a:t>
            </a:r>
          </a:p>
          <a:p>
            <a:r>
              <a:rPr lang="en-US" b="1" dirty="0"/>
              <a:t>Cost-Benefit</a:t>
            </a:r>
            <a:r>
              <a:rPr lang="en-US" dirty="0"/>
              <a:t>: Are there more cost-effective alternatives? </a:t>
            </a:r>
          </a:p>
          <a:p>
            <a:r>
              <a:rPr lang="en-US" b="1" dirty="0"/>
              <a:t>Impact</a:t>
            </a:r>
            <a:r>
              <a:rPr lang="en-US" dirty="0"/>
              <a:t>: Will the expense lead to measurable improvements or results? </a:t>
            </a:r>
          </a:p>
          <a:p>
            <a:r>
              <a:rPr lang="en-US" b="1" dirty="0"/>
              <a:t>Efficiency</a:t>
            </a:r>
            <a:r>
              <a:rPr lang="en-US" dirty="0"/>
              <a:t>: Is the expense justified and resources used efficiently? </a:t>
            </a:r>
          </a:p>
          <a:p>
            <a:r>
              <a:rPr lang="en-US" b="1" dirty="0"/>
              <a:t>Sustainability</a:t>
            </a:r>
            <a:r>
              <a:rPr lang="en-US" dirty="0"/>
              <a:t>: Is it sustainable and does it offer long-term value? </a:t>
            </a:r>
          </a:p>
          <a:p>
            <a:r>
              <a:rPr lang="en-US" b="1" dirty="0"/>
              <a:t>Compliance</a:t>
            </a:r>
            <a:r>
              <a:rPr lang="en-US" dirty="0"/>
              <a:t>: Does it meet College policies? </a:t>
            </a:r>
          </a:p>
        </p:txBody>
      </p:sp>
    </p:spTree>
    <p:extLst>
      <p:ext uri="{BB962C8B-B14F-4D97-AF65-F5344CB8AC3E}">
        <p14:creationId xmlns:p14="http://schemas.microsoft.com/office/powerpoint/2010/main" val="2534134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272</Words>
  <Application>Microsoft Office PowerPoint</Application>
  <PresentationFormat>Widescreen</PresentationFormat>
  <Paragraphs>39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Montserrat</vt:lpstr>
      <vt:lpstr>Office Theme</vt:lpstr>
      <vt:lpstr>Custom Design</vt:lpstr>
      <vt:lpstr>Budget Guidelines</vt:lpstr>
      <vt:lpstr>Overview</vt:lpstr>
      <vt:lpstr>Salaries</vt:lpstr>
      <vt:lpstr>Zero Based Budgeting</vt:lpstr>
      <vt:lpstr>To Consider: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Fleming Presentation</dc:title>
  <dc:subject/>
  <dc:creator>marketingsupport@flemingcollege.ca</dc:creator>
  <cp:keywords/>
  <dc:description/>
  <cp:lastModifiedBy>Michelle Ephgrave</cp:lastModifiedBy>
  <cp:revision>11</cp:revision>
  <dcterms:created xsi:type="dcterms:W3CDTF">2021-06-07T15:17:29Z</dcterms:created>
  <dcterms:modified xsi:type="dcterms:W3CDTF">2024-11-06T20:21:11Z</dcterms:modified>
  <cp:category/>
</cp:coreProperties>
</file>