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0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3" d="100"/>
          <a:sy n="83" d="100"/>
        </p:scale>
        <p:origin x="54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991E1-109D-49B6-B6D5-88B584CE249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379538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u="sng"/>
            </a:lvl1pPr>
          </a:lstStyle>
          <a:p>
            <a:r>
              <a:rPr lang="en-US" dirty="0"/>
              <a:t>Presentation Title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8C7F5-E48E-4576-B95D-45750C53F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7200" y="3978481"/>
            <a:ext cx="9144000" cy="2064510"/>
          </a:xfr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buNone/>
              <a:defRPr sz="2000" b="1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to:</a:t>
            </a:r>
            <a:br>
              <a:rPr lang="en-US" dirty="0"/>
            </a:br>
            <a:r>
              <a:rPr lang="en-US" dirty="0"/>
              <a:t>Fleming College</a:t>
            </a:r>
            <a:br>
              <a:rPr lang="en-US" dirty="0"/>
            </a:br>
            <a:r>
              <a:rPr lang="en-US" dirty="0"/>
              <a:t>By: Name, Title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99866-75D5-4DD6-84F3-B9ABC549F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29619-BDD3-48EE-ADC2-A76A2FD4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09265-6C39-4229-95AE-0CD85105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586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2CA97-021D-429D-9727-B1A176674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5292E-30B0-45EB-9DAA-14DA87C1D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AA390-F97B-4097-ADF7-3842F608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62D44-DD77-4CBD-94DA-1A496ACF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B11FA-E201-4682-98AA-7B40CF820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162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5E346A-9C7F-4234-9186-1E980A79D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BBBC2-F134-4426-BF2F-AB0D2078D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C9D8-B464-4C29-89C6-076EABDCB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92B15-41D6-4CC6-A51C-F940D8BD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3C84-CA37-4B4D-A9C5-FA1933B1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7376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E0E55-D0DE-4614-8293-6A3223947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3863D-5FCA-482B-A8C2-C18AE4217F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6096A-66A6-411F-B463-97F975404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0F985-BAF6-41B9-BC97-AE4C6123B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3EF86-B2D2-4924-9289-B6DDBD94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1301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F8D01-041B-4E42-BE70-5B29BE96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87B3D-8AF8-4ABE-AA4E-1F5834ECD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454FA-90E8-4B11-9B1D-6EE9B559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F2E09-EA90-4389-9B3A-92E1F33D3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7608C-C588-46A3-B141-66F36AAC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875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8FE6-67C7-44A7-95C7-5AE4DF4B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DD88D-9FE6-483E-854A-EF28DE23E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04AA0-B2C8-4E35-92D0-ACC4318A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055AA-4727-41FE-AB68-4CFBFDC30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71C72-83EB-4A1A-81C8-EC568DE3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71964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8C063-2120-4C48-9A08-9DCF9C0D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6B771-1B1C-490F-8D92-9929950C9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546CB-FDD1-47CF-B335-9F20D72F8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59B69-0934-4E08-AB0D-9581839D9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83FC4-A000-42F5-B538-C8C7699A6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0CE60-0622-4E99-9D51-9D665BAD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89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F03C6-392E-4A41-A161-CF4FEE43D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E43C9-F055-4E82-B5BB-6EF854CB6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B0DFC-FF95-4213-BC00-5C677D934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7345A2-D4F0-4DD8-AF8A-F95BC0CAF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C7F9BC-6A9F-4917-B72C-30F8130EE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B8D6CA-28F3-4455-B969-EADD8BBA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DC402-4259-4A28-830D-9456B771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A661E-63F8-4E78-980F-225BAB5FC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2202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7AA1C-2F87-4E98-8915-725EE943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32B855-BE11-4762-A3D1-488E98E5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6CD25-CF88-455B-BEF8-EAC64FAD2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05250-90FC-42EB-B67D-F82912C4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4830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5E587-02DD-4B41-BBB4-A6AF50FDE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D3127-358B-4E45-A9B9-0300466E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96BADC-B611-4671-BC08-EE8FBE5F0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1892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1E649-D7C3-421E-BCA8-71E3DF10F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35111-373D-4057-9183-5E54EE761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31EFD-8329-4240-9593-E1F578E77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19C3B-FDC6-4EAE-91FE-C7529EAA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BFF42-B8F0-479A-97B3-97AD0511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8C94A-18FD-45F5-ACBD-9E2614CB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964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27B39-52E1-4943-858C-98590670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95D95-5F9C-4341-B684-E90758241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D404F-0DF8-414E-B190-7C77B4DC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6FECB-BB56-462F-A207-A6402367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4DF9A-F3DB-404F-BC4C-7939AC56C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7389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ACC5F-84AC-47C4-A4D4-1983ED89B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F9A182-4D29-4497-9711-B7A69372E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74D97D-5F16-45B8-A7CB-37A45CC61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B12C9-212F-434E-8778-16CB6D4BC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8FE9D-DE86-4988-9D61-76DC5006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14787-6B94-4E1A-89EA-BE3F5D97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6524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B735-AAD8-4B17-BDFD-F2A9FE738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BFCB12-B08F-453E-9FDE-7E545FC9D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20C7E-1275-4D22-B5D4-476E96A9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F1552-6C94-475A-85D7-3ECC46E5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8918C-38A7-49E8-BC46-CEB9CD1C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125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6E3C24-CA74-4565-9D86-7DDFD36D9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BD01F7-7D5A-4945-87A2-80CC26EBD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1529C-9CA2-4784-865C-EB242E6FC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267FA-8826-4068-909B-8D340F66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718A7-7561-49BC-A743-E67360981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184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552D8-1B5C-40B8-B442-155D46F34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731D4-D6A8-4B05-885A-942B3D37D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1B5BD-D007-411D-B872-7B0F769A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502E-BDE9-419A-B52C-F538ED78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509AD-E663-449C-906A-E332A5DD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9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18124-E932-4BDE-A3D2-683047800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12BBB-549B-4635-89F1-A87DAD132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0D080-400A-4F22-AEA5-DEF270E6E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ABCBB-836F-4884-AD0F-694D50787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8D262-EABB-4769-A896-4003F17F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9451E-931E-4728-9B3E-15DE8981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346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D76F-876A-47EE-8733-3225256DD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1213D-1640-4591-A35D-64E46D798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DE9815-A221-474D-BA03-4903133A3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61622E-6C32-4948-8B73-D36023FB3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09E8EA-FA75-4860-93C5-BAABF1C12C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3C60B-2E77-4CCF-9B39-38009AE7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409448-F1A6-424F-BEEA-6CBFDFD4C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40DFD-DEA4-4874-8712-FEFF8CBD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880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D5950-7FF7-42A3-A8D3-00A3FD2A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63099-0079-42E7-A281-78BC86C4C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4CC70-40A7-428B-A7F1-04D8B49F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F0331-D5F9-4FF8-88A1-0BF1B56EB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14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49DE2-543B-4C8A-928E-38249CB2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39DFFB-343F-42A1-825F-AC2E6D66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0EAF5-F1AC-481D-96DF-A6800CD1E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891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D9406-CCC5-471E-BF71-5E0FB56A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5E13-FB91-4EF7-843E-E00171821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FED30-E450-4DD1-BC22-8DA7BB615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69B7F-901A-4001-B422-95EDE800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5F1C3-A4CF-4C8C-9099-06BFED2A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80044-5042-4E82-A881-DC99928C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43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684C-CF70-49A2-97B7-FCD985F02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24AA6-6F4A-4F12-B634-651A1B52A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35E9F-EF2B-4AD8-8D21-1BCCA414B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C7B10-5529-4DC0-BD93-476A78BE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41461-2274-4252-80E8-85BEADAF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9FF9C-D474-40D9-A6CA-56FEEB62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703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0BFF30-71E6-4D15-B605-F6EE06F7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62B1F-CBE7-4D43-BB31-0764E5446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5EE19-32BB-4E35-BE8B-A5C86651B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00F77-D01F-4953-8C89-A22E5C487731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F847B-E9AB-4062-A103-E00C98740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B1C3-2ABC-453B-9547-D676478AA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845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u="sng" kern="1200">
          <a:solidFill>
            <a:schemeClr val="bg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22714-5A22-4C33-836B-9C42CFC28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A2BD9-948A-41DE-809F-54A8AA841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81FF8-8DDA-4ADC-9ADB-4CD1AE845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95B6C-FC6A-4341-9521-C0BCA5A1AF97}" type="datetimeFigureOut">
              <a:rPr lang="en-CA" smtClean="0"/>
              <a:t>2026-01-27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2A90E-0E08-41F5-B5D8-5B97999F5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E2FEE-E8E8-4D3E-936B-4A8516A11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32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u="sng" kern="1200">
          <a:solidFill>
            <a:schemeClr val="tx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E834C-D100-410C-B7AF-8B24F3F52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Budget Guidelines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B4C57-AC1B-4CF4-90B3-1E61E257C0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26-27</a:t>
            </a:r>
          </a:p>
        </p:txBody>
      </p:sp>
    </p:spTree>
    <p:extLst>
      <p:ext uri="{BB962C8B-B14F-4D97-AF65-F5344CB8AC3E}">
        <p14:creationId xmlns:p14="http://schemas.microsoft.com/office/powerpoint/2010/main" val="2375179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C5C0B-844D-0228-C95C-3CA925CA3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2AFD2-8F49-984B-BF5A-C16C54882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Confirm budget Folder access ok</a:t>
            </a:r>
          </a:p>
          <a:p>
            <a:endParaRPr lang="en-US" dirty="0"/>
          </a:p>
          <a:p>
            <a:r>
              <a:rPr lang="en-US" dirty="0"/>
              <a:t>If a department tab is missing let Budget Services know so we can add it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26-27 Budget Spreadsheets should move to the Final Folder no later than </a:t>
            </a:r>
            <a:r>
              <a:rPr lang="en-US" b="1" dirty="0"/>
              <a:t>February 27,2026.</a:t>
            </a:r>
          </a:p>
          <a:p>
            <a:endParaRPr lang="en-US" b="1" dirty="0"/>
          </a:p>
          <a:p>
            <a:r>
              <a:rPr lang="en-US" b="1" i="0" dirty="0">
                <a:effectLst/>
                <a:latin typeface="Arial" panose="020B0604020202020204" pitchFamily="34" charset="0"/>
              </a:rPr>
              <a:t>FC_GL_AP_DET_ACCT_DEPT - GL &amp; AP details by Acct-Dept</a:t>
            </a:r>
          </a:p>
          <a:p>
            <a:pPr lvl="1"/>
            <a:r>
              <a:rPr lang="en-US" dirty="0"/>
              <a:t>Query to use to find history on previous charges</a:t>
            </a:r>
          </a:p>
        </p:txBody>
      </p:sp>
    </p:spTree>
    <p:extLst>
      <p:ext uri="{BB962C8B-B14F-4D97-AF65-F5344CB8AC3E}">
        <p14:creationId xmlns:p14="http://schemas.microsoft.com/office/powerpoint/2010/main" val="2344575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774EA-FA97-612C-93BB-4947DA747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2A071-624D-AC05-F1DB-FAC4B95CD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Check Salaries (Academic, Admin, Support are Prepopulated)</a:t>
            </a:r>
          </a:p>
          <a:p>
            <a:pPr lvl="1"/>
            <a:r>
              <a:rPr lang="en-US" dirty="0"/>
              <a:t>Vacant Positions</a:t>
            </a:r>
          </a:p>
          <a:p>
            <a:pPr lvl="1"/>
            <a:r>
              <a:rPr lang="en-US" dirty="0"/>
              <a:t>Retirements</a:t>
            </a:r>
          </a:p>
          <a:p>
            <a:pPr lvl="1"/>
            <a:r>
              <a:rPr lang="en-US" dirty="0"/>
              <a:t>Sabbaticals</a:t>
            </a:r>
          </a:p>
          <a:p>
            <a:pPr lvl="1"/>
            <a:r>
              <a:rPr lang="en-US" dirty="0"/>
              <a:t>Parental Leaves</a:t>
            </a:r>
          </a:p>
          <a:p>
            <a:pPr lvl="1"/>
            <a:r>
              <a:rPr lang="en-US" dirty="0"/>
              <a:t>Splits with other departments</a:t>
            </a:r>
          </a:p>
          <a:p>
            <a:pPr lvl="1"/>
            <a:r>
              <a:rPr lang="en-US" dirty="0"/>
              <a:t>Any other changes please let Budget Services know so we can update your spreadsheets</a:t>
            </a:r>
          </a:p>
          <a:p>
            <a:r>
              <a:rPr lang="en-US" dirty="0"/>
              <a:t>Other Salaries</a:t>
            </a:r>
          </a:p>
          <a:p>
            <a:pPr lvl="1"/>
            <a:r>
              <a:rPr lang="en-US" dirty="0"/>
              <a:t>Part Time</a:t>
            </a:r>
          </a:p>
          <a:p>
            <a:pPr lvl="1"/>
            <a:r>
              <a:rPr lang="en-US" dirty="0"/>
              <a:t>Student</a:t>
            </a:r>
          </a:p>
          <a:p>
            <a:pPr lvl="1"/>
            <a:r>
              <a:rPr lang="en-US" dirty="0"/>
              <a:t>Appendix D</a:t>
            </a:r>
          </a:p>
          <a:p>
            <a:pPr lvl="1"/>
            <a:r>
              <a:rPr lang="en-US" dirty="0"/>
              <a:t>Contract Administration</a:t>
            </a:r>
          </a:p>
          <a:p>
            <a:r>
              <a:rPr lang="en-US" dirty="0"/>
              <a:t>CMWG (Complement Management Working Group)</a:t>
            </a:r>
          </a:p>
          <a:p>
            <a:pPr lvl="1"/>
            <a:r>
              <a:rPr lang="en-US" dirty="0"/>
              <a:t>Approves new hiring decisions – reflected in CMWG Budget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100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5287F-F94B-070F-E661-2F11E7FF9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 Based Budgeting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4C66A-8AA7-0AE4-E93D-843B88A41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line item needs a note that indicates how the budget amount was determined. Ex. Travel should indicate where it is expected to occur, how many people, etc. </a:t>
            </a:r>
          </a:p>
          <a:p>
            <a:endParaRPr lang="en-US" dirty="0"/>
          </a:p>
          <a:p>
            <a:r>
              <a:rPr lang="en-US" dirty="0"/>
              <a:t>Non-Salary Expenses – detail breakdown of the cost. If using supplementary worksheets to support these calculations, please save them in the budget folder.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317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F9FFD-AF05-CC62-50EF-938A3861B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Consider: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7F81B-DD35-DF32-3212-3A1388851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Alignment</a:t>
            </a:r>
            <a:r>
              <a:rPr lang="en-US" dirty="0"/>
              <a:t>: Does the expense support the College's strategic goals and priorities?</a:t>
            </a:r>
          </a:p>
          <a:p>
            <a:r>
              <a:rPr lang="en-US" b="1" dirty="0"/>
              <a:t>Necessity</a:t>
            </a:r>
            <a:r>
              <a:rPr lang="en-US" dirty="0"/>
              <a:t>: Is the expense essential and backed by clear evidence of need? </a:t>
            </a:r>
          </a:p>
          <a:p>
            <a:r>
              <a:rPr lang="en-US" b="1" dirty="0"/>
              <a:t>Cost-Benefit</a:t>
            </a:r>
            <a:r>
              <a:rPr lang="en-US" dirty="0"/>
              <a:t>: Are there more cost-effective alternatives? </a:t>
            </a:r>
          </a:p>
          <a:p>
            <a:r>
              <a:rPr lang="en-US" b="1" dirty="0"/>
              <a:t>Impact</a:t>
            </a:r>
            <a:r>
              <a:rPr lang="en-US" dirty="0"/>
              <a:t>: Will the expense lead to measurable improvements or results? </a:t>
            </a:r>
          </a:p>
          <a:p>
            <a:r>
              <a:rPr lang="en-US" b="1" dirty="0"/>
              <a:t>Efficiency</a:t>
            </a:r>
            <a:r>
              <a:rPr lang="en-US" dirty="0"/>
              <a:t>: Is the expense justified and resources used efficiently? </a:t>
            </a:r>
          </a:p>
          <a:p>
            <a:r>
              <a:rPr lang="en-US" b="1" dirty="0"/>
              <a:t>Sustainability</a:t>
            </a:r>
            <a:r>
              <a:rPr lang="en-US" dirty="0"/>
              <a:t>: Is it sustainable and does it offer long-term value? </a:t>
            </a:r>
          </a:p>
          <a:p>
            <a:r>
              <a:rPr lang="en-US" b="1" dirty="0"/>
              <a:t>Compliance</a:t>
            </a:r>
            <a:r>
              <a:rPr lang="en-US" dirty="0"/>
              <a:t>: Does it meet College policies? </a:t>
            </a:r>
          </a:p>
        </p:txBody>
      </p:sp>
    </p:spTree>
    <p:extLst>
      <p:ext uri="{BB962C8B-B14F-4D97-AF65-F5344CB8AC3E}">
        <p14:creationId xmlns:p14="http://schemas.microsoft.com/office/powerpoint/2010/main" val="2534134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270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Montserrat</vt:lpstr>
      <vt:lpstr>Office Theme</vt:lpstr>
      <vt:lpstr>Custom Design</vt:lpstr>
      <vt:lpstr>Budget Guidelines</vt:lpstr>
      <vt:lpstr>Overview</vt:lpstr>
      <vt:lpstr>Salaries</vt:lpstr>
      <vt:lpstr>Zero Based Budgeting</vt:lpstr>
      <vt:lpstr>To Consider: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Fleming Presentation</dc:title>
  <dc:subject/>
  <dc:creator>marketingsupport@flemingcollege.ca</dc:creator>
  <cp:keywords/>
  <dc:description/>
  <cp:lastModifiedBy>Michelle Ephgrave</cp:lastModifiedBy>
  <cp:revision>12</cp:revision>
  <dcterms:created xsi:type="dcterms:W3CDTF">2021-06-07T15:17:29Z</dcterms:created>
  <dcterms:modified xsi:type="dcterms:W3CDTF">2026-01-27T15:50:37Z</dcterms:modified>
  <cp:category/>
</cp:coreProperties>
</file>