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2" r:id="rId2"/>
    <p:sldId id="257" r:id="rId3"/>
    <p:sldId id="259" r:id="rId4"/>
    <p:sldId id="278" r:id="rId5"/>
    <p:sldId id="273" r:id="rId6"/>
    <p:sldId id="279" r:id="rId7"/>
    <p:sldId id="274" r:id="rId8"/>
    <p:sldId id="277" r:id="rId9"/>
    <p:sldId id="272" r:id="rId10"/>
    <p:sldId id="264" r:id="rId11"/>
    <p:sldId id="269" r:id="rId12"/>
    <p:sldId id="275" r:id="rId1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A3F"/>
    <a:srgbClr val="0E6A3E"/>
    <a:srgbClr val="105B34"/>
    <a:srgbClr val="FFE699"/>
    <a:srgbClr val="005430"/>
    <a:srgbClr val="006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 autoAdjust="0"/>
    <p:restoredTop sz="94434" autoAdjust="0"/>
  </p:normalViewPr>
  <p:slideViewPr>
    <p:cSldViewPr snapToGrid="0">
      <p:cViewPr varScale="1">
        <p:scale>
          <a:sx n="77" d="100"/>
          <a:sy n="77" d="100"/>
        </p:scale>
        <p:origin x="108" y="6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82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0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206D6358-8EEE-456F-AA24-5DD38E0413FE}" type="datetimeFigureOut">
              <a:rPr lang="en-CA" smtClean="0"/>
              <a:t>03/06/2019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r>
              <a:rPr lang="en-CA" smtClean="0"/>
              <a:t>1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2030"/>
            <a:ext cx="3043343" cy="467070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B0EAE810-551E-40A7-B63F-3F12AE8062C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5095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43979" cy="467363"/>
          </a:xfrm>
          <a:prstGeom prst="rect">
            <a:avLst/>
          </a:prstGeom>
        </p:spPr>
        <p:txBody>
          <a:bodyPr vert="horz" lIns="91573" tIns="45787" rIns="91573" bIns="45787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3" y="2"/>
            <a:ext cx="3043979" cy="467363"/>
          </a:xfrm>
          <a:prstGeom prst="rect">
            <a:avLst/>
          </a:prstGeom>
        </p:spPr>
        <p:txBody>
          <a:bodyPr vert="horz" lIns="91573" tIns="45787" rIns="91573" bIns="45787" rtlCol="0"/>
          <a:lstStyle>
            <a:lvl1pPr algn="r">
              <a:defRPr sz="1200"/>
            </a:lvl1pPr>
          </a:lstStyle>
          <a:p>
            <a:fld id="{F747823C-AD9B-4373-BA1D-7E5F591EA5B9}" type="datetimeFigureOut">
              <a:rPr lang="en-CA" smtClean="0"/>
              <a:t>03/06/2019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3" tIns="45787" rIns="91573" bIns="45787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6" y="4479689"/>
            <a:ext cx="5617208" cy="3665776"/>
          </a:xfrm>
          <a:prstGeom prst="rect">
            <a:avLst/>
          </a:prstGeom>
        </p:spPr>
        <p:txBody>
          <a:bodyPr vert="horz" lIns="91573" tIns="45787" rIns="91573" bIns="4578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41740"/>
            <a:ext cx="3043979" cy="467363"/>
          </a:xfrm>
          <a:prstGeom prst="rect">
            <a:avLst/>
          </a:prstGeom>
        </p:spPr>
        <p:txBody>
          <a:bodyPr vert="horz" lIns="91573" tIns="45787" rIns="91573" bIns="45787" rtlCol="0" anchor="b"/>
          <a:lstStyle>
            <a:lvl1pPr algn="l">
              <a:defRPr sz="1200"/>
            </a:lvl1pPr>
          </a:lstStyle>
          <a:p>
            <a:r>
              <a:rPr lang="en-CA" smtClean="0"/>
              <a:t>1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3" y="8841740"/>
            <a:ext cx="3043979" cy="467363"/>
          </a:xfrm>
          <a:prstGeom prst="rect">
            <a:avLst/>
          </a:prstGeom>
        </p:spPr>
        <p:txBody>
          <a:bodyPr vert="horz" lIns="91573" tIns="45787" rIns="91573" bIns="45787" rtlCol="0" anchor="b"/>
          <a:lstStyle>
            <a:lvl1pPr algn="r">
              <a:defRPr sz="1200"/>
            </a:lvl1pPr>
          </a:lstStyle>
          <a:p>
            <a:fld id="{03D95A91-A6BC-411F-B2DE-50BF2A498E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69940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8438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1665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9824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706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34" indent="-171442">
              <a:buFont typeface="Arial" panose="020B0604020202020204" pitchFamily="34" charset="0"/>
              <a:buChar char="•"/>
            </a:pPr>
            <a:endParaRPr lang="en-US" dirty="0"/>
          </a:p>
          <a:p>
            <a:pPr marL="171434" indent="-171442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0532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3983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171442" indent="-171442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3684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898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4537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9905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2947" y="4479687"/>
            <a:ext cx="5663364" cy="4199904"/>
          </a:xfrm>
        </p:spPr>
        <p:txBody>
          <a:bodyPr/>
          <a:lstStyle/>
          <a:p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639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5A91-A6BC-411F-B2DE-50BF2A498E62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78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D0D7-0A93-4DC6-927C-1ED346F876E5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060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E072-BE3F-44F3-8ED1-A9C0EC1876D6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826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B13B2-6851-45F9-A499-850627F3367D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32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51299-73B9-4B7A-8286-E747BF9F44D7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820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0607F-2B2B-4012-BD79-29F7B7A5116B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379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F8269-6DCB-48C1-BE09-C3DDA2BCD032}" type="datetime1">
              <a:rPr lang="en-CA" smtClean="0"/>
              <a:t>03/06/2019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055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1729-EE61-4F6E-94D1-7A200BD7A520}" type="datetime1">
              <a:rPr lang="en-CA" smtClean="0"/>
              <a:t>03/06/2019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451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CA9F-533B-4B27-90D3-8C058CC2F46D}" type="datetime1">
              <a:rPr lang="en-CA" smtClean="0"/>
              <a:t>03/06/2019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181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F27-4601-4D8D-90A9-2BAC74872480}" type="datetime1">
              <a:rPr lang="en-CA" smtClean="0"/>
              <a:t>03/06/2019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141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647B-9E67-4778-92CE-DE7079F02602}" type="datetime1">
              <a:rPr lang="en-CA" smtClean="0"/>
              <a:t>03/06/2019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426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741-4997-494B-90CB-06EB42DDBD99}" type="datetime1">
              <a:rPr lang="en-CA" smtClean="0"/>
              <a:t>03/06/2019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248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949" y="365125"/>
            <a:ext cx="10515600" cy="794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9423" y="1437005"/>
            <a:ext cx="10515600" cy="4112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027E7-139A-4EE1-A1D5-41C0883C02F4}" type="datetime1">
              <a:rPr lang="en-CA" smtClean="0"/>
              <a:t>03/06/2019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5AA16-977A-4CD8-AD18-C9A7E80E4B2D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5608DF-B0C6-5943-8064-0D56743A1DE7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6150"/>
          <a:stretch/>
        </p:blipFill>
        <p:spPr>
          <a:xfrm>
            <a:off x="7785636" y="5897503"/>
            <a:ext cx="3709255" cy="7331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532" y="5649216"/>
            <a:ext cx="12295572" cy="122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97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 Light" panose="020F0302020204030204" pitchFamily="34" charset="0"/>
          <a:ea typeface="Tahoma" panose="020B060403050404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949" y="365125"/>
            <a:ext cx="11027840" cy="10718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Signing Authority Draft Changes </a:t>
            </a:r>
            <a:br>
              <a:rPr lang="en-US" dirty="0" smtClean="0"/>
            </a:br>
            <a:r>
              <a:rPr lang="en-US" dirty="0" smtClean="0"/>
              <a:t>Agenda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sz="3600" dirty="0" smtClean="0"/>
              <a:t>Minister’s Binding Policy Directive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600" dirty="0" smtClean="0"/>
              <a:t>Signing Authority #4-417 OP Revisions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600" dirty="0"/>
              <a:t>Attestation Letters </a:t>
            </a:r>
            <a:endParaRPr lang="en-US" sz="3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600" dirty="0" smtClean="0"/>
              <a:t>Designated Signing Officers – Appendix A Changes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600" dirty="0" smtClean="0"/>
              <a:t>Other</a:t>
            </a:r>
            <a:endParaRPr lang="en-CA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627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Designated Signing Officers App A Changes Cont’d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Other Administrative Positions’ designated signing authority</a:t>
            </a:r>
          </a:p>
          <a:p>
            <a:pPr lvl="1"/>
            <a:r>
              <a:rPr lang="en-US" sz="2800" dirty="0" smtClean="0"/>
              <a:t>limited to specific Legal Documents that meet all criteria</a:t>
            </a:r>
          </a:p>
          <a:p>
            <a:pPr lvl="1"/>
            <a:r>
              <a:rPr lang="en-US" sz="2800" dirty="0" smtClean="0"/>
              <a:t>Relevant Administrators designated signing authority includes:	</a:t>
            </a:r>
          </a:p>
          <a:p>
            <a:pPr lvl="2"/>
            <a:r>
              <a:rPr lang="en-US" sz="2800" dirty="0" smtClean="0"/>
              <a:t>Contract Faculty &amp; Part-Time Employment Agreements </a:t>
            </a:r>
          </a:p>
          <a:p>
            <a:pPr lvl="2"/>
            <a:r>
              <a:rPr lang="en-US" sz="2800" dirty="0" smtClean="0"/>
              <a:t>Student Worker Hire Letter Templates provided by HR</a:t>
            </a:r>
          </a:p>
          <a:p>
            <a:pPr lvl="2"/>
            <a:r>
              <a:rPr lang="en-US" sz="2800" dirty="0" smtClean="0"/>
              <a:t>Termination Letters and Agreements</a:t>
            </a:r>
          </a:p>
          <a:p>
            <a:pPr lvl="2"/>
            <a:r>
              <a:rPr lang="en-US" sz="2800" dirty="0" smtClean="0"/>
              <a:t>Purchase of Goods and Service Agreements less than $25,000 all Administrators, less than $100,000 for Directors, Deans, Principals, CIO and Registrar</a:t>
            </a:r>
          </a:p>
          <a:p>
            <a:pPr marL="914400" lvl="2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643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Designated Signing Officers App A Changes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Legal Documents related to the purchase of goods and services require, </a:t>
            </a:r>
            <a:r>
              <a:rPr lang="en-US" sz="3200" u="sng" dirty="0" smtClean="0"/>
              <a:t>prior to their execution</a:t>
            </a:r>
            <a:r>
              <a:rPr lang="en-US" sz="3200" dirty="0" smtClean="0"/>
              <a:t>:</a:t>
            </a:r>
          </a:p>
          <a:p>
            <a:pPr lvl="1"/>
            <a:r>
              <a:rPr lang="en-US" sz="2800" dirty="0" smtClean="0"/>
              <a:t>Request for review from Purchasing for advice &amp; recommendations</a:t>
            </a:r>
            <a:endParaRPr lang="en-US" sz="2800" dirty="0"/>
          </a:p>
          <a:p>
            <a:pPr lvl="1"/>
            <a:r>
              <a:rPr lang="en-US" sz="2800" dirty="0" smtClean="0"/>
              <a:t>Incorporate advice/recommendations into final agreement</a:t>
            </a:r>
          </a:p>
          <a:p>
            <a:pPr lvl="1"/>
            <a:r>
              <a:rPr lang="en-US" sz="2800" dirty="0" smtClean="0"/>
              <a:t>Ensure Purchasing Policy #4-411, related operating procedures and the associated competitive thresholds have been followed</a:t>
            </a:r>
            <a:endParaRPr lang="en-US" sz="2400" dirty="0" smtClean="0"/>
          </a:p>
          <a:p>
            <a:r>
              <a:rPr lang="en-US" sz="3200" dirty="0" smtClean="0"/>
              <a:t>Return this type of fully executed agreement to Purchasing for filing and tracking</a:t>
            </a:r>
            <a:endParaRPr lang="en-US" sz="3200" dirty="0"/>
          </a:p>
          <a:p>
            <a:pPr marL="457200" lvl="1" indent="0">
              <a:buNone/>
            </a:pPr>
            <a:endParaRPr lang="en-US" sz="900" dirty="0"/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99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Sub-delegation </a:t>
            </a:r>
            <a:r>
              <a:rPr lang="en-US" dirty="0" smtClean="0"/>
              <a:t>(section 4)</a:t>
            </a:r>
          </a:p>
          <a:p>
            <a:r>
              <a:rPr lang="en-US" sz="3200" dirty="0" smtClean="0"/>
              <a:t>Legal Document Tracking </a:t>
            </a:r>
            <a:r>
              <a:rPr lang="en-US" dirty="0" smtClean="0"/>
              <a:t>(section 14)</a:t>
            </a:r>
          </a:p>
          <a:p>
            <a:r>
              <a:rPr lang="en-US" sz="3200" dirty="0" smtClean="0"/>
              <a:t>Finance </a:t>
            </a:r>
            <a:r>
              <a:rPr lang="en-US" sz="3200" smtClean="0"/>
              <a:t>Website/Signing Authority:</a:t>
            </a:r>
            <a:endParaRPr lang="en-US" sz="3200" dirty="0" smtClean="0"/>
          </a:p>
          <a:p>
            <a:pPr lvl="1"/>
            <a:r>
              <a:rPr lang="en-US" dirty="0" smtClean="0"/>
              <a:t>Link to the Policy and Operating Procedure</a:t>
            </a:r>
          </a:p>
          <a:p>
            <a:pPr lvl="1"/>
            <a:r>
              <a:rPr lang="en-US" dirty="0" smtClean="0"/>
              <a:t>Document Authorization Form</a:t>
            </a:r>
          </a:p>
          <a:p>
            <a:pPr lvl="1"/>
            <a:r>
              <a:rPr lang="en-US" dirty="0" smtClean="0"/>
              <a:t>Legal Document Process Flowchart</a:t>
            </a:r>
            <a:endParaRPr lang="en-US" dirty="0"/>
          </a:p>
          <a:p>
            <a:pPr lvl="1"/>
            <a:r>
              <a:rPr lang="en-US" dirty="0" smtClean="0"/>
              <a:t>Frequently Asked Questions</a:t>
            </a:r>
          </a:p>
          <a:p>
            <a:r>
              <a:rPr lang="en-US" sz="3200" dirty="0" smtClean="0"/>
              <a:t>Questions??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21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Minister’s Binding Policy Directive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Revised May 8, 2018</a:t>
            </a:r>
          </a:p>
          <a:p>
            <a:r>
              <a:rPr lang="en-US" sz="3600" dirty="0" smtClean="0"/>
              <a:t>Ontario Finance Authority approvals</a:t>
            </a:r>
          </a:p>
          <a:p>
            <a:r>
              <a:rPr lang="en-US" sz="3600" dirty="0" smtClean="0"/>
              <a:t>Annual </a:t>
            </a:r>
            <a:r>
              <a:rPr lang="en-US" sz="3600" dirty="0"/>
              <a:t>a</a:t>
            </a:r>
            <a:r>
              <a:rPr lang="en-US" sz="3600" dirty="0" smtClean="0"/>
              <a:t>ttestation of College compliance signed by the Chair of the Board of Governors</a:t>
            </a:r>
          </a:p>
          <a:p>
            <a:r>
              <a:rPr lang="en-US" sz="3600" dirty="0" smtClean="0"/>
              <a:t>Annual reporting of agreements/contracts to the Ministry </a:t>
            </a:r>
          </a:p>
          <a:p>
            <a:endParaRPr lang="en-US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17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948" y="365125"/>
            <a:ext cx="10589430" cy="1000212"/>
          </a:xfrm>
        </p:spPr>
        <p:txBody>
          <a:bodyPr>
            <a:noAutofit/>
          </a:bodyPr>
          <a:lstStyle/>
          <a:p>
            <a:pPr algn="ctr"/>
            <a:r>
              <a:rPr lang="en-CA" sz="3600" dirty="0" smtClean="0"/>
              <a:t>Signing Authority #4-417 Operating Procedure (OP) Revisions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528175"/>
            <a:ext cx="10459233" cy="40210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 smtClean="0"/>
          </a:p>
          <a:p>
            <a:r>
              <a:rPr lang="en-US" sz="3200" dirty="0" smtClean="0"/>
              <a:t>Section 6</a:t>
            </a:r>
            <a:r>
              <a:rPr lang="en-US" sz="3200" b="1" dirty="0" smtClean="0"/>
              <a:t> - </a:t>
            </a:r>
            <a:r>
              <a:rPr lang="en-US" sz="3200" dirty="0" smtClean="0"/>
              <a:t>Board Chair is required to sign an </a:t>
            </a:r>
            <a:r>
              <a:rPr lang="en-US" sz="3200" u="sng" dirty="0" smtClean="0"/>
              <a:t>annual</a:t>
            </a:r>
            <a:r>
              <a:rPr lang="en-US" sz="3200" dirty="0" smtClean="0"/>
              <a:t> attestation</a:t>
            </a:r>
            <a:r>
              <a:rPr lang="en-US" dirty="0" smtClean="0"/>
              <a:t> </a:t>
            </a:r>
          </a:p>
          <a:p>
            <a:pPr lvl="1"/>
            <a:r>
              <a:rPr lang="en-US" sz="2800" dirty="0" smtClean="0"/>
              <a:t>Contingent Liabilities were fully assessed prior  </a:t>
            </a:r>
            <a:r>
              <a:rPr lang="en-US" dirty="0"/>
              <a:t>(section 7)</a:t>
            </a:r>
          </a:p>
          <a:p>
            <a:pPr lvl="1"/>
            <a:r>
              <a:rPr lang="en-US" sz="2800" dirty="0" smtClean="0"/>
              <a:t>Limited Crown Liabilities/Cap College Exposure </a:t>
            </a:r>
            <a:r>
              <a:rPr lang="en-US" sz="2000" dirty="0" smtClean="0"/>
              <a:t>(section 9)</a:t>
            </a:r>
          </a:p>
          <a:p>
            <a:pPr lvl="1"/>
            <a:r>
              <a:rPr lang="en-US" sz="2800" dirty="0" smtClean="0"/>
              <a:t>Sought Appropriate Legal Advice prior </a:t>
            </a:r>
            <a:r>
              <a:rPr lang="en-US" sz="2000" dirty="0" smtClean="0"/>
              <a:t>(section 10)</a:t>
            </a:r>
          </a:p>
          <a:p>
            <a:pPr lvl="1"/>
            <a:r>
              <a:rPr lang="en-US" sz="2800" dirty="0" smtClean="0"/>
              <a:t>Complied with the FAA, Section 28 </a:t>
            </a:r>
            <a:r>
              <a:rPr lang="en-US" sz="2000" dirty="0" smtClean="0"/>
              <a:t>(section 7 &amp; 8)</a:t>
            </a:r>
          </a:p>
          <a:p>
            <a:pPr lvl="1"/>
            <a:r>
              <a:rPr lang="en-US" sz="2800" dirty="0" smtClean="0"/>
              <a:t>Reported Contracts &gt; $1.0 million </a:t>
            </a:r>
            <a:r>
              <a:rPr lang="en-US" sz="2000" dirty="0" smtClean="0"/>
              <a:t>(section 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083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Signing Authority #4-417 OP Revisions –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Section 7 - Legal Documents to be approved</a:t>
            </a:r>
            <a:r>
              <a:rPr lang="en-US" sz="3200" u="sng" dirty="0" smtClean="0"/>
              <a:t> prior to their execution</a:t>
            </a:r>
            <a:r>
              <a:rPr lang="en-US" sz="3200" dirty="0" smtClean="0"/>
              <a:t> by a Finance Department Administrator </a:t>
            </a:r>
          </a:p>
          <a:p>
            <a:pPr lvl="1"/>
            <a:r>
              <a:rPr lang="en-US" sz="2800" dirty="0" smtClean="0"/>
              <a:t>&gt;= $1.0 million</a:t>
            </a:r>
          </a:p>
          <a:p>
            <a:pPr lvl="1"/>
            <a:r>
              <a:rPr lang="en-US" sz="2800" dirty="0" smtClean="0"/>
              <a:t>Contingent Liability</a:t>
            </a:r>
          </a:p>
          <a:p>
            <a:r>
              <a:rPr lang="en-US" sz="3200" dirty="0"/>
              <a:t>New Definitions:</a:t>
            </a:r>
          </a:p>
          <a:p>
            <a:pPr lvl="1"/>
            <a:r>
              <a:rPr lang="en-US" sz="2800" dirty="0"/>
              <a:t>Contingent Liability</a:t>
            </a:r>
          </a:p>
          <a:p>
            <a:pPr lvl="1"/>
            <a:r>
              <a:rPr lang="en-US" sz="2800" dirty="0"/>
              <a:t>Finance Department Administrator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81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Signing Authority #4-417 OP Revisions –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endParaRPr lang="en-US" sz="1600" dirty="0" smtClean="0"/>
          </a:p>
          <a:p>
            <a:r>
              <a:rPr lang="en-US" sz="3200" dirty="0" smtClean="0"/>
              <a:t>Section 8 - Legal Documents must meet </a:t>
            </a:r>
            <a:r>
              <a:rPr lang="en-US" sz="3200" u="sng" dirty="0" smtClean="0"/>
              <a:t>all of below </a:t>
            </a:r>
            <a:r>
              <a:rPr lang="en-US" sz="3200" dirty="0" smtClean="0"/>
              <a:t>to be exempt </a:t>
            </a:r>
          </a:p>
          <a:p>
            <a:pPr lvl="1"/>
            <a:r>
              <a:rPr lang="en-US" sz="2800" dirty="0" smtClean="0"/>
              <a:t>term of less than 10 years</a:t>
            </a:r>
          </a:p>
          <a:p>
            <a:pPr lvl="1"/>
            <a:r>
              <a:rPr lang="en-US" sz="2800" dirty="0" smtClean="0"/>
              <a:t>comply with college policies, laws and government directives</a:t>
            </a:r>
          </a:p>
          <a:p>
            <a:pPr lvl="1"/>
            <a:r>
              <a:rPr lang="en-US" sz="2800" dirty="0" smtClean="0"/>
              <a:t>activities permitted under college objects</a:t>
            </a:r>
          </a:p>
          <a:p>
            <a:pPr lvl="1"/>
            <a:r>
              <a:rPr lang="en-US" sz="2800" dirty="0" smtClean="0"/>
              <a:t>government of Ontario not responsible for contingent liabilities</a:t>
            </a:r>
          </a:p>
          <a:p>
            <a:pPr lvl="1"/>
            <a:r>
              <a:rPr lang="en-US" sz="2800" dirty="0" smtClean="0"/>
              <a:t>governed by the laws of Ontario and relate to activities undertaken in Canada, with some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617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Signing Authority #4-417 OP Revisions –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Section 9 - Legal Documents that are negotiable, should include</a:t>
            </a:r>
            <a:r>
              <a:rPr lang="en-US" dirty="0" smtClean="0"/>
              <a:t> </a:t>
            </a:r>
          </a:p>
          <a:p>
            <a:pPr lvl="1"/>
            <a:r>
              <a:rPr lang="en-US" sz="2800" dirty="0" smtClean="0"/>
              <a:t>remedies limited to the assets of the college</a:t>
            </a:r>
          </a:p>
          <a:p>
            <a:pPr lvl="1"/>
            <a:r>
              <a:rPr lang="en-US" sz="2800" dirty="0" smtClean="0"/>
              <a:t>waive any recourse against the Crown other than the college</a:t>
            </a:r>
          </a:p>
          <a:p>
            <a:pPr lvl="1"/>
            <a:r>
              <a:rPr lang="en-US" sz="2800" dirty="0" smtClean="0"/>
              <a:t>limit the contingent liability to the value of the agreement </a:t>
            </a:r>
          </a:p>
          <a:p>
            <a:r>
              <a:rPr lang="en-US" sz="3200" dirty="0" smtClean="0"/>
              <a:t>Sample clauses will be included in the FAQ’s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336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Signing Authority #4-417 OP Revisions –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Section 10 – Legal Documents should be reviewed by legal counsel if </a:t>
            </a:r>
          </a:p>
          <a:p>
            <a:pPr lvl="1"/>
            <a:r>
              <a:rPr lang="en-US" sz="2800" dirty="0" smtClean="0"/>
              <a:t>Value &gt;= $1.0 million, or</a:t>
            </a:r>
          </a:p>
          <a:p>
            <a:pPr lvl="1"/>
            <a:r>
              <a:rPr lang="en-US" sz="2800" dirty="0" smtClean="0"/>
              <a:t>Contain a Contingent Liability, or</a:t>
            </a:r>
          </a:p>
          <a:p>
            <a:pPr lvl="1"/>
            <a:r>
              <a:rPr lang="en-US" sz="2800" dirty="0" smtClean="0"/>
              <a:t>Governed by laws other than the Province of Ontario, or</a:t>
            </a:r>
          </a:p>
          <a:p>
            <a:pPr lvl="1"/>
            <a:r>
              <a:rPr lang="en-US" sz="2800" dirty="0" smtClean="0"/>
              <a:t>Require </a:t>
            </a:r>
            <a:r>
              <a:rPr lang="en-US" sz="2800" dirty="0"/>
              <a:t>the college to indemnify another </a:t>
            </a:r>
            <a:r>
              <a:rPr lang="en-US" sz="2800" dirty="0" smtClean="0"/>
              <a:t>party, or</a:t>
            </a:r>
            <a:endParaRPr lang="en-US" sz="2800" dirty="0"/>
          </a:p>
          <a:p>
            <a:pPr lvl="1"/>
            <a:r>
              <a:rPr lang="en-US" sz="2800" dirty="0"/>
              <a:t>Minimum term in excess of five </a:t>
            </a:r>
            <a:r>
              <a:rPr lang="en-US" sz="2800" dirty="0" smtClean="0"/>
              <a:t>years, or</a:t>
            </a:r>
            <a:endParaRPr lang="en-US" sz="2800" dirty="0"/>
          </a:p>
          <a:p>
            <a:pPr lvl="1"/>
            <a:r>
              <a:rPr lang="en-US" sz="2800" dirty="0" smtClean="0"/>
              <a:t>Assigns intellectual </a:t>
            </a:r>
            <a:r>
              <a:rPr lang="en-US" sz="2800" dirty="0"/>
              <a:t>property rights of the College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098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Attestation Letters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Section 11 – Annual Attestation Letters</a:t>
            </a:r>
          </a:p>
          <a:p>
            <a:r>
              <a:rPr lang="en-US" dirty="0" smtClean="0"/>
              <a:t>President </a:t>
            </a:r>
          </a:p>
          <a:p>
            <a:r>
              <a:rPr lang="en-US" dirty="0" smtClean="0"/>
              <a:t>Direct Reports/VP’s</a:t>
            </a:r>
          </a:p>
          <a:p>
            <a:r>
              <a:rPr lang="en-US" dirty="0"/>
              <a:t>Additional Attestations at </a:t>
            </a:r>
            <a:r>
              <a:rPr lang="en-US" dirty="0" smtClean="0"/>
              <a:t>Direct Report’s Discretion</a:t>
            </a:r>
          </a:p>
          <a:p>
            <a:r>
              <a:rPr lang="en-US" dirty="0" smtClean="0"/>
              <a:t>2018/19 Letters – 2 are required due to timing</a:t>
            </a:r>
          </a:p>
          <a:p>
            <a:pPr lvl="1"/>
            <a:r>
              <a:rPr lang="en-US" dirty="0" smtClean="0"/>
              <a:t>Covering April 1, 2018 to OP effective date</a:t>
            </a:r>
          </a:p>
          <a:p>
            <a:pPr lvl="1"/>
            <a:r>
              <a:rPr lang="en-US" dirty="0" smtClean="0"/>
              <a:t>Covering OP effective date to March 31, 2019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630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Designated Signing Officers Appendix A Changes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159787"/>
            <a:ext cx="10601144" cy="4389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Vice Presidents and Executive Director, Marketing and Recruitment:</a:t>
            </a:r>
            <a:endParaRPr lang="en-US" sz="2800" dirty="0" smtClean="0"/>
          </a:p>
          <a:p>
            <a:pPr lvl="1"/>
            <a:r>
              <a:rPr lang="en-US" sz="2800" dirty="0" smtClean="0"/>
              <a:t>Purchase of Goods and Services Legal Documents</a:t>
            </a:r>
            <a:r>
              <a:rPr lang="en-US" dirty="0" smtClean="0"/>
              <a:t>:	</a:t>
            </a:r>
          </a:p>
          <a:p>
            <a:pPr lvl="2"/>
            <a:r>
              <a:rPr lang="en-US" sz="2400" dirty="0" smtClean="0"/>
              <a:t>VP Corporate Services  &lt; $1.0 million, </a:t>
            </a:r>
          </a:p>
          <a:p>
            <a:pPr lvl="2"/>
            <a:r>
              <a:rPr lang="en-US" sz="2400" dirty="0" smtClean="0"/>
              <a:t>All Vice President(s) and Executive Director, Marketing and Recruitment       &lt; $500,000</a:t>
            </a:r>
          </a:p>
          <a:p>
            <a:pPr lvl="1"/>
            <a:r>
              <a:rPr lang="en-US" sz="2800" dirty="0" smtClean="0"/>
              <a:t>Lease </a:t>
            </a:r>
            <a:r>
              <a:rPr lang="en-US" sz="2800" dirty="0"/>
              <a:t>agreements can </a:t>
            </a:r>
            <a:r>
              <a:rPr lang="en-US" sz="2800" dirty="0" smtClean="0"/>
              <a:t>be </a:t>
            </a:r>
            <a:r>
              <a:rPr lang="en-US" sz="2800" dirty="0"/>
              <a:t>signed by the President or Vice </a:t>
            </a:r>
            <a:r>
              <a:rPr lang="en-US" sz="2800" dirty="0" smtClean="0"/>
              <a:t>President, </a:t>
            </a:r>
            <a:r>
              <a:rPr lang="en-US" sz="2800" dirty="0"/>
              <a:t>Corporate </a:t>
            </a:r>
            <a:r>
              <a:rPr lang="en-US" sz="2800" dirty="0" smtClean="0"/>
              <a:t>Services</a:t>
            </a:r>
          </a:p>
          <a:p>
            <a:pPr lvl="1"/>
            <a:r>
              <a:rPr lang="en-US" sz="2800" dirty="0"/>
              <a:t>Any </a:t>
            </a:r>
            <a:r>
              <a:rPr lang="en-US" sz="2800" dirty="0" smtClean="0"/>
              <a:t>Other Legal Documents </a:t>
            </a:r>
            <a:r>
              <a:rPr lang="en-US" sz="2800" dirty="0"/>
              <a:t>within their area of </a:t>
            </a:r>
            <a:r>
              <a:rPr lang="en-US" sz="2800" dirty="0" smtClean="0"/>
              <a:t>responsibility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5AA16-977A-4CD8-AD18-C9A7E80E4B2D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956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8027</TotalTime>
  <Words>586</Words>
  <Application>Microsoft Office PowerPoint</Application>
  <PresentationFormat>Widescreen</PresentationFormat>
  <Paragraphs>121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Office Theme</vt:lpstr>
      <vt:lpstr>Signing Authority Draft Changes  Agenda</vt:lpstr>
      <vt:lpstr>Minister’s Binding Policy Directive </vt:lpstr>
      <vt:lpstr>Signing Authority #4-417 Operating Procedure (OP) Revisions</vt:lpstr>
      <vt:lpstr>Signing Authority #4-417 OP Revisions – Cont’d</vt:lpstr>
      <vt:lpstr>Signing Authority #4-417 OP Revisions – Cont’d</vt:lpstr>
      <vt:lpstr>Signing Authority #4-417 OP Revisions – Cont’d</vt:lpstr>
      <vt:lpstr>Signing Authority #4-417 OP Revisions – Cont’d</vt:lpstr>
      <vt:lpstr>Attestation Letters</vt:lpstr>
      <vt:lpstr>Designated Signing Officers Appendix A Changes</vt:lpstr>
      <vt:lpstr>Designated Signing Officers App A Changes Cont’d </vt:lpstr>
      <vt:lpstr>Designated Signing Officers App A Changes Cont’d</vt:lpstr>
      <vt:lpstr>Other</vt:lpstr>
    </vt:vector>
  </TitlesOfParts>
  <Company>Fleming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Van Parys</dc:creator>
  <cp:lastModifiedBy>Mark Morden</cp:lastModifiedBy>
  <cp:revision>177</cp:revision>
  <cp:lastPrinted>2019-02-19T15:53:06Z</cp:lastPrinted>
  <dcterms:created xsi:type="dcterms:W3CDTF">2018-09-19T15:15:22Z</dcterms:created>
  <dcterms:modified xsi:type="dcterms:W3CDTF">2019-06-03T13:09:56Z</dcterms:modified>
</cp:coreProperties>
</file>