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25" r:id="rId2"/>
  </p:sldMasterIdLst>
  <p:notesMasterIdLst>
    <p:notesMasterId r:id="rId17"/>
  </p:notesMasterIdLst>
  <p:handoutMasterIdLst>
    <p:handoutMasterId r:id="rId18"/>
  </p:handoutMasterIdLst>
  <p:sldIdLst>
    <p:sldId id="257" r:id="rId3"/>
    <p:sldId id="289" r:id="rId4"/>
    <p:sldId id="293" r:id="rId5"/>
    <p:sldId id="264" r:id="rId6"/>
    <p:sldId id="282" r:id="rId7"/>
    <p:sldId id="286" r:id="rId8"/>
    <p:sldId id="283" r:id="rId9"/>
    <p:sldId id="287" r:id="rId10"/>
    <p:sldId id="284" r:id="rId11"/>
    <p:sldId id="295" r:id="rId12"/>
    <p:sldId id="290" r:id="rId13"/>
    <p:sldId id="291" r:id="rId14"/>
    <p:sldId id="292" r:id="rId15"/>
    <p:sldId id="294"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4518316-5BDE-404F-83A9-F75C39F4F0DA}">
          <p14:sldIdLst>
            <p14:sldId id="257"/>
            <p14:sldId id="289"/>
            <p14:sldId id="293"/>
            <p14:sldId id="264"/>
            <p14:sldId id="282"/>
            <p14:sldId id="286"/>
            <p14:sldId id="283"/>
            <p14:sldId id="287"/>
            <p14:sldId id="284"/>
            <p14:sldId id="295"/>
            <p14:sldId id="290"/>
            <p14:sldId id="291"/>
            <p14:sldId id="292"/>
            <p14:sldId id="294"/>
          </p14:sldIdLst>
        </p14:section>
        <p14:section name="Backup Slides" id="{9CB40B10-A6EF-4D9C-A592-234F3D614EAB}">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Bates" initials="B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731F"/>
    <a:srgbClr val="D8EEC0"/>
    <a:srgbClr val="C2E49C"/>
    <a:srgbClr val="0C1305"/>
    <a:srgbClr val="568424"/>
    <a:srgbClr val="5C8E26"/>
    <a:srgbClr val="7ABB33"/>
    <a:srgbClr val="679D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522" y="-114"/>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124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E5E25206-A61C-412B-8968-2B0C7F111EB9}" type="datetimeFigureOut">
              <a:rPr lang="en-CA" smtClean="0"/>
              <a:t>05/10/2015</a:t>
            </a:fld>
            <a:endParaRPr lang="en-CA"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5E287713-BFBC-4257-BFA3-8672A5D0A866}" type="slidenum">
              <a:rPr lang="en-CA" smtClean="0"/>
              <a:t>‹#›</a:t>
            </a:fld>
            <a:endParaRPr lang="en-CA" dirty="0"/>
          </a:p>
        </p:txBody>
      </p:sp>
    </p:spTree>
    <p:extLst>
      <p:ext uri="{BB962C8B-B14F-4D97-AF65-F5344CB8AC3E}">
        <p14:creationId xmlns:p14="http://schemas.microsoft.com/office/powerpoint/2010/main" val="1753789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874F22C5-5C1B-4D58-A0B6-18AA9851B24C}" type="datetimeFigureOut">
              <a:rPr lang="en-CA" smtClean="0"/>
              <a:t>05/10/2015</a:t>
            </a:fld>
            <a:endParaRPr lang="en-CA"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983B5E47-5B1C-48D9-8629-8AF13F4E07C3}" type="slidenum">
              <a:rPr lang="en-CA" smtClean="0"/>
              <a:t>‹#›</a:t>
            </a:fld>
            <a:endParaRPr lang="en-CA" dirty="0"/>
          </a:p>
        </p:txBody>
      </p:sp>
    </p:spTree>
    <p:extLst>
      <p:ext uri="{BB962C8B-B14F-4D97-AF65-F5344CB8AC3E}">
        <p14:creationId xmlns:p14="http://schemas.microsoft.com/office/powerpoint/2010/main" val="1176822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a:t>
            </a:r>
          </a:p>
          <a:p>
            <a:r>
              <a:rPr lang="en-US" dirty="0" smtClean="0"/>
              <a:t>Mark Morden, Brian Baker, Brian Bates, Kathy Hokum, Sue Kloosterman, George MacDougall, Sonia Crook, Thom Luloff,  Trudy Heffernan, Lynn Watson, Trish O’Connor</a:t>
            </a:r>
          </a:p>
          <a:p>
            <a:endParaRPr lang="en-US" dirty="0"/>
          </a:p>
          <a:p>
            <a:r>
              <a:rPr lang="en-US" dirty="0" smtClean="0"/>
              <a:t>Partial:</a:t>
            </a:r>
          </a:p>
          <a:p>
            <a:r>
              <a:rPr lang="en-US" dirty="0" smtClean="0"/>
              <a:t>Krist Kerford, Robin Broomfield</a:t>
            </a:r>
            <a:endParaRPr lang="en-CA" dirty="0"/>
          </a:p>
        </p:txBody>
      </p:sp>
      <p:sp>
        <p:nvSpPr>
          <p:cNvPr id="4" name="Slide Number Placeholder 3"/>
          <p:cNvSpPr>
            <a:spLocks noGrp="1"/>
          </p:cNvSpPr>
          <p:nvPr>
            <p:ph type="sldNum" sz="quarter" idx="10"/>
          </p:nvPr>
        </p:nvSpPr>
        <p:spPr/>
        <p:txBody>
          <a:bodyPr/>
          <a:lstStyle/>
          <a:p>
            <a:fld id="{983B5E47-5B1C-48D9-8629-8AF13F4E07C3}" type="slidenum">
              <a:rPr lang="en-CA" smtClean="0"/>
              <a:t>1</a:t>
            </a:fld>
            <a:endParaRPr lang="en-CA" dirty="0"/>
          </a:p>
        </p:txBody>
      </p:sp>
    </p:spTree>
    <p:extLst>
      <p:ext uri="{BB962C8B-B14F-4D97-AF65-F5344CB8AC3E}">
        <p14:creationId xmlns:p14="http://schemas.microsoft.com/office/powerpoint/2010/main" val="3061941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 used to engage Career Services – worked well and is helping to get people thinking about assessment.</a:t>
            </a:r>
            <a:endParaRPr lang="en-CA" dirty="0"/>
          </a:p>
        </p:txBody>
      </p:sp>
      <p:sp>
        <p:nvSpPr>
          <p:cNvPr id="4" name="Slide Number Placeholder 3"/>
          <p:cNvSpPr>
            <a:spLocks noGrp="1"/>
          </p:cNvSpPr>
          <p:nvPr>
            <p:ph type="sldNum" sz="quarter" idx="10"/>
          </p:nvPr>
        </p:nvSpPr>
        <p:spPr/>
        <p:txBody>
          <a:bodyPr/>
          <a:lstStyle/>
          <a:p>
            <a:fld id="{983B5E47-5B1C-48D9-8629-8AF13F4E07C3}" type="slidenum">
              <a:rPr lang="en-CA" smtClean="0"/>
              <a:t>10</a:t>
            </a:fld>
            <a:endParaRPr lang="en-CA" dirty="0"/>
          </a:p>
        </p:txBody>
      </p:sp>
    </p:spTree>
    <p:extLst>
      <p:ext uri="{BB962C8B-B14F-4D97-AF65-F5344CB8AC3E}">
        <p14:creationId xmlns:p14="http://schemas.microsoft.com/office/powerpoint/2010/main" val="274107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83B5E47-5B1C-48D9-8629-8AF13F4E07C3}" type="slidenum">
              <a:rPr lang="en-CA" smtClean="0"/>
              <a:t>11</a:t>
            </a:fld>
            <a:endParaRPr lang="en-CA" dirty="0"/>
          </a:p>
        </p:txBody>
      </p:sp>
    </p:spTree>
    <p:extLst>
      <p:ext uri="{BB962C8B-B14F-4D97-AF65-F5344CB8AC3E}">
        <p14:creationId xmlns:p14="http://schemas.microsoft.com/office/powerpoint/2010/main" val="2522608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83B5E47-5B1C-48D9-8629-8AF13F4E07C3}" type="slidenum">
              <a:rPr lang="en-CA" smtClean="0"/>
              <a:t>12</a:t>
            </a:fld>
            <a:endParaRPr lang="en-CA" dirty="0"/>
          </a:p>
        </p:txBody>
      </p:sp>
    </p:spTree>
    <p:extLst>
      <p:ext uri="{BB962C8B-B14F-4D97-AF65-F5344CB8AC3E}">
        <p14:creationId xmlns:p14="http://schemas.microsoft.com/office/powerpoint/2010/main" val="4000828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Trish provided highlight of conference – 8 Ontario Colleges present, Niagara, George Brown, Sheridan, Georgian, St. Lawrence, Sault, Algonquin and Fleming. All have agreed to continue with a Ontario College council for Lean to share best practices. Trish to distribute notes from the conference (done   ). </a:t>
            </a:r>
            <a:endParaRPr lang="en-CA" dirty="0"/>
          </a:p>
        </p:txBody>
      </p:sp>
      <p:sp>
        <p:nvSpPr>
          <p:cNvPr id="4" name="Slide Number Placeholder 3"/>
          <p:cNvSpPr>
            <a:spLocks noGrp="1"/>
          </p:cNvSpPr>
          <p:nvPr>
            <p:ph type="sldNum" sz="quarter" idx="10"/>
          </p:nvPr>
        </p:nvSpPr>
        <p:spPr/>
        <p:txBody>
          <a:bodyPr/>
          <a:lstStyle/>
          <a:p>
            <a:fld id="{983B5E47-5B1C-48D9-8629-8AF13F4E07C3}" type="slidenum">
              <a:rPr lang="en-CA" smtClean="0"/>
              <a:t>13</a:t>
            </a:fld>
            <a:endParaRPr lang="en-CA" dirty="0"/>
          </a:p>
        </p:txBody>
      </p:sp>
    </p:spTree>
    <p:extLst>
      <p:ext uri="{BB962C8B-B14F-4D97-AF65-F5344CB8AC3E}">
        <p14:creationId xmlns:p14="http://schemas.microsoft.com/office/powerpoint/2010/main" val="1757343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Trish went through the Lean Action Plan at a high level (tracking sheet link here). Sonia provided an overview of the Meta Project. It was communicated that the Lean Steering Committee would now fold into the Meta Project which has an advisory committee structure. All of the planned and current Lean projects would be reported through the Meta project structure. </a:t>
            </a:r>
          </a:p>
          <a:p>
            <a:endParaRPr lang="en-US" dirty="0" smtClean="0"/>
          </a:p>
          <a:p>
            <a:endParaRPr lang="en-CA" dirty="0"/>
          </a:p>
        </p:txBody>
      </p:sp>
      <p:sp>
        <p:nvSpPr>
          <p:cNvPr id="4" name="Slide Number Placeholder 3"/>
          <p:cNvSpPr>
            <a:spLocks noGrp="1"/>
          </p:cNvSpPr>
          <p:nvPr>
            <p:ph type="sldNum" sz="quarter" idx="10"/>
          </p:nvPr>
        </p:nvSpPr>
        <p:spPr/>
        <p:txBody>
          <a:bodyPr/>
          <a:lstStyle/>
          <a:p>
            <a:fld id="{983B5E47-5B1C-48D9-8629-8AF13F4E07C3}" type="slidenum">
              <a:rPr lang="en-CA" smtClean="0"/>
              <a:t>14</a:t>
            </a:fld>
            <a:endParaRPr lang="en-CA" dirty="0"/>
          </a:p>
        </p:txBody>
      </p:sp>
    </p:spTree>
    <p:extLst>
      <p:ext uri="{BB962C8B-B14F-4D97-AF65-F5344CB8AC3E}">
        <p14:creationId xmlns:p14="http://schemas.microsoft.com/office/powerpoint/2010/main" val="2284083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Trish Provided a quick overview of the annual report (link is on the affinity page for Lean)</a:t>
            </a:r>
            <a:endParaRPr lang="en-CA" dirty="0"/>
          </a:p>
        </p:txBody>
      </p:sp>
      <p:sp>
        <p:nvSpPr>
          <p:cNvPr id="4" name="Slide Number Placeholder 3"/>
          <p:cNvSpPr>
            <a:spLocks noGrp="1"/>
          </p:cNvSpPr>
          <p:nvPr>
            <p:ph type="sldNum" sz="quarter" idx="10"/>
          </p:nvPr>
        </p:nvSpPr>
        <p:spPr/>
        <p:txBody>
          <a:bodyPr/>
          <a:lstStyle/>
          <a:p>
            <a:fld id="{983B5E47-5B1C-48D9-8629-8AF13F4E07C3}" type="slidenum">
              <a:rPr lang="en-CA" smtClean="0"/>
              <a:t>2</a:t>
            </a:fld>
            <a:endParaRPr lang="en-CA" dirty="0"/>
          </a:p>
        </p:txBody>
      </p:sp>
    </p:spTree>
    <p:extLst>
      <p:ext uri="{BB962C8B-B14F-4D97-AF65-F5344CB8AC3E}">
        <p14:creationId xmlns:p14="http://schemas.microsoft.com/office/powerpoint/2010/main" val="4163726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Projects presented </a:t>
            </a:r>
          </a:p>
          <a:p>
            <a:endParaRPr lang="en-US" dirty="0"/>
          </a:p>
          <a:p>
            <a:r>
              <a:rPr lang="en-US" dirty="0" smtClean="0"/>
              <a:t>– Trudy outlined the new QA process, note made regarding metrics gathered for Curriculum Renewal % of completion, %KPI analysis,  % of Acton items and % actionable</a:t>
            </a:r>
          </a:p>
          <a:p>
            <a:endParaRPr lang="en-US" dirty="0"/>
          </a:p>
          <a:p>
            <a:r>
              <a:rPr lang="en-US" dirty="0" smtClean="0"/>
              <a:t>-  Robin’s project in Student Services can be replicated in other departments for electronic file management and greater efficiency in reduced time on task in locating and managing files/email (significant organizational issues) </a:t>
            </a:r>
          </a:p>
          <a:p>
            <a:endParaRPr lang="en-US" dirty="0"/>
          </a:p>
          <a:p>
            <a:r>
              <a:rPr lang="en-US" dirty="0" smtClean="0"/>
              <a:t>-Heather Cosh’s reporting (Union Vacancy) project – it was noted by Kathy that the new process is a considerable improvement in timeliness and accuracy </a:t>
            </a:r>
            <a:endParaRPr lang="en-CA" dirty="0"/>
          </a:p>
        </p:txBody>
      </p:sp>
      <p:sp>
        <p:nvSpPr>
          <p:cNvPr id="4" name="Slide Number Placeholder 3"/>
          <p:cNvSpPr>
            <a:spLocks noGrp="1"/>
          </p:cNvSpPr>
          <p:nvPr>
            <p:ph type="sldNum" sz="quarter" idx="10"/>
          </p:nvPr>
        </p:nvSpPr>
        <p:spPr/>
        <p:txBody>
          <a:bodyPr/>
          <a:lstStyle/>
          <a:p>
            <a:fld id="{983B5E47-5B1C-48D9-8629-8AF13F4E07C3}" type="slidenum">
              <a:rPr lang="en-CA" smtClean="0"/>
              <a:t>3</a:t>
            </a:fld>
            <a:endParaRPr lang="en-CA" dirty="0"/>
          </a:p>
        </p:txBody>
      </p:sp>
    </p:spTree>
    <p:extLst>
      <p:ext uri="{BB962C8B-B14F-4D97-AF65-F5344CB8AC3E}">
        <p14:creationId xmlns:p14="http://schemas.microsoft.com/office/powerpoint/2010/main" val="1127669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Updated on IPP – tool should be updated by end of the day</a:t>
            </a:r>
          </a:p>
          <a:p>
            <a:r>
              <a:rPr lang="en-US" dirty="0" smtClean="0"/>
              <a:t>IP for Service – currently completing the first two pilots – Career and IT Help desk –shared framework (high level) next steps is to develop the template with ranking system </a:t>
            </a:r>
          </a:p>
          <a:p>
            <a:r>
              <a:rPr lang="en-US" dirty="0" smtClean="0"/>
              <a:t> </a:t>
            </a:r>
            <a:endParaRPr lang="en-CA" dirty="0"/>
          </a:p>
        </p:txBody>
      </p:sp>
      <p:sp>
        <p:nvSpPr>
          <p:cNvPr id="4" name="Slide Number Placeholder 3"/>
          <p:cNvSpPr>
            <a:spLocks noGrp="1"/>
          </p:cNvSpPr>
          <p:nvPr>
            <p:ph type="sldNum" sz="quarter" idx="10"/>
          </p:nvPr>
        </p:nvSpPr>
        <p:spPr/>
        <p:txBody>
          <a:bodyPr/>
          <a:lstStyle/>
          <a:p>
            <a:fld id="{983B5E47-5B1C-48D9-8629-8AF13F4E07C3}" type="slidenum">
              <a:rPr lang="en-CA" smtClean="0"/>
              <a:t>4</a:t>
            </a:fld>
            <a:endParaRPr lang="en-CA" dirty="0"/>
          </a:p>
        </p:txBody>
      </p:sp>
    </p:spTree>
    <p:extLst>
      <p:ext uri="{BB962C8B-B14F-4D97-AF65-F5344CB8AC3E}">
        <p14:creationId xmlns:p14="http://schemas.microsoft.com/office/powerpoint/2010/main" val="3547893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Referenced other institutional frameworks for Integrated Planning </a:t>
            </a:r>
            <a:endParaRPr lang="en-CA" dirty="0"/>
          </a:p>
        </p:txBody>
      </p:sp>
      <p:sp>
        <p:nvSpPr>
          <p:cNvPr id="4" name="Slide Number Placeholder 3"/>
          <p:cNvSpPr>
            <a:spLocks noGrp="1"/>
          </p:cNvSpPr>
          <p:nvPr>
            <p:ph type="sldNum" sz="quarter" idx="10"/>
          </p:nvPr>
        </p:nvSpPr>
        <p:spPr/>
        <p:txBody>
          <a:bodyPr/>
          <a:lstStyle/>
          <a:p>
            <a:fld id="{983B5E47-5B1C-48D9-8629-8AF13F4E07C3}" type="slidenum">
              <a:rPr lang="en-CA" smtClean="0"/>
              <a:t>5</a:t>
            </a:fld>
            <a:endParaRPr lang="en-CA" dirty="0"/>
          </a:p>
        </p:txBody>
      </p:sp>
    </p:spTree>
    <p:extLst>
      <p:ext uri="{BB962C8B-B14F-4D97-AF65-F5344CB8AC3E}">
        <p14:creationId xmlns:p14="http://schemas.microsoft.com/office/powerpoint/2010/main" val="2738263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Referenced other institutional frameworks for Integrated Planning – Algonquin’s framework is comprehensive, however, likely not sustainable in terms of volume of work</a:t>
            </a:r>
            <a:endParaRPr lang="en-CA" dirty="0" smtClean="0"/>
          </a:p>
          <a:p>
            <a:endParaRPr lang="en-CA" dirty="0"/>
          </a:p>
        </p:txBody>
      </p:sp>
      <p:sp>
        <p:nvSpPr>
          <p:cNvPr id="4" name="Slide Number Placeholder 3"/>
          <p:cNvSpPr>
            <a:spLocks noGrp="1"/>
          </p:cNvSpPr>
          <p:nvPr>
            <p:ph type="sldNum" sz="quarter" idx="10"/>
          </p:nvPr>
        </p:nvSpPr>
        <p:spPr/>
        <p:txBody>
          <a:bodyPr/>
          <a:lstStyle/>
          <a:p>
            <a:fld id="{983B5E47-5B1C-48D9-8629-8AF13F4E07C3}" type="slidenum">
              <a:rPr lang="en-CA" smtClean="0"/>
              <a:t>6</a:t>
            </a:fld>
            <a:endParaRPr lang="en-CA" dirty="0"/>
          </a:p>
        </p:txBody>
      </p:sp>
    </p:spTree>
    <p:extLst>
      <p:ext uri="{BB962C8B-B14F-4D97-AF65-F5344CB8AC3E}">
        <p14:creationId xmlns:p14="http://schemas.microsoft.com/office/powerpoint/2010/main" val="1163585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Niagara’s framework for integrated planning</a:t>
            </a:r>
            <a:endParaRPr lang="en-CA" dirty="0"/>
          </a:p>
        </p:txBody>
      </p:sp>
      <p:sp>
        <p:nvSpPr>
          <p:cNvPr id="4" name="Slide Number Placeholder 3"/>
          <p:cNvSpPr>
            <a:spLocks noGrp="1"/>
          </p:cNvSpPr>
          <p:nvPr>
            <p:ph type="sldNum" sz="quarter" idx="10"/>
          </p:nvPr>
        </p:nvSpPr>
        <p:spPr/>
        <p:txBody>
          <a:bodyPr/>
          <a:lstStyle/>
          <a:p>
            <a:fld id="{983B5E47-5B1C-48D9-8629-8AF13F4E07C3}" type="slidenum">
              <a:rPr lang="en-CA" smtClean="0"/>
              <a:t>7</a:t>
            </a:fld>
            <a:endParaRPr lang="en-CA" dirty="0"/>
          </a:p>
        </p:txBody>
      </p:sp>
    </p:spTree>
    <p:extLst>
      <p:ext uri="{BB962C8B-B14F-4D97-AF65-F5344CB8AC3E}">
        <p14:creationId xmlns:p14="http://schemas.microsoft.com/office/powerpoint/2010/main" val="35360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Fleming’s initial framework (high level brainstorming)</a:t>
            </a:r>
            <a:endParaRPr lang="en-CA" dirty="0"/>
          </a:p>
        </p:txBody>
      </p:sp>
      <p:sp>
        <p:nvSpPr>
          <p:cNvPr id="4" name="Slide Number Placeholder 3"/>
          <p:cNvSpPr>
            <a:spLocks noGrp="1"/>
          </p:cNvSpPr>
          <p:nvPr>
            <p:ph type="sldNum" sz="quarter" idx="10"/>
          </p:nvPr>
        </p:nvSpPr>
        <p:spPr/>
        <p:txBody>
          <a:bodyPr/>
          <a:lstStyle/>
          <a:p>
            <a:fld id="{983B5E47-5B1C-48D9-8629-8AF13F4E07C3}" type="slidenum">
              <a:rPr lang="en-CA" smtClean="0"/>
              <a:t>8</a:t>
            </a:fld>
            <a:endParaRPr lang="en-CA" dirty="0"/>
          </a:p>
        </p:txBody>
      </p:sp>
    </p:spTree>
    <p:extLst>
      <p:ext uri="{BB962C8B-B14F-4D97-AF65-F5344CB8AC3E}">
        <p14:creationId xmlns:p14="http://schemas.microsoft.com/office/powerpoint/2010/main" val="3660124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Timelines are on track – Trish has held workshops with career services and starts with IT help desk next week. Draft framework for career services shared at the meeting.</a:t>
            </a:r>
            <a:endParaRPr lang="en-CA" dirty="0"/>
          </a:p>
        </p:txBody>
      </p:sp>
      <p:sp>
        <p:nvSpPr>
          <p:cNvPr id="4" name="Slide Number Placeholder 3"/>
          <p:cNvSpPr>
            <a:spLocks noGrp="1"/>
          </p:cNvSpPr>
          <p:nvPr>
            <p:ph type="sldNum" sz="quarter" idx="10"/>
          </p:nvPr>
        </p:nvSpPr>
        <p:spPr/>
        <p:txBody>
          <a:bodyPr/>
          <a:lstStyle/>
          <a:p>
            <a:fld id="{983B5E47-5B1C-48D9-8629-8AF13F4E07C3}" type="slidenum">
              <a:rPr lang="en-CA" smtClean="0"/>
              <a:t>9</a:t>
            </a:fld>
            <a:endParaRPr lang="en-CA" dirty="0"/>
          </a:p>
        </p:txBody>
      </p:sp>
    </p:spTree>
    <p:extLst>
      <p:ext uri="{BB962C8B-B14F-4D97-AF65-F5344CB8AC3E}">
        <p14:creationId xmlns:p14="http://schemas.microsoft.com/office/powerpoint/2010/main" val="33663230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4" descr="Fleming_logo+tag.gi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7050" y="785813"/>
            <a:ext cx="5607050"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0195" name="Rectangle 3"/>
          <p:cNvSpPr>
            <a:spLocks noGrp="1" noChangeArrowheads="1"/>
          </p:cNvSpPr>
          <p:nvPr>
            <p:ph type="ctrTitle"/>
          </p:nvPr>
        </p:nvSpPr>
        <p:spPr>
          <a:xfrm>
            <a:off x="714348" y="3786190"/>
            <a:ext cx="7772400" cy="1470025"/>
          </a:xfrm>
        </p:spPr>
        <p:txBody>
          <a:bodyPr/>
          <a:lstStyle>
            <a:lvl1pPr algn="ctr">
              <a:defRPr sz="3200">
                <a:solidFill>
                  <a:schemeClr val="bg2"/>
                </a:solidFill>
              </a:defRPr>
            </a:lvl1pPr>
          </a:lstStyle>
          <a:p>
            <a:r>
              <a:rPr lang="en-US" smtClean="0"/>
              <a:t>Click to edit Master title style</a:t>
            </a:r>
            <a:endParaRPr lang="en-US" dirty="0"/>
          </a:p>
        </p:txBody>
      </p:sp>
      <p:sp>
        <p:nvSpPr>
          <p:cNvPr id="4" name="Rectangle 7"/>
          <p:cNvSpPr>
            <a:spLocks noGrp="1" noChangeArrowheads="1"/>
          </p:cNvSpPr>
          <p:nvPr>
            <p:ph type="sldNum" sz="quarter" idx="10"/>
          </p:nvPr>
        </p:nvSpPr>
        <p:spPr>
          <a:xfrm>
            <a:off x="6858000" y="6286500"/>
            <a:ext cx="2133600" cy="476250"/>
          </a:xfrm>
        </p:spPr>
        <p:txBody>
          <a:bodyPr/>
          <a:lstStyle>
            <a:lvl1pPr>
              <a:defRPr sz="1200">
                <a:solidFill>
                  <a:srgbClr val="B2B2B2"/>
                </a:solidFill>
              </a:defRPr>
            </a:lvl1pPr>
          </a:lstStyle>
          <a:p>
            <a:fld id="{ABCF5554-3354-4F9C-B289-25868017747F}" type="slidenum">
              <a:rPr lang="en-US" altLang="en-US"/>
              <a:pPr/>
              <a:t>‹#›</a:t>
            </a:fld>
            <a:endParaRPr lang="en-US" altLang="en-US" dirty="0"/>
          </a:p>
        </p:txBody>
      </p:sp>
    </p:spTree>
    <p:extLst>
      <p:ext uri="{BB962C8B-B14F-4D97-AF65-F5344CB8AC3E}">
        <p14:creationId xmlns:p14="http://schemas.microsoft.com/office/powerpoint/2010/main" val="27553708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7FD9546-E024-4AEB-9257-DD7AA73CDF34}"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95451268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81000"/>
            <a:ext cx="2076450" cy="5364163"/>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28600" y="381000"/>
            <a:ext cx="6076950" cy="5364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8D610FF-6BD7-4D1F-AF60-2CF3FA913108}"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22901362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6477000" cy="533400"/>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304800" y="1219200"/>
            <a:ext cx="8229600" cy="4525963"/>
          </a:xfrm>
        </p:spPr>
        <p:txBody>
          <a:bodyPr/>
          <a:lstStyle/>
          <a:p>
            <a:pPr lvl="0"/>
            <a:r>
              <a:rPr lang="en-US" noProof="0" dirty="0" smtClean="0"/>
              <a:t>Click icon to add table</a:t>
            </a:r>
            <a:endParaRPr lang="en-CA"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71BA0D-532F-4F60-9DC3-680CF7C52B35}"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97446581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4" descr="Fleming_logo+tag.gi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7050" y="785813"/>
            <a:ext cx="5607050"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0195" name="Rectangle 3"/>
          <p:cNvSpPr>
            <a:spLocks noGrp="1" noChangeArrowheads="1"/>
          </p:cNvSpPr>
          <p:nvPr>
            <p:ph type="ctrTitle"/>
          </p:nvPr>
        </p:nvSpPr>
        <p:spPr>
          <a:xfrm>
            <a:off x="714348" y="3786190"/>
            <a:ext cx="7772400" cy="1470025"/>
          </a:xfrm>
        </p:spPr>
        <p:txBody>
          <a:bodyPr/>
          <a:lstStyle>
            <a:lvl1pPr algn="ctr">
              <a:defRPr sz="3200">
                <a:solidFill>
                  <a:schemeClr val="bg2"/>
                </a:solidFill>
              </a:defRPr>
            </a:lvl1pPr>
          </a:lstStyle>
          <a:p>
            <a:r>
              <a:rPr lang="en-US" smtClean="0"/>
              <a:t>Click to edit Master title style</a:t>
            </a:r>
            <a:endParaRPr lang="en-US" dirty="0"/>
          </a:p>
        </p:txBody>
      </p:sp>
      <p:sp>
        <p:nvSpPr>
          <p:cNvPr id="4" name="Rectangle 7"/>
          <p:cNvSpPr>
            <a:spLocks noGrp="1" noChangeArrowheads="1"/>
          </p:cNvSpPr>
          <p:nvPr>
            <p:ph type="sldNum" sz="quarter" idx="10"/>
          </p:nvPr>
        </p:nvSpPr>
        <p:spPr>
          <a:xfrm>
            <a:off x="6858000" y="6286500"/>
            <a:ext cx="2133600" cy="476250"/>
          </a:xfrm>
        </p:spPr>
        <p:txBody>
          <a:bodyPr/>
          <a:lstStyle>
            <a:lvl1pPr>
              <a:defRPr sz="1200">
                <a:solidFill>
                  <a:srgbClr val="B2B2B2"/>
                </a:solidFill>
              </a:defRPr>
            </a:lvl1pPr>
          </a:lstStyle>
          <a:p>
            <a:fld id="{ABCF5554-3354-4F9C-B289-25868017747F}" type="slidenum">
              <a:rPr lang="en-US" altLang="en-US"/>
              <a:pPr/>
              <a:t>‹#›</a:t>
            </a:fld>
            <a:endParaRPr lang="en-US" altLang="en-US" dirty="0"/>
          </a:p>
        </p:txBody>
      </p:sp>
    </p:spTree>
    <p:extLst>
      <p:ext uri="{BB962C8B-B14F-4D97-AF65-F5344CB8AC3E}">
        <p14:creationId xmlns:p14="http://schemas.microsoft.com/office/powerpoint/2010/main" val="120450556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CA" dirty="0"/>
          </a:p>
        </p:txBody>
      </p:sp>
      <p:sp>
        <p:nvSpPr>
          <p:cNvPr id="3" name="Content Placeholder 2"/>
          <p:cNvSpPr>
            <a:spLocks noGrp="1"/>
          </p:cNvSpPr>
          <p:nvPr>
            <p:ph idx="1"/>
          </p:nvPr>
        </p:nvSpPr>
        <p:spPr/>
        <p:txBody>
          <a:bodyPr/>
          <a:lstStyle>
            <a:lvl1pPr>
              <a:defRPr sz="2000">
                <a:solidFill>
                  <a:schemeClr val="bg1">
                    <a:lumMod val="50000"/>
                  </a:schemeClr>
                </a:solidFill>
              </a:defRPr>
            </a:lvl1pPr>
            <a:lvl2pPr>
              <a:defRPr sz="1800">
                <a:solidFill>
                  <a:schemeClr val="bg1">
                    <a:lumMod val="50000"/>
                  </a:schemeClr>
                </a:solidFill>
              </a:defRPr>
            </a:lvl2pPr>
            <a:lvl3pPr>
              <a:defRPr sz="1600">
                <a:solidFill>
                  <a:schemeClr val="bg1">
                    <a:lumMod val="50000"/>
                  </a:schemeClr>
                </a:solidFill>
              </a:defRPr>
            </a:lvl3pPr>
            <a:lvl4pPr>
              <a:defRPr sz="1050">
                <a:solidFill>
                  <a:schemeClr val="bg1">
                    <a:lumMod val="50000"/>
                  </a:schemeClr>
                </a:solidFill>
              </a:defRPr>
            </a:lvl4pPr>
            <a:lvl5pPr>
              <a:defRPr sz="105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25E2378-0730-4991-AEBC-1B90C9F2E673}"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009993122"/>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525054D-2C50-4D65-94B8-FF5AB5DE36CD}"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26153477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04800" y="1219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495800" y="1219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A82639A4-DDCF-4E15-850E-F79169CF8FC7}"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51055298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85BFE9C8-3C2B-4337-912B-5AC42CDF142E}"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97406250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D511665F-22AA-4EA5-A619-D7D74450C0E5}"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401629493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34D4ABC1-78E3-482B-8519-0AD26FB4ACDB}"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3247967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CA" dirty="0"/>
          </a:p>
        </p:txBody>
      </p:sp>
      <p:sp>
        <p:nvSpPr>
          <p:cNvPr id="3" name="Content Placeholder 2"/>
          <p:cNvSpPr>
            <a:spLocks noGrp="1"/>
          </p:cNvSpPr>
          <p:nvPr>
            <p:ph idx="1"/>
          </p:nvPr>
        </p:nvSpPr>
        <p:spPr/>
        <p:txBody>
          <a:bodyPr/>
          <a:lstStyle>
            <a:lvl1pPr>
              <a:defRPr sz="2000">
                <a:solidFill>
                  <a:schemeClr val="bg1">
                    <a:lumMod val="50000"/>
                  </a:schemeClr>
                </a:solidFill>
              </a:defRPr>
            </a:lvl1pPr>
            <a:lvl2pPr>
              <a:defRPr sz="1800">
                <a:solidFill>
                  <a:schemeClr val="bg1">
                    <a:lumMod val="50000"/>
                  </a:schemeClr>
                </a:solidFill>
              </a:defRPr>
            </a:lvl2pPr>
            <a:lvl3pPr>
              <a:defRPr sz="1600">
                <a:solidFill>
                  <a:schemeClr val="bg1">
                    <a:lumMod val="50000"/>
                  </a:schemeClr>
                </a:solidFill>
              </a:defRPr>
            </a:lvl3pPr>
            <a:lvl4pPr>
              <a:defRPr sz="1050">
                <a:solidFill>
                  <a:schemeClr val="bg1">
                    <a:lumMod val="50000"/>
                  </a:schemeClr>
                </a:solidFill>
              </a:defRPr>
            </a:lvl4pPr>
            <a:lvl5pPr>
              <a:defRPr sz="105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25E2378-0730-4991-AEBC-1B90C9F2E673}"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712461020"/>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19AB981-3D1A-4224-B826-250AB7CB9437}"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629743267"/>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7B33224-6122-42AB-9CD3-80F95796E758}"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88085602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7FD9546-E024-4AEB-9257-DD7AA73CDF34}"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4223175922"/>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81000"/>
            <a:ext cx="2076450" cy="5364163"/>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28600" y="381000"/>
            <a:ext cx="6076950" cy="5364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8D610FF-6BD7-4D1F-AF60-2CF3FA913108}"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408530931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6477000" cy="533400"/>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304800" y="1219200"/>
            <a:ext cx="8229600" cy="4525963"/>
          </a:xfrm>
        </p:spPr>
        <p:txBody>
          <a:bodyPr/>
          <a:lstStyle/>
          <a:p>
            <a:pPr lvl="0"/>
            <a:r>
              <a:rPr lang="en-US" noProof="0" dirty="0" smtClean="0"/>
              <a:t>Click icon to add table</a:t>
            </a:r>
            <a:endParaRPr lang="en-CA"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71BA0D-532F-4F60-9DC3-680CF7C52B35}"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99825579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525054D-2C50-4D65-94B8-FF5AB5DE36CD}"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55914567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04800" y="1219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495800" y="1219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A82639A4-DDCF-4E15-850E-F79169CF8FC7}"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32299547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85BFE9C8-3C2B-4337-912B-5AC42CDF142E}"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39131741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D511665F-22AA-4EA5-A619-D7D74450C0E5}"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84989992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34D4ABC1-78E3-482B-8519-0AD26FB4ACDB}"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135569629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19AB981-3D1A-4224-B826-250AB7CB9437}"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43622972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7B33224-6122-42AB-9CD3-80F95796E758}"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32032054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228600" y="381000"/>
            <a:ext cx="6477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9172" name="Rectangle 4"/>
          <p:cNvSpPr>
            <a:spLocks noGrp="1" noChangeArrowheads="1"/>
          </p:cNvSpPr>
          <p:nvPr>
            <p:ph type="dt" sz="half" idx="2"/>
          </p:nvPr>
        </p:nvSpPr>
        <p:spPr bwMode="auto">
          <a:xfrm>
            <a:off x="457200" y="6553200"/>
            <a:ext cx="2133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000">
                <a:latin typeface="Calibri" pitchFamily="34" charset="0"/>
                <a:ea typeface="+mn-ea"/>
                <a:cs typeface="+mn-cs"/>
              </a:defRPr>
            </a:lvl1pPr>
          </a:lstStyle>
          <a:p>
            <a:pPr fontAlgn="base">
              <a:spcAft>
                <a:spcPct val="0"/>
              </a:spcAft>
              <a:defRPr/>
            </a:pPr>
            <a:endParaRPr lang="en-US" dirty="0">
              <a:solidFill>
                <a:srgbClr val="000000"/>
              </a:solidFill>
            </a:endParaRPr>
          </a:p>
        </p:txBody>
      </p:sp>
      <p:sp>
        <p:nvSpPr>
          <p:cNvPr id="519173" name="Rectangle 5"/>
          <p:cNvSpPr>
            <a:spLocks noGrp="1" noChangeArrowheads="1"/>
          </p:cNvSpPr>
          <p:nvPr>
            <p:ph type="ftr" sz="quarter" idx="3"/>
          </p:nvPr>
        </p:nvSpPr>
        <p:spPr bwMode="auto">
          <a:xfrm>
            <a:off x="3124200" y="6629400"/>
            <a:ext cx="2895600" cy="92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defRPr sz="1000">
                <a:latin typeface="Calibri" pitchFamily="34" charset="0"/>
                <a:ea typeface="+mn-ea"/>
                <a:cs typeface="+mn-cs"/>
              </a:defRPr>
            </a:lvl1pPr>
          </a:lstStyle>
          <a:p>
            <a:pPr fontAlgn="base">
              <a:spcAft>
                <a:spcPct val="0"/>
              </a:spcAft>
              <a:defRPr/>
            </a:pPr>
            <a:endParaRPr lang="en-US" dirty="0">
              <a:solidFill>
                <a:srgbClr val="000000"/>
              </a:solidFill>
            </a:endParaRPr>
          </a:p>
        </p:txBody>
      </p:sp>
      <p:sp>
        <p:nvSpPr>
          <p:cNvPr id="519174" name="Rectangle 6"/>
          <p:cNvSpPr>
            <a:spLocks noGrp="1" noChangeArrowheads="1"/>
          </p:cNvSpPr>
          <p:nvPr>
            <p:ph type="sldNum" sz="quarter" idx="4"/>
          </p:nvPr>
        </p:nvSpPr>
        <p:spPr bwMode="auto">
          <a:xfrm>
            <a:off x="6553200" y="6553200"/>
            <a:ext cx="2133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fontAlgn="base">
              <a:spcBef>
                <a:spcPct val="0"/>
              </a:spcBef>
              <a:spcAft>
                <a:spcPct val="0"/>
              </a:spcAft>
            </a:pPr>
            <a:fld id="{7A42EE4C-F6F7-4FDF-9C67-B15C8F9D0A54}" type="slidenum">
              <a:rPr lang="en-US" altLang="en-US">
                <a:solidFill>
                  <a:srgbClr val="000000"/>
                </a:solidFill>
                <a:ea typeface="MS PGothic" pitchFamily="34" charset="-128"/>
              </a:rPr>
              <a:pPr fontAlgn="base">
                <a:spcBef>
                  <a:spcPct val="0"/>
                </a:spcBef>
                <a:spcAft>
                  <a:spcPct val="0"/>
                </a:spcAft>
              </a:pPr>
              <a:t>‹#›</a:t>
            </a:fld>
            <a:endParaRPr lang="en-US" altLang="en-US" dirty="0">
              <a:solidFill>
                <a:srgbClr val="000000"/>
              </a:solidFill>
              <a:ea typeface="MS PGothic" pitchFamily="34" charset="-128"/>
            </a:endParaRPr>
          </a:p>
        </p:txBody>
      </p:sp>
      <p:sp>
        <p:nvSpPr>
          <p:cNvPr id="1030" name="Rectangle 7"/>
          <p:cNvSpPr>
            <a:spLocks noGrp="1" noChangeArrowheads="1"/>
          </p:cNvSpPr>
          <p:nvPr>
            <p:ph type="body" idx="1"/>
          </p:nvPr>
        </p:nvSpPr>
        <p:spPr bwMode="auto">
          <a:xfrm>
            <a:off x="304800" y="1219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31" name="Picture 7" descr="New-2009-Logos 025.gif"/>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991350" y="279400"/>
            <a:ext cx="18669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Fleming_tag_5747.gif"/>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071688" y="6183313"/>
            <a:ext cx="45720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9639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hf hdr="0" ftr="0" dt="0"/>
  <p:txStyles>
    <p:titleStyle>
      <a:lvl1pPr algn="l" rtl="0" eaLnBrk="0" fontAlgn="base" hangingPunct="0">
        <a:spcBef>
          <a:spcPct val="0"/>
        </a:spcBef>
        <a:spcAft>
          <a:spcPct val="0"/>
        </a:spcAft>
        <a:defRPr sz="2800">
          <a:solidFill>
            <a:schemeClr val="tx1"/>
          </a:solidFill>
          <a:latin typeface="Frutiger LT Std 45 Light" pitchFamily="34" charset="0"/>
          <a:ea typeface="MS PGothic" pitchFamily="34" charset="-128"/>
          <a:cs typeface="Arial" pitchFamily="34" charset="0"/>
        </a:defRPr>
      </a:lvl1pPr>
      <a:lvl2pPr algn="l" rtl="0" eaLnBrk="0" fontAlgn="base" hangingPunct="0">
        <a:spcBef>
          <a:spcPct val="0"/>
        </a:spcBef>
        <a:spcAft>
          <a:spcPct val="0"/>
        </a:spcAft>
        <a:defRPr sz="2800">
          <a:solidFill>
            <a:schemeClr val="tx1"/>
          </a:solidFill>
          <a:latin typeface="Frutiger LT Std 45 Light"/>
          <a:ea typeface="MS PGothic" pitchFamily="34" charset="-128"/>
          <a:cs typeface="Arial" charset="0"/>
        </a:defRPr>
      </a:lvl2pPr>
      <a:lvl3pPr algn="l" rtl="0" eaLnBrk="0" fontAlgn="base" hangingPunct="0">
        <a:spcBef>
          <a:spcPct val="0"/>
        </a:spcBef>
        <a:spcAft>
          <a:spcPct val="0"/>
        </a:spcAft>
        <a:defRPr sz="2800">
          <a:solidFill>
            <a:schemeClr val="tx1"/>
          </a:solidFill>
          <a:latin typeface="Frutiger LT Std 45 Light"/>
          <a:ea typeface="MS PGothic" pitchFamily="34" charset="-128"/>
          <a:cs typeface="Arial" charset="0"/>
        </a:defRPr>
      </a:lvl3pPr>
      <a:lvl4pPr algn="l" rtl="0" eaLnBrk="0" fontAlgn="base" hangingPunct="0">
        <a:spcBef>
          <a:spcPct val="0"/>
        </a:spcBef>
        <a:spcAft>
          <a:spcPct val="0"/>
        </a:spcAft>
        <a:defRPr sz="2800">
          <a:solidFill>
            <a:schemeClr val="tx1"/>
          </a:solidFill>
          <a:latin typeface="Frutiger LT Std 45 Light"/>
          <a:ea typeface="MS PGothic" pitchFamily="34" charset="-128"/>
          <a:cs typeface="Arial" charset="0"/>
        </a:defRPr>
      </a:lvl4pPr>
      <a:lvl5pPr algn="l" rtl="0" eaLnBrk="0" fontAlgn="base" hangingPunct="0">
        <a:spcBef>
          <a:spcPct val="0"/>
        </a:spcBef>
        <a:spcAft>
          <a:spcPct val="0"/>
        </a:spcAft>
        <a:defRPr sz="2800">
          <a:solidFill>
            <a:schemeClr val="tx1"/>
          </a:solidFill>
          <a:latin typeface="Frutiger LT Std 45 Light"/>
          <a:ea typeface="MS PGothic" pitchFamily="34" charset="-128"/>
          <a:cs typeface="Arial" charset="0"/>
        </a:defRPr>
      </a:lvl5pPr>
      <a:lvl6pPr marL="457200" algn="l" rtl="0" eaLnBrk="1" fontAlgn="base" hangingPunct="1">
        <a:spcBef>
          <a:spcPct val="0"/>
        </a:spcBef>
        <a:spcAft>
          <a:spcPct val="0"/>
        </a:spcAft>
        <a:defRPr sz="2800">
          <a:solidFill>
            <a:srgbClr val="FFFF00"/>
          </a:solidFill>
          <a:latin typeface="Calibri" pitchFamily="34" charset="0"/>
        </a:defRPr>
      </a:lvl6pPr>
      <a:lvl7pPr marL="914400" algn="l" rtl="0" eaLnBrk="1" fontAlgn="base" hangingPunct="1">
        <a:spcBef>
          <a:spcPct val="0"/>
        </a:spcBef>
        <a:spcAft>
          <a:spcPct val="0"/>
        </a:spcAft>
        <a:defRPr sz="2800">
          <a:solidFill>
            <a:srgbClr val="FFFF00"/>
          </a:solidFill>
          <a:latin typeface="Calibri" pitchFamily="34" charset="0"/>
        </a:defRPr>
      </a:lvl7pPr>
      <a:lvl8pPr marL="1371600" algn="l" rtl="0" eaLnBrk="1" fontAlgn="base" hangingPunct="1">
        <a:spcBef>
          <a:spcPct val="0"/>
        </a:spcBef>
        <a:spcAft>
          <a:spcPct val="0"/>
        </a:spcAft>
        <a:defRPr sz="2800">
          <a:solidFill>
            <a:srgbClr val="FFFF00"/>
          </a:solidFill>
          <a:latin typeface="Calibri" pitchFamily="34" charset="0"/>
        </a:defRPr>
      </a:lvl8pPr>
      <a:lvl9pPr marL="1828800" algn="l" rtl="0" eaLnBrk="1" fontAlgn="base" hangingPunct="1">
        <a:spcBef>
          <a:spcPct val="0"/>
        </a:spcBef>
        <a:spcAft>
          <a:spcPct val="0"/>
        </a:spcAft>
        <a:defRPr sz="2800">
          <a:solidFill>
            <a:srgbClr val="FFFF00"/>
          </a:solidFill>
          <a:latin typeface="Calibri" pitchFamily="34" charset="0"/>
        </a:defRPr>
      </a:lvl9pPr>
    </p:titleStyle>
    <p:bodyStyle>
      <a:lvl1pPr marL="342900" indent="-342900" algn="l" rtl="0" eaLnBrk="0" fontAlgn="base" hangingPunct="0">
        <a:spcBef>
          <a:spcPct val="20000"/>
        </a:spcBef>
        <a:spcAft>
          <a:spcPct val="0"/>
        </a:spcAft>
        <a:buSzPct val="75000"/>
        <a:buChar char="•"/>
        <a:defRPr sz="2800">
          <a:solidFill>
            <a:srgbClr val="A6A6A6"/>
          </a:solidFill>
          <a:latin typeface="Frutiger LT Std 45 Light" pitchFamily="34" charset="0"/>
          <a:ea typeface="MS PGothic" pitchFamily="34" charset="-128"/>
          <a:cs typeface="MS PGothic" charset="0"/>
        </a:defRPr>
      </a:lvl1pPr>
      <a:lvl2pPr marL="742950" indent="-285750" algn="l" rtl="0" eaLnBrk="0" fontAlgn="base" hangingPunct="0">
        <a:spcBef>
          <a:spcPct val="20000"/>
        </a:spcBef>
        <a:spcAft>
          <a:spcPct val="0"/>
        </a:spcAft>
        <a:buSzPct val="75000"/>
        <a:buFont typeface="Arial" pitchFamily="34" charset="0"/>
        <a:buChar char="–"/>
        <a:defRPr sz="2200">
          <a:solidFill>
            <a:srgbClr val="A6A6A6"/>
          </a:solidFill>
          <a:latin typeface="Frutiger LT Std 45 Light" pitchFamily="34" charset="0"/>
          <a:ea typeface="MS PGothic" pitchFamily="34" charset="-128"/>
          <a:cs typeface="MS PGothic" charset="0"/>
        </a:defRPr>
      </a:lvl2pPr>
      <a:lvl3pPr marL="1143000" indent="-228600" algn="l" rtl="0" eaLnBrk="0" fontAlgn="base" hangingPunct="0">
        <a:spcBef>
          <a:spcPct val="20000"/>
        </a:spcBef>
        <a:spcAft>
          <a:spcPct val="0"/>
        </a:spcAft>
        <a:buSzPct val="75000"/>
        <a:buChar char="•"/>
        <a:defRPr sz="2000">
          <a:solidFill>
            <a:srgbClr val="A6A6A6"/>
          </a:solidFill>
          <a:latin typeface="Frutiger LT Std 45 Light" pitchFamily="34" charset="0"/>
          <a:ea typeface="MS PGothic" pitchFamily="34" charset="-128"/>
          <a:cs typeface="MS PGothic" charset="0"/>
        </a:defRPr>
      </a:lvl3pPr>
      <a:lvl4pPr marL="1600200" indent="-228600" algn="l" rtl="0" eaLnBrk="0" fontAlgn="base" hangingPunct="0">
        <a:spcBef>
          <a:spcPct val="20000"/>
        </a:spcBef>
        <a:spcAft>
          <a:spcPct val="0"/>
        </a:spcAft>
        <a:buSzPct val="75000"/>
        <a:buChar char="–"/>
        <a:defRPr sz="1200">
          <a:solidFill>
            <a:srgbClr val="A6A6A6"/>
          </a:solidFill>
          <a:latin typeface="Frutiger LT Std 45 Light" pitchFamily="34" charset="0"/>
          <a:ea typeface="MS PGothic" pitchFamily="34" charset="-128"/>
          <a:cs typeface="MS PGothic" charset="0"/>
        </a:defRPr>
      </a:lvl4pPr>
      <a:lvl5pPr marL="2057400" indent="-228600" algn="l" rtl="0" eaLnBrk="0" fontAlgn="base" hangingPunct="0">
        <a:spcBef>
          <a:spcPct val="20000"/>
        </a:spcBef>
        <a:spcAft>
          <a:spcPct val="0"/>
        </a:spcAft>
        <a:buSzPct val="75000"/>
        <a:buChar char="»"/>
        <a:defRPr sz="1200">
          <a:solidFill>
            <a:srgbClr val="A6A6A6"/>
          </a:solidFill>
          <a:latin typeface="Frutiger LT Std 45 Light"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1200">
          <a:solidFill>
            <a:schemeClr val="bg1"/>
          </a:solidFill>
          <a:latin typeface="+mn-lt"/>
        </a:defRPr>
      </a:lvl6pPr>
      <a:lvl7pPr marL="2971800" indent="-228600" algn="l" rtl="0" eaLnBrk="1" fontAlgn="base" hangingPunct="1">
        <a:spcBef>
          <a:spcPct val="20000"/>
        </a:spcBef>
        <a:spcAft>
          <a:spcPct val="0"/>
        </a:spcAft>
        <a:buChar char="»"/>
        <a:defRPr sz="1200">
          <a:solidFill>
            <a:schemeClr val="bg1"/>
          </a:solidFill>
          <a:latin typeface="+mn-lt"/>
        </a:defRPr>
      </a:lvl7pPr>
      <a:lvl8pPr marL="3429000" indent="-228600" algn="l" rtl="0" eaLnBrk="1" fontAlgn="base" hangingPunct="1">
        <a:spcBef>
          <a:spcPct val="20000"/>
        </a:spcBef>
        <a:spcAft>
          <a:spcPct val="0"/>
        </a:spcAft>
        <a:buChar char="»"/>
        <a:defRPr sz="1200">
          <a:solidFill>
            <a:schemeClr val="bg1"/>
          </a:solidFill>
          <a:latin typeface="+mn-lt"/>
        </a:defRPr>
      </a:lvl8pPr>
      <a:lvl9pPr marL="3886200" indent="-228600" algn="l" rtl="0" eaLnBrk="1" fontAlgn="base" hangingPunct="1">
        <a:spcBef>
          <a:spcPct val="20000"/>
        </a:spcBef>
        <a:spcAft>
          <a:spcPct val="0"/>
        </a:spcAft>
        <a:buChar char="»"/>
        <a:defRPr sz="12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228600" y="381000"/>
            <a:ext cx="6477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9172" name="Rectangle 4"/>
          <p:cNvSpPr>
            <a:spLocks noGrp="1" noChangeArrowheads="1"/>
          </p:cNvSpPr>
          <p:nvPr>
            <p:ph type="dt" sz="half" idx="2"/>
          </p:nvPr>
        </p:nvSpPr>
        <p:spPr bwMode="auto">
          <a:xfrm>
            <a:off x="457200" y="6553200"/>
            <a:ext cx="2133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000">
                <a:latin typeface="Calibri" pitchFamily="34" charset="0"/>
                <a:ea typeface="+mn-ea"/>
                <a:cs typeface="+mn-cs"/>
              </a:defRPr>
            </a:lvl1pPr>
          </a:lstStyle>
          <a:p>
            <a:pPr fontAlgn="base">
              <a:spcAft>
                <a:spcPct val="0"/>
              </a:spcAft>
              <a:defRPr/>
            </a:pPr>
            <a:endParaRPr lang="en-US" dirty="0">
              <a:solidFill>
                <a:srgbClr val="000000"/>
              </a:solidFill>
            </a:endParaRPr>
          </a:p>
        </p:txBody>
      </p:sp>
      <p:sp>
        <p:nvSpPr>
          <p:cNvPr id="519173" name="Rectangle 5"/>
          <p:cNvSpPr>
            <a:spLocks noGrp="1" noChangeArrowheads="1"/>
          </p:cNvSpPr>
          <p:nvPr>
            <p:ph type="ftr" sz="quarter" idx="3"/>
          </p:nvPr>
        </p:nvSpPr>
        <p:spPr bwMode="auto">
          <a:xfrm>
            <a:off x="3124200" y="6629400"/>
            <a:ext cx="2895600" cy="92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defRPr sz="1000">
                <a:latin typeface="Calibri" pitchFamily="34" charset="0"/>
                <a:ea typeface="+mn-ea"/>
                <a:cs typeface="+mn-cs"/>
              </a:defRPr>
            </a:lvl1pPr>
          </a:lstStyle>
          <a:p>
            <a:pPr fontAlgn="base">
              <a:spcAft>
                <a:spcPct val="0"/>
              </a:spcAft>
              <a:defRPr/>
            </a:pPr>
            <a:endParaRPr lang="en-US" dirty="0">
              <a:solidFill>
                <a:srgbClr val="000000"/>
              </a:solidFill>
            </a:endParaRPr>
          </a:p>
        </p:txBody>
      </p:sp>
      <p:sp>
        <p:nvSpPr>
          <p:cNvPr id="519174" name="Rectangle 6"/>
          <p:cNvSpPr>
            <a:spLocks noGrp="1" noChangeArrowheads="1"/>
          </p:cNvSpPr>
          <p:nvPr>
            <p:ph type="sldNum" sz="quarter" idx="4"/>
          </p:nvPr>
        </p:nvSpPr>
        <p:spPr bwMode="auto">
          <a:xfrm>
            <a:off x="6553200" y="6553200"/>
            <a:ext cx="2133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fontAlgn="base">
              <a:spcBef>
                <a:spcPct val="0"/>
              </a:spcBef>
              <a:spcAft>
                <a:spcPct val="0"/>
              </a:spcAft>
            </a:pPr>
            <a:fld id="{7A42EE4C-F6F7-4FDF-9C67-B15C8F9D0A54}" type="slidenum">
              <a:rPr lang="en-US" altLang="en-US">
                <a:solidFill>
                  <a:srgbClr val="000000"/>
                </a:solidFill>
                <a:ea typeface="MS PGothic" pitchFamily="34" charset="-128"/>
              </a:rPr>
              <a:pPr fontAlgn="base">
                <a:spcBef>
                  <a:spcPct val="0"/>
                </a:spcBef>
                <a:spcAft>
                  <a:spcPct val="0"/>
                </a:spcAft>
              </a:pPr>
              <a:t>‹#›</a:t>
            </a:fld>
            <a:endParaRPr lang="en-US" altLang="en-US" dirty="0">
              <a:solidFill>
                <a:srgbClr val="000000"/>
              </a:solidFill>
              <a:ea typeface="MS PGothic" pitchFamily="34" charset="-128"/>
            </a:endParaRPr>
          </a:p>
        </p:txBody>
      </p:sp>
      <p:sp>
        <p:nvSpPr>
          <p:cNvPr id="1030" name="Rectangle 7"/>
          <p:cNvSpPr>
            <a:spLocks noGrp="1" noChangeArrowheads="1"/>
          </p:cNvSpPr>
          <p:nvPr>
            <p:ph type="body" idx="1"/>
          </p:nvPr>
        </p:nvSpPr>
        <p:spPr bwMode="auto">
          <a:xfrm>
            <a:off x="304800" y="1219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31" name="Picture 7" descr="New-2009-Logos 025.gif"/>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991350" y="279400"/>
            <a:ext cx="18669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Fleming_tag_5747.gif"/>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071688" y="6183313"/>
            <a:ext cx="45720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074834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ransition/>
  <p:hf hdr="0" ftr="0" dt="0"/>
  <p:txStyles>
    <p:titleStyle>
      <a:lvl1pPr algn="l" rtl="0" eaLnBrk="0" fontAlgn="base" hangingPunct="0">
        <a:spcBef>
          <a:spcPct val="0"/>
        </a:spcBef>
        <a:spcAft>
          <a:spcPct val="0"/>
        </a:spcAft>
        <a:defRPr sz="2800">
          <a:solidFill>
            <a:schemeClr val="tx1"/>
          </a:solidFill>
          <a:latin typeface="Frutiger LT Std 45 Light" pitchFamily="34" charset="0"/>
          <a:ea typeface="MS PGothic" pitchFamily="34" charset="-128"/>
          <a:cs typeface="Arial" pitchFamily="34" charset="0"/>
        </a:defRPr>
      </a:lvl1pPr>
      <a:lvl2pPr algn="l" rtl="0" eaLnBrk="0" fontAlgn="base" hangingPunct="0">
        <a:spcBef>
          <a:spcPct val="0"/>
        </a:spcBef>
        <a:spcAft>
          <a:spcPct val="0"/>
        </a:spcAft>
        <a:defRPr sz="2800">
          <a:solidFill>
            <a:schemeClr val="tx1"/>
          </a:solidFill>
          <a:latin typeface="Frutiger LT Std 45 Light"/>
          <a:ea typeface="MS PGothic" pitchFamily="34" charset="-128"/>
          <a:cs typeface="Arial" charset="0"/>
        </a:defRPr>
      </a:lvl2pPr>
      <a:lvl3pPr algn="l" rtl="0" eaLnBrk="0" fontAlgn="base" hangingPunct="0">
        <a:spcBef>
          <a:spcPct val="0"/>
        </a:spcBef>
        <a:spcAft>
          <a:spcPct val="0"/>
        </a:spcAft>
        <a:defRPr sz="2800">
          <a:solidFill>
            <a:schemeClr val="tx1"/>
          </a:solidFill>
          <a:latin typeface="Frutiger LT Std 45 Light"/>
          <a:ea typeface="MS PGothic" pitchFamily="34" charset="-128"/>
          <a:cs typeface="Arial" charset="0"/>
        </a:defRPr>
      </a:lvl3pPr>
      <a:lvl4pPr algn="l" rtl="0" eaLnBrk="0" fontAlgn="base" hangingPunct="0">
        <a:spcBef>
          <a:spcPct val="0"/>
        </a:spcBef>
        <a:spcAft>
          <a:spcPct val="0"/>
        </a:spcAft>
        <a:defRPr sz="2800">
          <a:solidFill>
            <a:schemeClr val="tx1"/>
          </a:solidFill>
          <a:latin typeface="Frutiger LT Std 45 Light"/>
          <a:ea typeface="MS PGothic" pitchFamily="34" charset="-128"/>
          <a:cs typeface="Arial" charset="0"/>
        </a:defRPr>
      </a:lvl4pPr>
      <a:lvl5pPr algn="l" rtl="0" eaLnBrk="0" fontAlgn="base" hangingPunct="0">
        <a:spcBef>
          <a:spcPct val="0"/>
        </a:spcBef>
        <a:spcAft>
          <a:spcPct val="0"/>
        </a:spcAft>
        <a:defRPr sz="2800">
          <a:solidFill>
            <a:schemeClr val="tx1"/>
          </a:solidFill>
          <a:latin typeface="Frutiger LT Std 45 Light"/>
          <a:ea typeface="MS PGothic" pitchFamily="34" charset="-128"/>
          <a:cs typeface="Arial" charset="0"/>
        </a:defRPr>
      </a:lvl5pPr>
      <a:lvl6pPr marL="457200" algn="l" rtl="0" eaLnBrk="1" fontAlgn="base" hangingPunct="1">
        <a:spcBef>
          <a:spcPct val="0"/>
        </a:spcBef>
        <a:spcAft>
          <a:spcPct val="0"/>
        </a:spcAft>
        <a:defRPr sz="2800">
          <a:solidFill>
            <a:srgbClr val="FFFF00"/>
          </a:solidFill>
          <a:latin typeface="Calibri" pitchFamily="34" charset="0"/>
        </a:defRPr>
      </a:lvl6pPr>
      <a:lvl7pPr marL="914400" algn="l" rtl="0" eaLnBrk="1" fontAlgn="base" hangingPunct="1">
        <a:spcBef>
          <a:spcPct val="0"/>
        </a:spcBef>
        <a:spcAft>
          <a:spcPct val="0"/>
        </a:spcAft>
        <a:defRPr sz="2800">
          <a:solidFill>
            <a:srgbClr val="FFFF00"/>
          </a:solidFill>
          <a:latin typeface="Calibri" pitchFamily="34" charset="0"/>
        </a:defRPr>
      </a:lvl7pPr>
      <a:lvl8pPr marL="1371600" algn="l" rtl="0" eaLnBrk="1" fontAlgn="base" hangingPunct="1">
        <a:spcBef>
          <a:spcPct val="0"/>
        </a:spcBef>
        <a:spcAft>
          <a:spcPct val="0"/>
        </a:spcAft>
        <a:defRPr sz="2800">
          <a:solidFill>
            <a:srgbClr val="FFFF00"/>
          </a:solidFill>
          <a:latin typeface="Calibri" pitchFamily="34" charset="0"/>
        </a:defRPr>
      </a:lvl8pPr>
      <a:lvl9pPr marL="1828800" algn="l" rtl="0" eaLnBrk="1" fontAlgn="base" hangingPunct="1">
        <a:spcBef>
          <a:spcPct val="0"/>
        </a:spcBef>
        <a:spcAft>
          <a:spcPct val="0"/>
        </a:spcAft>
        <a:defRPr sz="2800">
          <a:solidFill>
            <a:srgbClr val="FFFF00"/>
          </a:solidFill>
          <a:latin typeface="Calibri" pitchFamily="34" charset="0"/>
        </a:defRPr>
      </a:lvl9pPr>
    </p:titleStyle>
    <p:bodyStyle>
      <a:lvl1pPr marL="342900" indent="-342900" algn="l" rtl="0" eaLnBrk="0" fontAlgn="base" hangingPunct="0">
        <a:spcBef>
          <a:spcPct val="20000"/>
        </a:spcBef>
        <a:spcAft>
          <a:spcPct val="0"/>
        </a:spcAft>
        <a:buSzPct val="75000"/>
        <a:buChar char="•"/>
        <a:defRPr sz="2800">
          <a:solidFill>
            <a:srgbClr val="A6A6A6"/>
          </a:solidFill>
          <a:latin typeface="Frutiger LT Std 45 Light" pitchFamily="34" charset="0"/>
          <a:ea typeface="MS PGothic" pitchFamily="34" charset="-128"/>
          <a:cs typeface="MS PGothic" charset="0"/>
        </a:defRPr>
      </a:lvl1pPr>
      <a:lvl2pPr marL="742950" indent="-285750" algn="l" rtl="0" eaLnBrk="0" fontAlgn="base" hangingPunct="0">
        <a:spcBef>
          <a:spcPct val="20000"/>
        </a:spcBef>
        <a:spcAft>
          <a:spcPct val="0"/>
        </a:spcAft>
        <a:buSzPct val="75000"/>
        <a:buFont typeface="Arial" pitchFamily="34" charset="0"/>
        <a:buChar char="–"/>
        <a:defRPr sz="2200">
          <a:solidFill>
            <a:srgbClr val="A6A6A6"/>
          </a:solidFill>
          <a:latin typeface="Frutiger LT Std 45 Light" pitchFamily="34" charset="0"/>
          <a:ea typeface="MS PGothic" pitchFamily="34" charset="-128"/>
          <a:cs typeface="MS PGothic" charset="0"/>
        </a:defRPr>
      </a:lvl2pPr>
      <a:lvl3pPr marL="1143000" indent="-228600" algn="l" rtl="0" eaLnBrk="0" fontAlgn="base" hangingPunct="0">
        <a:spcBef>
          <a:spcPct val="20000"/>
        </a:spcBef>
        <a:spcAft>
          <a:spcPct val="0"/>
        </a:spcAft>
        <a:buSzPct val="75000"/>
        <a:buChar char="•"/>
        <a:defRPr sz="2000">
          <a:solidFill>
            <a:srgbClr val="A6A6A6"/>
          </a:solidFill>
          <a:latin typeface="Frutiger LT Std 45 Light" pitchFamily="34" charset="0"/>
          <a:ea typeface="MS PGothic" pitchFamily="34" charset="-128"/>
          <a:cs typeface="MS PGothic" charset="0"/>
        </a:defRPr>
      </a:lvl3pPr>
      <a:lvl4pPr marL="1600200" indent="-228600" algn="l" rtl="0" eaLnBrk="0" fontAlgn="base" hangingPunct="0">
        <a:spcBef>
          <a:spcPct val="20000"/>
        </a:spcBef>
        <a:spcAft>
          <a:spcPct val="0"/>
        </a:spcAft>
        <a:buSzPct val="75000"/>
        <a:buChar char="–"/>
        <a:defRPr sz="1200">
          <a:solidFill>
            <a:srgbClr val="A6A6A6"/>
          </a:solidFill>
          <a:latin typeface="Frutiger LT Std 45 Light" pitchFamily="34" charset="0"/>
          <a:ea typeface="MS PGothic" pitchFamily="34" charset="-128"/>
          <a:cs typeface="MS PGothic" charset="0"/>
        </a:defRPr>
      </a:lvl4pPr>
      <a:lvl5pPr marL="2057400" indent="-228600" algn="l" rtl="0" eaLnBrk="0" fontAlgn="base" hangingPunct="0">
        <a:spcBef>
          <a:spcPct val="20000"/>
        </a:spcBef>
        <a:spcAft>
          <a:spcPct val="0"/>
        </a:spcAft>
        <a:buSzPct val="75000"/>
        <a:buChar char="»"/>
        <a:defRPr sz="1200">
          <a:solidFill>
            <a:srgbClr val="A6A6A6"/>
          </a:solidFill>
          <a:latin typeface="Frutiger LT Std 45 Light"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1200">
          <a:solidFill>
            <a:schemeClr val="bg1"/>
          </a:solidFill>
          <a:latin typeface="+mn-lt"/>
        </a:defRPr>
      </a:lvl6pPr>
      <a:lvl7pPr marL="2971800" indent="-228600" algn="l" rtl="0" eaLnBrk="1" fontAlgn="base" hangingPunct="1">
        <a:spcBef>
          <a:spcPct val="20000"/>
        </a:spcBef>
        <a:spcAft>
          <a:spcPct val="0"/>
        </a:spcAft>
        <a:buChar char="»"/>
        <a:defRPr sz="1200">
          <a:solidFill>
            <a:schemeClr val="bg1"/>
          </a:solidFill>
          <a:latin typeface="+mn-lt"/>
        </a:defRPr>
      </a:lvl7pPr>
      <a:lvl8pPr marL="3429000" indent="-228600" algn="l" rtl="0" eaLnBrk="1" fontAlgn="base" hangingPunct="1">
        <a:spcBef>
          <a:spcPct val="20000"/>
        </a:spcBef>
        <a:spcAft>
          <a:spcPct val="0"/>
        </a:spcAft>
        <a:buChar char="»"/>
        <a:defRPr sz="1200">
          <a:solidFill>
            <a:schemeClr val="bg1"/>
          </a:solidFill>
          <a:latin typeface="+mn-lt"/>
        </a:defRPr>
      </a:lvl8pPr>
      <a:lvl9pPr marL="3886200" indent="-228600" algn="l" rtl="0" eaLnBrk="1" fontAlgn="base" hangingPunct="1">
        <a:spcBef>
          <a:spcPct val="20000"/>
        </a:spcBef>
        <a:spcAft>
          <a:spcPct val="0"/>
        </a:spcAft>
        <a:buChar char="»"/>
        <a:defRPr sz="12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14.xml"/><Relationship Id="rId4" Type="http://schemas.openxmlformats.org/officeDocument/2006/relationships/hyperlink" Target="https://uwaterloo.ca/lean-conferenc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General/Action%20Plan/Lean%20Plan%202015-16%20-%20DRAFT%20for%20Discussion.docx" TargetMode="External"/><Relationship Id="rId2" Type="http://schemas.openxmlformats.org/officeDocument/2006/relationships/notesSlide" Target="../notesSlides/notesSlide14.xml"/><Relationship Id="rId1" Type="http://schemas.openxmlformats.org/officeDocument/2006/relationships/slideLayout" Target="../slideLayouts/slideLayout14.xml"/><Relationship Id="rId4" Type="http://schemas.openxmlformats.org/officeDocument/2006/relationships/hyperlink" Target="../../../General/Action%20Plan/Copy%20of%20Copy%20of%202015-16%20Lean%20Action%20Plan%20Tracking%20-%20edited%20(2).xls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Lean%20Presentations%20-%20Sept%2025%20mtg.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4"/>
          <p:cNvSpPr>
            <a:spLocks noGrp="1"/>
          </p:cNvSpPr>
          <p:nvPr>
            <p:ph type="ctrTitle"/>
          </p:nvPr>
        </p:nvSpPr>
        <p:spPr>
          <a:xfrm>
            <a:off x="611560" y="3429000"/>
            <a:ext cx="7772400" cy="1470025"/>
          </a:xfrm>
          <a:solidFill>
            <a:srgbClr val="4B731F"/>
          </a:solidFill>
          <a:extLst>
            <a:ext uri="{FAA26D3D-D897-4be2-8F04-BA451C77F1D7}">
              <ma14:placeholderFlag xmlns="" xmlns:ma14="http://schemas.microsoft.com/office/mac/drawingml/2011/main" val="1"/>
            </a:ext>
          </a:extLst>
        </p:spPr>
        <p:style>
          <a:lnRef idx="0">
            <a:schemeClr val="accent5"/>
          </a:lnRef>
          <a:fillRef idx="3">
            <a:schemeClr val="accent5"/>
          </a:fillRef>
          <a:effectRef idx="3">
            <a:schemeClr val="accent5"/>
          </a:effectRef>
          <a:fontRef idx="minor">
            <a:schemeClr val="lt1"/>
          </a:fontRef>
        </p:style>
        <p:txBody>
          <a:bodyPr/>
          <a:lstStyle>
            <a:lvl1pPr>
              <a:defRPr sz="1400">
                <a:solidFill>
                  <a:schemeClr val="tx1"/>
                </a:solidFill>
                <a:latin typeface="Calibri" charset="0"/>
                <a:ea typeface="MS PGothic" charset="0"/>
                <a:cs typeface="MS PGothic" charset="0"/>
              </a:defRPr>
            </a:lvl1pPr>
            <a:lvl2pPr marL="742950" indent="-285750">
              <a:defRPr sz="1400">
                <a:solidFill>
                  <a:schemeClr val="tx1"/>
                </a:solidFill>
                <a:latin typeface="Calibri" charset="0"/>
                <a:ea typeface="MS PGothic" charset="0"/>
                <a:cs typeface="MS PGothic" charset="0"/>
              </a:defRPr>
            </a:lvl2pPr>
            <a:lvl3pPr marL="1143000" indent="-228600">
              <a:defRPr sz="1400">
                <a:solidFill>
                  <a:schemeClr val="tx1"/>
                </a:solidFill>
                <a:latin typeface="Calibri" charset="0"/>
                <a:ea typeface="MS PGothic" charset="0"/>
                <a:cs typeface="MS PGothic" charset="0"/>
              </a:defRPr>
            </a:lvl3pPr>
            <a:lvl4pPr marL="1600200" indent="-228600">
              <a:defRPr sz="1400">
                <a:solidFill>
                  <a:schemeClr val="tx1"/>
                </a:solidFill>
                <a:latin typeface="Calibri" charset="0"/>
                <a:ea typeface="MS PGothic" charset="0"/>
                <a:cs typeface="MS PGothic" charset="0"/>
              </a:defRPr>
            </a:lvl4pPr>
            <a:lvl5pPr marL="2057400" indent="-228600">
              <a:defRPr sz="1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1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1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1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1400">
                <a:solidFill>
                  <a:schemeClr val="tx1"/>
                </a:solidFill>
                <a:latin typeface="Calibri" charset="0"/>
                <a:ea typeface="MS PGothic" charset="0"/>
                <a:cs typeface="MS PGothic" charset="0"/>
              </a:defRPr>
            </a:lvl9pPr>
          </a:lstStyle>
          <a:p>
            <a:pPr eaLnBrk="1" hangingPunct="1">
              <a:defRPr/>
            </a:pPr>
            <a:r>
              <a:rPr lang="en-US" sz="3200" dirty="0" smtClean="0">
                <a:solidFill>
                  <a:srgbClr val="FFFFFF"/>
                </a:solidFill>
                <a:latin typeface="Frutiger LT Std 45 Light" charset="0"/>
                <a:cs typeface="Arial" charset="0"/>
              </a:rPr>
              <a:t>Lean Steering Committee Sept 2015</a:t>
            </a:r>
            <a:endParaRPr lang="en-US" sz="3200" dirty="0">
              <a:solidFill>
                <a:srgbClr val="FFFFFF"/>
              </a:solidFill>
              <a:latin typeface="Frutiger LT Std 45 Light" charset="0"/>
              <a:cs typeface="Arial" charset="0"/>
            </a:endParaRPr>
          </a:p>
        </p:txBody>
      </p:sp>
      <p:sp>
        <p:nvSpPr>
          <p:cNvPr id="1638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Calibri" pitchFamily="34" charset="0"/>
                <a:ea typeface="MS PGothic" pitchFamily="34" charset="-128"/>
              </a:defRPr>
            </a:lvl1pPr>
            <a:lvl2pPr marL="742950" indent="-285750">
              <a:defRPr sz="1400">
                <a:solidFill>
                  <a:schemeClr val="tx1"/>
                </a:solidFill>
                <a:latin typeface="Calibri" pitchFamily="34" charset="0"/>
                <a:ea typeface="MS PGothic" pitchFamily="34" charset="-128"/>
              </a:defRPr>
            </a:lvl2pPr>
            <a:lvl3pPr marL="1143000" indent="-228600">
              <a:defRPr sz="1400">
                <a:solidFill>
                  <a:schemeClr val="tx1"/>
                </a:solidFill>
                <a:latin typeface="Calibri" pitchFamily="34" charset="0"/>
                <a:ea typeface="MS PGothic" pitchFamily="34" charset="-128"/>
              </a:defRPr>
            </a:lvl3pPr>
            <a:lvl4pPr marL="1600200" indent="-228600">
              <a:defRPr sz="1400">
                <a:solidFill>
                  <a:schemeClr val="tx1"/>
                </a:solidFill>
                <a:latin typeface="Calibri" pitchFamily="34" charset="0"/>
                <a:ea typeface="MS PGothic" pitchFamily="34" charset="-128"/>
              </a:defRPr>
            </a:lvl4pPr>
            <a:lvl5pPr marL="2057400" indent="-228600">
              <a:defRPr sz="1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1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1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1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1400">
                <a:solidFill>
                  <a:schemeClr val="tx1"/>
                </a:solidFill>
                <a:latin typeface="Calibri" pitchFamily="34" charset="0"/>
                <a:ea typeface="MS PGothic" pitchFamily="34" charset="-128"/>
              </a:defRPr>
            </a:lvl9pPr>
          </a:lstStyle>
          <a:p>
            <a:pPr algn="l"/>
            <a:fld id="{21E52558-CE88-4956-9BB8-21D01F56910D}" type="slidenum">
              <a:rPr lang="en-US" altLang="en-US" sz="1200">
                <a:solidFill>
                  <a:srgbClr val="B2B2B2"/>
                </a:solidFill>
                <a:latin typeface="Frutiger LT Std 45 Light"/>
              </a:rPr>
              <a:pPr algn="l"/>
              <a:t>1</a:t>
            </a:fld>
            <a:endParaRPr lang="en-US" altLang="en-US" sz="1200" dirty="0">
              <a:solidFill>
                <a:srgbClr val="B2B2B2"/>
              </a:solidFill>
              <a:latin typeface="Frutiger LT Std 45 Light"/>
            </a:endParaRPr>
          </a:p>
        </p:txBody>
      </p:sp>
    </p:spTree>
    <p:extLst>
      <p:ext uri="{BB962C8B-B14F-4D97-AF65-F5344CB8AC3E}">
        <p14:creationId xmlns:p14="http://schemas.microsoft.com/office/powerpoint/2010/main" val="100189544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Career Services</a:t>
            </a:r>
            <a:endParaRPr lang="en-CA" dirty="0"/>
          </a:p>
        </p:txBody>
      </p:sp>
      <p:sp>
        <p:nvSpPr>
          <p:cNvPr id="3" name="Content Placeholder 2"/>
          <p:cNvSpPr>
            <a:spLocks noGrp="1"/>
          </p:cNvSpPr>
          <p:nvPr>
            <p:ph idx="1"/>
          </p:nvPr>
        </p:nvSpPr>
        <p:spPr>
          <a:xfrm>
            <a:off x="304800" y="1219200"/>
            <a:ext cx="8229600" cy="4442047"/>
          </a:xfrm>
        </p:spPr>
        <p:txBody>
          <a:bodyPr/>
          <a:lstStyle/>
          <a:p>
            <a:pPr>
              <a:lnSpc>
                <a:spcPct val="150000"/>
              </a:lnSpc>
            </a:pPr>
            <a:r>
              <a:rPr lang="en-US" sz="2400" dirty="0" smtClean="0">
                <a:solidFill>
                  <a:schemeClr val="tx1"/>
                </a:solidFill>
              </a:rPr>
              <a:t>What do we do? </a:t>
            </a:r>
          </a:p>
          <a:p>
            <a:pPr>
              <a:lnSpc>
                <a:spcPct val="150000"/>
              </a:lnSpc>
            </a:pPr>
            <a:r>
              <a:rPr lang="en-US" sz="2400" dirty="0" smtClean="0">
                <a:solidFill>
                  <a:schemeClr val="tx1"/>
                </a:solidFill>
              </a:rPr>
              <a:t>Who needs it? How many need it? </a:t>
            </a:r>
          </a:p>
          <a:p>
            <a:pPr>
              <a:lnSpc>
                <a:spcPct val="150000"/>
              </a:lnSpc>
            </a:pPr>
            <a:r>
              <a:rPr lang="en-US" sz="2400" dirty="0" smtClean="0">
                <a:solidFill>
                  <a:schemeClr val="tx1"/>
                </a:solidFill>
              </a:rPr>
              <a:t>How well do we do it? How do we know?</a:t>
            </a:r>
          </a:p>
          <a:p>
            <a:pPr>
              <a:lnSpc>
                <a:spcPct val="150000"/>
              </a:lnSpc>
            </a:pPr>
            <a:r>
              <a:rPr lang="en-US" sz="2400" dirty="0" smtClean="0">
                <a:solidFill>
                  <a:schemeClr val="tx1"/>
                </a:solidFill>
              </a:rPr>
              <a:t>How efficiently do we do it?</a:t>
            </a:r>
          </a:p>
          <a:p>
            <a:pPr>
              <a:lnSpc>
                <a:spcPct val="150000"/>
              </a:lnSpc>
            </a:pPr>
            <a:r>
              <a:rPr lang="en-US" sz="2400" dirty="0" smtClean="0">
                <a:solidFill>
                  <a:schemeClr val="tx1"/>
                </a:solidFill>
              </a:rPr>
              <a:t>How could we improve? How could we innovate or make better us of technology?   </a:t>
            </a:r>
          </a:p>
          <a:p>
            <a:endParaRPr lang="en-CA" dirty="0"/>
          </a:p>
        </p:txBody>
      </p:sp>
      <p:sp>
        <p:nvSpPr>
          <p:cNvPr id="4" name="Slide Number Placeholder 3"/>
          <p:cNvSpPr>
            <a:spLocks noGrp="1"/>
          </p:cNvSpPr>
          <p:nvPr>
            <p:ph type="sldNum" sz="quarter" idx="12"/>
          </p:nvPr>
        </p:nvSpPr>
        <p:spPr/>
        <p:txBody>
          <a:bodyPr/>
          <a:lstStyle/>
          <a:p>
            <a:fld id="{825E2378-0730-4991-AEBC-1B90C9F2E673}" type="slidenum">
              <a:rPr lang="en-US" altLang="en-US" smtClean="0">
                <a:solidFill>
                  <a:srgbClr val="000000"/>
                </a:solidFill>
              </a:rPr>
              <a:pPr/>
              <a:t>10</a:t>
            </a:fld>
            <a:endParaRPr lang="en-US" altLang="en-US" dirty="0">
              <a:solidFill>
                <a:srgbClr val="000000"/>
              </a:solidFill>
            </a:endParaRPr>
          </a:p>
        </p:txBody>
      </p:sp>
    </p:spTree>
    <p:extLst>
      <p:ext uri="{BB962C8B-B14F-4D97-AF65-F5344CB8AC3E}">
        <p14:creationId xmlns:p14="http://schemas.microsoft.com/office/powerpoint/2010/main" val="122964379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for Service Framework</a:t>
            </a:r>
            <a:endParaRPr lang="en-CA"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247072"/>
            <a:ext cx="8229600" cy="4470219"/>
          </a:xfrm>
        </p:spPr>
      </p:pic>
      <p:sp>
        <p:nvSpPr>
          <p:cNvPr id="4" name="Slide Number Placeholder 3"/>
          <p:cNvSpPr>
            <a:spLocks noGrp="1"/>
          </p:cNvSpPr>
          <p:nvPr>
            <p:ph type="sldNum" sz="quarter" idx="12"/>
          </p:nvPr>
        </p:nvSpPr>
        <p:spPr/>
        <p:txBody>
          <a:bodyPr/>
          <a:lstStyle/>
          <a:p>
            <a:fld id="{825E2378-0730-4991-AEBC-1B90C9F2E673}" type="slidenum">
              <a:rPr lang="en-US" altLang="en-US" smtClean="0">
                <a:solidFill>
                  <a:srgbClr val="000000"/>
                </a:solidFill>
              </a:rPr>
              <a:pPr/>
              <a:t>11</a:t>
            </a:fld>
            <a:endParaRPr lang="en-US" altLang="en-US" dirty="0">
              <a:solidFill>
                <a:srgbClr val="000000"/>
              </a:solidFill>
            </a:endParaRPr>
          </a:p>
        </p:txBody>
      </p:sp>
    </p:spTree>
    <p:extLst>
      <p:ext uri="{BB962C8B-B14F-4D97-AF65-F5344CB8AC3E}">
        <p14:creationId xmlns:p14="http://schemas.microsoft.com/office/powerpoint/2010/main" val="375269527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for Service Framework</a:t>
            </a:r>
            <a:endParaRPr lang="en-CA"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2026631"/>
            <a:ext cx="8229600" cy="2911100"/>
          </a:xfrm>
        </p:spPr>
      </p:pic>
      <p:sp>
        <p:nvSpPr>
          <p:cNvPr id="4" name="Slide Number Placeholder 3"/>
          <p:cNvSpPr>
            <a:spLocks noGrp="1"/>
          </p:cNvSpPr>
          <p:nvPr>
            <p:ph type="sldNum" sz="quarter" idx="12"/>
          </p:nvPr>
        </p:nvSpPr>
        <p:spPr/>
        <p:txBody>
          <a:bodyPr/>
          <a:lstStyle/>
          <a:p>
            <a:fld id="{825E2378-0730-4991-AEBC-1B90C9F2E673}" type="slidenum">
              <a:rPr lang="en-US" altLang="en-US" smtClean="0">
                <a:solidFill>
                  <a:srgbClr val="000000"/>
                </a:solidFill>
              </a:rPr>
              <a:pPr/>
              <a:t>12</a:t>
            </a:fld>
            <a:endParaRPr lang="en-US" altLang="en-US" dirty="0">
              <a:solidFill>
                <a:srgbClr val="000000"/>
              </a:solidFill>
            </a:endParaRPr>
          </a:p>
        </p:txBody>
      </p:sp>
    </p:spTree>
    <p:extLst>
      <p:ext uri="{BB962C8B-B14F-4D97-AF65-F5344CB8AC3E}">
        <p14:creationId xmlns:p14="http://schemas.microsoft.com/office/powerpoint/2010/main" val="185580162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Lean Conference – University of Waterloo</a:t>
            </a:r>
            <a:endParaRPr lang="en-CA"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23728" y="1219200"/>
            <a:ext cx="4581871" cy="4525963"/>
          </a:xfrm>
        </p:spPr>
      </p:pic>
      <p:sp>
        <p:nvSpPr>
          <p:cNvPr id="4" name="Slide Number Placeholder 3"/>
          <p:cNvSpPr>
            <a:spLocks noGrp="1"/>
          </p:cNvSpPr>
          <p:nvPr>
            <p:ph type="sldNum" sz="quarter" idx="12"/>
          </p:nvPr>
        </p:nvSpPr>
        <p:spPr/>
        <p:txBody>
          <a:bodyPr/>
          <a:lstStyle/>
          <a:p>
            <a:fld id="{825E2378-0730-4991-AEBC-1B90C9F2E673}" type="slidenum">
              <a:rPr lang="en-US" altLang="en-US" smtClean="0">
                <a:solidFill>
                  <a:srgbClr val="000000"/>
                </a:solidFill>
              </a:rPr>
              <a:pPr/>
              <a:t>13</a:t>
            </a:fld>
            <a:endParaRPr lang="en-US" altLang="en-US" dirty="0">
              <a:solidFill>
                <a:srgbClr val="000000"/>
              </a:solidFill>
            </a:endParaRPr>
          </a:p>
        </p:txBody>
      </p:sp>
      <p:sp>
        <p:nvSpPr>
          <p:cNvPr id="3" name="Rectangle 2"/>
          <p:cNvSpPr/>
          <p:nvPr/>
        </p:nvSpPr>
        <p:spPr>
          <a:xfrm>
            <a:off x="3995936" y="5865297"/>
            <a:ext cx="3827843" cy="646331"/>
          </a:xfrm>
          <a:prstGeom prst="rect">
            <a:avLst/>
          </a:prstGeom>
        </p:spPr>
        <p:txBody>
          <a:bodyPr wrap="none">
            <a:spAutoFit/>
          </a:bodyPr>
          <a:lstStyle/>
          <a:p>
            <a:r>
              <a:rPr lang="en-CA" dirty="0">
                <a:hlinkClick r:id="rId4"/>
              </a:rPr>
              <a:t>https://uwaterloo.ca/lean-conference</a:t>
            </a:r>
            <a:r>
              <a:rPr lang="en-CA" dirty="0" smtClean="0">
                <a:hlinkClick r:id="rId4"/>
              </a:rPr>
              <a:t>/</a:t>
            </a:r>
            <a:endParaRPr lang="en-CA" dirty="0" smtClean="0"/>
          </a:p>
          <a:p>
            <a:endParaRPr lang="en-CA" dirty="0"/>
          </a:p>
        </p:txBody>
      </p:sp>
    </p:spTree>
    <p:extLst>
      <p:ext uri="{BB962C8B-B14F-4D97-AF65-F5344CB8AC3E}">
        <p14:creationId xmlns:p14="http://schemas.microsoft.com/office/powerpoint/2010/main" val="385459007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 Project/Action Plan/Tracking Sheet</a:t>
            </a:r>
            <a:endParaRPr lang="en-CA" dirty="0"/>
          </a:p>
        </p:txBody>
      </p:sp>
      <p:sp>
        <p:nvSpPr>
          <p:cNvPr id="3" name="Content Placeholder 2"/>
          <p:cNvSpPr>
            <a:spLocks noGrp="1"/>
          </p:cNvSpPr>
          <p:nvPr>
            <p:ph idx="1"/>
          </p:nvPr>
        </p:nvSpPr>
        <p:spPr/>
        <p:txBody>
          <a:bodyPr/>
          <a:lstStyle/>
          <a:p>
            <a:r>
              <a:rPr lang="en-CA" dirty="0" smtClean="0">
                <a:hlinkClick r:id="rId3" action="ppaction://hlinkfile"/>
              </a:rPr>
              <a:t>..\..\..\General\Action Plan\Lean Plan 2015-16 - DRAFT for Discussion.docx</a:t>
            </a:r>
            <a:endParaRPr lang="en-CA" dirty="0" smtClean="0"/>
          </a:p>
          <a:p>
            <a:endParaRPr lang="en-US" dirty="0"/>
          </a:p>
          <a:p>
            <a:r>
              <a:rPr lang="en-CA" dirty="0" smtClean="0">
                <a:hlinkClick r:id="rId4" action="ppaction://hlinkfile"/>
              </a:rPr>
              <a:t>..\..\..\General\Action Plan\Copy of Copy of 2015-16 Lean Action Plan Tracking - edited (2).xlsx</a:t>
            </a:r>
            <a:endParaRPr lang="en-CA" dirty="0"/>
          </a:p>
        </p:txBody>
      </p:sp>
      <p:sp>
        <p:nvSpPr>
          <p:cNvPr id="4" name="Slide Number Placeholder 3"/>
          <p:cNvSpPr>
            <a:spLocks noGrp="1"/>
          </p:cNvSpPr>
          <p:nvPr>
            <p:ph type="sldNum" sz="quarter" idx="12"/>
          </p:nvPr>
        </p:nvSpPr>
        <p:spPr/>
        <p:txBody>
          <a:bodyPr/>
          <a:lstStyle/>
          <a:p>
            <a:fld id="{825E2378-0730-4991-AEBC-1B90C9F2E673}" type="slidenum">
              <a:rPr lang="en-US" altLang="en-US" smtClean="0">
                <a:solidFill>
                  <a:srgbClr val="000000"/>
                </a:solidFill>
              </a:rPr>
              <a:pPr/>
              <a:t>14</a:t>
            </a:fld>
            <a:endParaRPr lang="en-US" altLang="en-US" dirty="0">
              <a:solidFill>
                <a:srgbClr val="000000"/>
              </a:solidFill>
            </a:endParaRPr>
          </a:p>
        </p:txBody>
      </p:sp>
    </p:spTree>
    <p:extLst>
      <p:ext uri="{BB962C8B-B14F-4D97-AF65-F5344CB8AC3E}">
        <p14:creationId xmlns:p14="http://schemas.microsoft.com/office/powerpoint/2010/main" val="284113910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4B731F"/>
          </a:solidFill>
          <a:ln>
            <a:noFill/>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bodyPr>
          <a:lstStyle/>
          <a:p>
            <a:pPr eaLnBrk="1" hangingPunct="1"/>
            <a:r>
              <a:rPr lang="en-US" sz="3200" kern="1200" dirty="0" smtClean="0">
                <a:solidFill>
                  <a:srgbClr val="FFFFFF"/>
                </a:solidFill>
                <a:latin typeface="Frutiger LT Std 45 Light" charset="0"/>
                <a:ea typeface="MS PGothic" charset="0"/>
                <a:cs typeface="Arial" charset="0"/>
              </a:rPr>
              <a:t>Agenda</a:t>
            </a:r>
            <a:endParaRPr lang="en-CA" sz="3200" kern="1200" dirty="0">
              <a:solidFill>
                <a:srgbClr val="FFFFFF"/>
              </a:solidFill>
              <a:latin typeface="Frutiger LT Std 45 Light" charset="0"/>
              <a:ea typeface="MS PGothic" charset="0"/>
              <a:cs typeface="Arial" charset="0"/>
            </a:endParaRPr>
          </a:p>
        </p:txBody>
      </p:sp>
      <p:sp>
        <p:nvSpPr>
          <p:cNvPr id="4" name="Slide Number Placeholder 3"/>
          <p:cNvSpPr>
            <a:spLocks noGrp="1"/>
          </p:cNvSpPr>
          <p:nvPr>
            <p:ph type="sldNum" sz="quarter" idx="12"/>
          </p:nvPr>
        </p:nvSpPr>
        <p:spPr/>
        <p:txBody>
          <a:bodyPr/>
          <a:lstStyle/>
          <a:p>
            <a:fld id="{825E2378-0730-4991-AEBC-1B90C9F2E673}" type="slidenum">
              <a:rPr lang="en-US" altLang="en-US" smtClean="0">
                <a:solidFill>
                  <a:srgbClr val="000000"/>
                </a:solidFill>
              </a:rPr>
              <a:pPr/>
              <a:t>2</a:t>
            </a:fld>
            <a:endParaRPr lang="en-US" altLang="en-US" dirty="0">
              <a:solidFill>
                <a:srgbClr val="000000"/>
              </a:solidFill>
            </a:endParaRPr>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28420" y="1219200"/>
            <a:ext cx="4124780" cy="4525963"/>
          </a:xfrm>
        </p:spPr>
      </p:pic>
    </p:spTree>
    <p:extLst>
      <p:ext uri="{BB962C8B-B14F-4D97-AF65-F5344CB8AC3E}">
        <p14:creationId xmlns:p14="http://schemas.microsoft.com/office/powerpoint/2010/main" val="96687984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Greenbelt Project Presentations</a:t>
            </a:r>
            <a:endParaRPr lang="en-CA" dirty="0"/>
          </a:p>
        </p:txBody>
      </p:sp>
      <p:sp>
        <p:nvSpPr>
          <p:cNvPr id="3" name="Content Placeholder 2"/>
          <p:cNvSpPr>
            <a:spLocks noGrp="1"/>
          </p:cNvSpPr>
          <p:nvPr>
            <p:ph idx="1"/>
          </p:nvPr>
        </p:nvSpPr>
        <p:spPr/>
        <p:txBody>
          <a:bodyPr/>
          <a:lstStyle/>
          <a:p>
            <a:endParaRPr lang="en-CA" sz="4400" dirty="0" smtClean="0">
              <a:hlinkClick r:id="rId3" action="ppaction://hlinkpres?slideindex=1&amp;slidetitle="/>
            </a:endParaRPr>
          </a:p>
          <a:p>
            <a:endParaRPr lang="en-CA" sz="4400" dirty="0">
              <a:hlinkClick r:id="rId3" action="ppaction://hlinkpres?slideindex=1&amp;slidetitle="/>
            </a:endParaRPr>
          </a:p>
          <a:p>
            <a:r>
              <a:rPr lang="en-CA" sz="4400" dirty="0" smtClean="0">
                <a:hlinkClick r:id="rId3" action="ppaction://hlinkpres?slideindex=1&amp;slidetitle="/>
              </a:rPr>
              <a:t>Lean Presentations - Sept 25 mtg.pptx</a:t>
            </a:r>
            <a:endParaRPr lang="en-CA" sz="4400" dirty="0"/>
          </a:p>
        </p:txBody>
      </p:sp>
      <p:sp>
        <p:nvSpPr>
          <p:cNvPr id="4" name="Slide Number Placeholder 3"/>
          <p:cNvSpPr>
            <a:spLocks noGrp="1"/>
          </p:cNvSpPr>
          <p:nvPr>
            <p:ph type="sldNum" sz="quarter" idx="12"/>
          </p:nvPr>
        </p:nvSpPr>
        <p:spPr/>
        <p:txBody>
          <a:bodyPr/>
          <a:lstStyle/>
          <a:p>
            <a:fld id="{825E2378-0730-4991-AEBC-1B90C9F2E673}" type="slidenum">
              <a:rPr lang="en-US" altLang="en-US" smtClean="0">
                <a:solidFill>
                  <a:srgbClr val="000000"/>
                </a:solidFill>
              </a:rPr>
              <a:pPr/>
              <a:t>3</a:t>
            </a:fld>
            <a:endParaRPr lang="en-US" altLang="en-US" dirty="0">
              <a:solidFill>
                <a:srgbClr val="000000"/>
              </a:solidFill>
            </a:endParaRPr>
          </a:p>
        </p:txBody>
      </p:sp>
    </p:spTree>
    <p:extLst>
      <p:ext uri="{BB962C8B-B14F-4D97-AF65-F5344CB8AC3E}">
        <p14:creationId xmlns:p14="http://schemas.microsoft.com/office/powerpoint/2010/main" val="64546280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4B731F"/>
          </a:solidFill>
          <a:ln>
            <a:noFill/>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bodyPr>
          <a:lstStyle/>
          <a:p>
            <a:pPr eaLnBrk="1" hangingPunct="1"/>
            <a:r>
              <a:rPr lang="en-US" sz="3200" kern="1200" dirty="0">
                <a:solidFill>
                  <a:srgbClr val="FFFFFF"/>
                </a:solidFill>
                <a:latin typeface="Frutiger LT Std 45 Light" charset="0"/>
                <a:ea typeface="MS PGothic" charset="0"/>
                <a:cs typeface="Arial" charset="0"/>
              </a:rPr>
              <a:t>Where we are today</a:t>
            </a:r>
            <a:endParaRPr lang="en-CA" sz="3200" kern="1200" dirty="0">
              <a:solidFill>
                <a:srgbClr val="FFFFFF"/>
              </a:solidFill>
              <a:latin typeface="Frutiger LT Std 45 Light" charset="0"/>
              <a:ea typeface="MS PGothic" charset="0"/>
              <a:cs typeface="Arial" charset="0"/>
            </a:endParaRPr>
          </a:p>
        </p:txBody>
      </p:sp>
      <p:sp>
        <p:nvSpPr>
          <p:cNvPr id="3" name="Content Placeholder 2"/>
          <p:cNvSpPr>
            <a:spLocks noGrp="1"/>
          </p:cNvSpPr>
          <p:nvPr>
            <p:ph idx="1"/>
          </p:nvPr>
        </p:nvSpPr>
        <p:spPr>
          <a:xfrm>
            <a:off x="304800" y="1219200"/>
            <a:ext cx="8229600" cy="4802088"/>
          </a:xfrm>
        </p:spPr>
        <p:txBody>
          <a:bodyPr/>
          <a:lstStyle/>
          <a:p>
            <a:pPr>
              <a:spcAft>
                <a:spcPts val="1200"/>
              </a:spcAft>
            </a:pPr>
            <a:r>
              <a:rPr lang="en-US" dirty="0" smtClean="0">
                <a:solidFill>
                  <a:schemeClr val="tx1"/>
                </a:solidFill>
              </a:rPr>
              <a:t>Created draft IP policy</a:t>
            </a:r>
          </a:p>
          <a:p>
            <a:pPr>
              <a:spcAft>
                <a:spcPts val="1200"/>
              </a:spcAft>
            </a:pPr>
            <a:r>
              <a:rPr lang="en-US" dirty="0" smtClean="0">
                <a:solidFill>
                  <a:schemeClr val="tx1"/>
                </a:solidFill>
              </a:rPr>
              <a:t>Rolled out “IPP Tool v1.0” and it is being effectively used</a:t>
            </a:r>
          </a:p>
          <a:p>
            <a:pPr>
              <a:spcAft>
                <a:spcPts val="1200"/>
              </a:spcAft>
            </a:pPr>
            <a:r>
              <a:rPr lang="en-US" dirty="0" smtClean="0">
                <a:solidFill>
                  <a:schemeClr val="tx1"/>
                </a:solidFill>
              </a:rPr>
              <a:t>Now focusing on IP in Student Services area &amp; IT Help Desk</a:t>
            </a:r>
            <a:endParaRPr lang="en-US" dirty="0">
              <a:solidFill>
                <a:schemeClr val="tx1"/>
              </a:solidFill>
            </a:endParaRPr>
          </a:p>
          <a:p>
            <a:pPr>
              <a:spcAft>
                <a:spcPts val="1200"/>
              </a:spcAft>
            </a:pPr>
            <a:r>
              <a:rPr lang="en-US" dirty="0" smtClean="0">
                <a:solidFill>
                  <a:schemeClr val="tx1"/>
                </a:solidFill>
              </a:rPr>
              <a:t>Completed several Lean projects in the academic and service areas and currently building </a:t>
            </a:r>
            <a:r>
              <a:rPr lang="en-US" dirty="0">
                <a:solidFill>
                  <a:schemeClr val="tx1"/>
                </a:solidFill>
              </a:rPr>
              <a:t>more </a:t>
            </a:r>
            <a:r>
              <a:rPr lang="en-US" dirty="0" smtClean="0">
                <a:solidFill>
                  <a:schemeClr val="tx1"/>
                </a:solidFill>
              </a:rPr>
              <a:t>capacity</a:t>
            </a:r>
          </a:p>
          <a:p>
            <a:pPr>
              <a:spcAft>
                <a:spcPts val="1200"/>
              </a:spcAft>
            </a:pPr>
            <a:r>
              <a:rPr lang="en-US" dirty="0" smtClean="0">
                <a:solidFill>
                  <a:schemeClr val="tx1"/>
                </a:solidFill>
              </a:rPr>
              <a:t>Implemented </a:t>
            </a:r>
            <a:r>
              <a:rPr lang="en-US" dirty="0">
                <a:solidFill>
                  <a:schemeClr val="tx1"/>
                </a:solidFill>
              </a:rPr>
              <a:t>gated process for PD with strong ties to IP</a:t>
            </a:r>
          </a:p>
          <a:p>
            <a:pPr marL="342900" lvl="1" indent="-342900">
              <a:spcAft>
                <a:spcPts val="1200"/>
              </a:spcAft>
              <a:buFontTx/>
              <a:buChar char="•"/>
            </a:pPr>
            <a:r>
              <a:rPr lang="en-US" sz="2000" dirty="0" smtClean="0">
                <a:solidFill>
                  <a:schemeClr val="tx1"/>
                </a:solidFill>
              </a:rPr>
              <a:t>Inclusion </a:t>
            </a:r>
            <a:r>
              <a:rPr lang="en-US" sz="2000" dirty="0">
                <a:solidFill>
                  <a:schemeClr val="tx1"/>
                </a:solidFill>
              </a:rPr>
              <a:t>of Integrated Planning thinking within Strategic Plan </a:t>
            </a:r>
            <a:r>
              <a:rPr lang="en-US" sz="2000" dirty="0" smtClean="0">
                <a:solidFill>
                  <a:schemeClr val="tx1"/>
                </a:solidFill>
              </a:rPr>
              <a:t>Development</a:t>
            </a:r>
          </a:p>
          <a:p>
            <a:pPr marL="742950" lvl="2" indent="-342900">
              <a:spcAft>
                <a:spcPts val="1200"/>
              </a:spcAft>
              <a:buFont typeface="Wingdings" panose="05000000000000000000" pitchFamily="2" charset="2"/>
              <a:buChar char="Ø"/>
            </a:pPr>
            <a:r>
              <a:rPr lang="en-US" dirty="0" smtClean="0">
                <a:solidFill>
                  <a:schemeClr val="tx1"/>
                </a:solidFill>
              </a:rPr>
              <a:t>Created Integrated college-wide </a:t>
            </a:r>
            <a:r>
              <a:rPr lang="en-US" dirty="0">
                <a:solidFill>
                  <a:schemeClr val="tx1"/>
                </a:solidFill>
              </a:rPr>
              <a:t>committees including Complement, Budget, Capital and Space</a:t>
            </a:r>
          </a:p>
          <a:p>
            <a:pPr>
              <a:spcAft>
                <a:spcPts val="1200"/>
              </a:spcAft>
            </a:pPr>
            <a:endParaRPr lang="en-CA" sz="2200" dirty="0">
              <a:solidFill>
                <a:schemeClr val="tx1"/>
              </a:solidFill>
            </a:endParaRPr>
          </a:p>
        </p:txBody>
      </p:sp>
      <p:sp>
        <p:nvSpPr>
          <p:cNvPr id="4" name="Slide Number Placeholder 3"/>
          <p:cNvSpPr>
            <a:spLocks noGrp="1"/>
          </p:cNvSpPr>
          <p:nvPr>
            <p:ph type="sldNum" sz="quarter" idx="12"/>
          </p:nvPr>
        </p:nvSpPr>
        <p:spPr/>
        <p:txBody>
          <a:bodyPr/>
          <a:lstStyle/>
          <a:p>
            <a:fld id="{825E2378-0730-4991-AEBC-1B90C9F2E673}" type="slidenum">
              <a:rPr lang="en-US" altLang="en-US" smtClean="0">
                <a:solidFill>
                  <a:srgbClr val="000000"/>
                </a:solidFill>
              </a:rPr>
              <a:pPr/>
              <a:t>4</a:t>
            </a:fld>
            <a:endParaRPr lang="en-US" altLang="en-US" dirty="0">
              <a:solidFill>
                <a:srgbClr val="000000"/>
              </a:solidFill>
            </a:endParaRPr>
          </a:p>
        </p:txBody>
      </p:sp>
    </p:spTree>
    <p:extLst>
      <p:ext uri="{BB962C8B-B14F-4D97-AF65-F5344CB8AC3E}">
        <p14:creationId xmlns:p14="http://schemas.microsoft.com/office/powerpoint/2010/main" val="138289708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WLU</a:t>
            </a:r>
            <a:endParaRPr lang="en-CA" dirty="0"/>
          </a:p>
        </p:txBody>
      </p:sp>
      <p:pic>
        <p:nvPicPr>
          <p:cNvPr id="5" name="Content Placeholder 4"/>
          <p:cNvPicPr>
            <a:picLocks noGrp="1" noChangeAspect="1"/>
          </p:cNvPicPr>
          <p:nvPr>
            <p:ph idx="1"/>
          </p:nvPr>
        </p:nvPicPr>
        <p:blipFill>
          <a:blip r:embed="rId3"/>
          <a:stretch>
            <a:fillRect/>
          </a:stretch>
        </p:blipFill>
        <p:spPr>
          <a:xfrm>
            <a:off x="2660369" y="1219200"/>
            <a:ext cx="3518461" cy="4525963"/>
          </a:xfrm>
          <a:prstGeom prst="rect">
            <a:avLst/>
          </a:prstGeom>
        </p:spPr>
      </p:pic>
      <p:sp>
        <p:nvSpPr>
          <p:cNvPr id="4" name="Slide Number Placeholder 3"/>
          <p:cNvSpPr>
            <a:spLocks noGrp="1"/>
          </p:cNvSpPr>
          <p:nvPr>
            <p:ph type="sldNum" sz="quarter" idx="12"/>
          </p:nvPr>
        </p:nvSpPr>
        <p:spPr/>
        <p:txBody>
          <a:bodyPr/>
          <a:lstStyle/>
          <a:p>
            <a:fld id="{825E2378-0730-4991-AEBC-1B90C9F2E673}" type="slidenum">
              <a:rPr lang="en-US" altLang="en-US" smtClean="0">
                <a:solidFill>
                  <a:srgbClr val="000000"/>
                </a:solidFill>
              </a:rPr>
              <a:pPr/>
              <a:t>5</a:t>
            </a:fld>
            <a:endParaRPr lang="en-US" altLang="en-US" dirty="0">
              <a:solidFill>
                <a:srgbClr val="000000"/>
              </a:solidFill>
            </a:endParaRPr>
          </a:p>
        </p:txBody>
      </p:sp>
    </p:spTree>
    <p:extLst>
      <p:ext uri="{BB962C8B-B14F-4D97-AF65-F5344CB8AC3E}">
        <p14:creationId xmlns:p14="http://schemas.microsoft.com/office/powerpoint/2010/main" val="73020503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Algonquin Approach </a:t>
            </a:r>
            <a:endParaRPr lang="en-CA" dirty="0"/>
          </a:p>
        </p:txBody>
      </p:sp>
      <p:sp>
        <p:nvSpPr>
          <p:cNvPr id="3" name="Content Placeholder 2"/>
          <p:cNvSpPr>
            <a:spLocks noGrp="1"/>
          </p:cNvSpPr>
          <p:nvPr>
            <p:ph idx="1"/>
          </p:nvPr>
        </p:nvSpPr>
        <p:spPr>
          <a:xfrm>
            <a:off x="228600" y="1219200"/>
            <a:ext cx="8305800" cy="4730080"/>
          </a:xfrm>
        </p:spPr>
        <p:txBody>
          <a:bodyPr/>
          <a:lstStyle/>
          <a:p>
            <a:r>
              <a:rPr lang="en-US" sz="1600" b="1" dirty="0"/>
              <a:t>Criteria (1-5 rating scale): </a:t>
            </a:r>
            <a:endParaRPr lang="en-CA" sz="1600" dirty="0"/>
          </a:p>
          <a:p>
            <a:pPr lvl="0"/>
            <a:r>
              <a:rPr lang="en-US" sz="1600" dirty="0"/>
              <a:t>Relevance</a:t>
            </a:r>
            <a:endParaRPr lang="en-CA" sz="1600" dirty="0"/>
          </a:p>
          <a:p>
            <a:pPr lvl="0"/>
            <a:r>
              <a:rPr lang="en-US" sz="1600" dirty="0"/>
              <a:t>Demand</a:t>
            </a:r>
            <a:endParaRPr lang="en-CA" sz="1600" dirty="0"/>
          </a:p>
          <a:p>
            <a:pPr lvl="0"/>
            <a:r>
              <a:rPr lang="en-US" sz="1600" dirty="0"/>
              <a:t>Quality</a:t>
            </a:r>
            <a:endParaRPr lang="en-CA" sz="1600" dirty="0"/>
          </a:p>
          <a:p>
            <a:pPr lvl="0"/>
            <a:r>
              <a:rPr lang="en-US" sz="1600" dirty="0"/>
              <a:t>Resource Utilization</a:t>
            </a:r>
            <a:endParaRPr lang="en-CA" sz="1600" dirty="0"/>
          </a:p>
          <a:p>
            <a:pPr lvl="0"/>
            <a:r>
              <a:rPr lang="en-US" sz="1600" dirty="0" smtClean="0"/>
              <a:t>Opportunities</a:t>
            </a:r>
          </a:p>
          <a:p>
            <a:pPr lvl="0"/>
            <a:endParaRPr lang="en-CA" sz="1600" dirty="0"/>
          </a:p>
          <a:p>
            <a:r>
              <a:rPr lang="en-US" sz="1600" b="1" dirty="0"/>
              <a:t>Categories of Recommendations: </a:t>
            </a:r>
            <a:endParaRPr lang="en-CA" sz="1600" dirty="0"/>
          </a:p>
          <a:p>
            <a:pPr lvl="0"/>
            <a:r>
              <a:rPr lang="en-US" sz="1600" dirty="0"/>
              <a:t>Enhance or Expand</a:t>
            </a:r>
            <a:endParaRPr lang="en-CA" sz="1600" dirty="0"/>
          </a:p>
          <a:p>
            <a:pPr lvl="0"/>
            <a:r>
              <a:rPr lang="en-US" sz="1600" dirty="0"/>
              <a:t>Enhance/Modify</a:t>
            </a:r>
            <a:endParaRPr lang="en-CA" sz="1600" dirty="0"/>
          </a:p>
          <a:p>
            <a:pPr lvl="0"/>
            <a:r>
              <a:rPr lang="en-US" sz="1600" dirty="0"/>
              <a:t>Maintain</a:t>
            </a:r>
            <a:endParaRPr lang="en-CA" sz="1600" dirty="0"/>
          </a:p>
          <a:p>
            <a:pPr lvl="0"/>
            <a:r>
              <a:rPr lang="en-US" sz="1600" dirty="0"/>
              <a:t>Revise (programs)</a:t>
            </a:r>
            <a:endParaRPr lang="en-CA" sz="1600" dirty="0"/>
          </a:p>
          <a:p>
            <a:pPr lvl="0"/>
            <a:r>
              <a:rPr lang="en-US" sz="1600" dirty="0"/>
              <a:t>Revise (Services)</a:t>
            </a:r>
            <a:endParaRPr lang="en-CA" sz="1600" dirty="0"/>
          </a:p>
          <a:p>
            <a:pPr lvl="0"/>
            <a:r>
              <a:rPr lang="en-US" sz="1600" dirty="0"/>
              <a:t>Phase Out</a:t>
            </a:r>
            <a:endParaRPr lang="en-CA" sz="1600" dirty="0"/>
          </a:p>
          <a:p>
            <a:pPr lvl="0"/>
            <a:r>
              <a:rPr lang="en-US" sz="1600" dirty="0"/>
              <a:t>Phase out with Transition to New Opportunity</a:t>
            </a:r>
            <a:endParaRPr lang="en-CA" sz="1600" dirty="0"/>
          </a:p>
          <a:p>
            <a:endParaRPr lang="en-CA" dirty="0"/>
          </a:p>
          <a:p>
            <a:endParaRPr lang="en-CA" dirty="0"/>
          </a:p>
        </p:txBody>
      </p:sp>
      <p:sp>
        <p:nvSpPr>
          <p:cNvPr id="4" name="Slide Number Placeholder 3"/>
          <p:cNvSpPr>
            <a:spLocks noGrp="1"/>
          </p:cNvSpPr>
          <p:nvPr>
            <p:ph type="sldNum" sz="quarter" idx="12"/>
          </p:nvPr>
        </p:nvSpPr>
        <p:spPr/>
        <p:txBody>
          <a:bodyPr/>
          <a:lstStyle/>
          <a:p>
            <a:fld id="{825E2378-0730-4991-AEBC-1B90C9F2E673}" type="slidenum">
              <a:rPr lang="en-US" altLang="en-US" smtClean="0">
                <a:solidFill>
                  <a:srgbClr val="000000"/>
                </a:solidFill>
              </a:rPr>
              <a:pPr/>
              <a:t>6</a:t>
            </a:fld>
            <a:endParaRPr lang="en-US" altLang="en-US" dirty="0">
              <a:solidFill>
                <a:srgbClr val="000000"/>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3106" y="980728"/>
            <a:ext cx="3560187" cy="4536504"/>
          </a:xfrm>
          <a:prstGeom prst="rect">
            <a:avLst/>
          </a:prstGeom>
        </p:spPr>
      </p:pic>
    </p:spTree>
    <p:extLst>
      <p:ext uri="{BB962C8B-B14F-4D97-AF65-F5344CB8AC3E}">
        <p14:creationId xmlns:p14="http://schemas.microsoft.com/office/powerpoint/2010/main" val="23938986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Niagara College</a:t>
            </a:r>
            <a:endParaRPr lang="en-CA" dirty="0"/>
          </a:p>
        </p:txBody>
      </p:sp>
      <p:pic>
        <p:nvPicPr>
          <p:cNvPr id="5" name="Content Placeholder 4"/>
          <p:cNvPicPr>
            <a:picLocks noGrp="1" noChangeAspect="1"/>
          </p:cNvPicPr>
          <p:nvPr>
            <p:ph idx="1"/>
          </p:nvPr>
        </p:nvPicPr>
        <p:blipFill>
          <a:blip r:embed="rId3"/>
          <a:stretch>
            <a:fillRect/>
          </a:stretch>
        </p:blipFill>
        <p:spPr>
          <a:xfrm>
            <a:off x="1071981" y="1653610"/>
            <a:ext cx="6695238" cy="3657143"/>
          </a:xfrm>
          <a:prstGeom prst="rect">
            <a:avLst/>
          </a:prstGeom>
        </p:spPr>
      </p:pic>
      <p:sp>
        <p:nvSpPr>
          <p:cNvPr id="4" name="Slide Number Placeholder 3"/>
          <p:cNvSpPr>
            <a:spLocks noGrp="1"/>
          </p:cNvSpPr>
          <p:nvPr>
            <p:ph type="sldNum" sz="quarter" idx="12"/>
          </p:nvPr>
        </p:nvSpPr>
        <p:spPr/>
        <p:txBody>
          <a:bodyPr/>
          <a:lstStyle/>
          <a:p>
            <a:fld id="{825E2378-0730-4991-AEBC-1B90C9F2E673}" type="slidenum">
              <a:rPr lang="en-US" altLang="en-US" smtClean="0">
                <a:solidFill>
                  <a:srgbClr val="000000"/>
                </a:solidFill>
              </a:rPr>
              <a:pPr/>
              <a:t>7</a:t>
            </a:fld>
            <a:endParaRPr lang="en-US" altLang="en-US" dirty="0">
              <a:solidFill>
                <a:srgbClr val="000000"/>
              </a:solidFill>
            </a:endParaRPr>
          </a:p>
        </p:txBody>
      </p:sp>
    </p:spTree>
    <p:extLst>
      <p:ext uri="{BB962C8B-B14F-4D97-AF65-F5344CB8AC3E}">
        <p14:creationId xmlns:p14="http://schemas.microsoft.com/office/powerpoint/2010/main" val="198448981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Fleming</a:t>
            </a:r>
          </a:p>
          <a:p>
            <a:pPr marL="0" indent="0">
              <a:buNone/>
            </a:pPr>
            <a:r>
              <a:rPr lang="en-US" dirty="0" smtClean="0"/>
              <a:t>Approach</a:t>
            </a:r>
            <a:endParaRPr lang="en-CA" dirty="0"/>
          </a:p>
        </p:txBody>
      </p:sp>
      <p:sp>
        <p:nvSpPr>
          <p:cNvPr id="4" name="Slide Number Placeholder 3"/>
          <p:cNvSpPr>
            <a:spLocks noGrp="1"/>
          </p:cNvSpPr>
          <p:nvPr>
            <p:ph type="sldNum" sz="quarter" idx="12"/>
          </p:nvPr>
        </p:nvSpPr>
        <p:spPr/>
        <p:txBody>
          <a:bodyPr/>
          <a:lstStyle/>
          <a:p>
            <a:fld id="{825E2378-0730-4991-AEBC-1B90C9F2E673}" type="slidenum">
              <a:rPr lang="en-US" altLang="en-US" smtClean="0">
                <a:solidFill>
                  <a:srgbClr val="000000"/>
                </a:solidFill>
              </a:rPr>
              <a:pPr/>
              <a:t>8</a:t>
            </a:fld>
            <a:endParaRPr lang="en-US" altLang="en-US" dirty="0">
              <a:solidFill>
                <a:srgbClr val="000000"/>
              </a:solidFill>
            </a:endParaRPr>
          </a:p>
        </p:txBody>
      </p:sp>
      <p:pic>
        <p:nvPicPr>
          <p:cNvPr id="5"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260648"/>
            <a:ext cx="6840759" cy="6597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04748"/>
            <a:ext cx="1979712" cy="779113"/>
          </a:xfrm>
          <a:prstGeom prst="rect">
            <a:avLst/>
          </a:prstGeom>
        </p:spPr>
      </p:pic>
    </p:spTree>
    <p:extLst>
      <p:ext uri="{BB962C8B-B14F-4D97-AF65-F5344CB8AC3E}">
        <p14:creationId xmlns:p14="http://schemas.microsoft.com/office/powerpoint/2010/main" val="229696849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CA" dirty="0"/>
          </a:p>
        </p:txBody>
      </p:sp>
      <p:sp>
        <p:nvSpPr>
          <p:cNvPr id="3" name="Content Placeholder 2"/>
          <p:cNvSpPr>
            <a:spLocks noGrp="1"/>
          </p:cNvSpPr>
          <p:nvPr>
            <p:ph idx="1"/>
          </p:nvPr>
        </p:nvSpPr>
        <p:spPr>
          <a:xfrm>
            <a:off x="304800" y="1124744"/>
            <a:ext cx="8587680" cy="4968552"/>
          </a:xfrm>
        </p:spPr>
        <p:txBody>
          <a:bodyPr/>
          <a:lstStyle/>
          <a:p>
            <a:pPr>
              <a:lnSpc>
                <a:spcPct val="150000"/>
              </a:lnSpc>
            </a:pPr>
            <a:r>
              <a:rPr lang="en-US" sz="2400" dirty="0" smtClean="0">
                <a:solidFill>
                  <a:schemeClr val="tx1"/>
                </a:solidFill>
              </a:rPr>
              <a:t>Continued to collect research from other institutions</a:t>
            </a:r>
          </a:p>
          <a:p>
            <a:pPr>
              <a:lnSpc>
                <a:spcPct val="150000"/>
              </a:lnSpc>
            </a:pPr>
            <a:r>
              <a:rPr lang="en-US" sz="2400" dirty="0" smtClean="0">
                <a:solidFill>
                  <a:schemeClr val="tx1"/>
                </a:solidFill>
              </a:rPr>
              <a:t>Identified what metrics we have</a:t>
            </a:r>
          </a:p>
          <a:p>
            <a:pPr>
              <a:lnSpc>
                <a:spcPct val="150000"/>
              </a:lnSpc>
            </a:pPr>
            <a:r>
              <a:rPr lang="en-US" sz="2400" dirty="0" smtClean="0">
                <a:solidFill>
                  <a:schemeClr val="tx1"/>
                </a:solidFill>
              </a:rPr>
              <a:t>Identified what metrics are relevant </a:t>
            </a:r>
          </a:p>
          <a:p>
            <a:pPr>
              <a:lnSpc>
                <a:spcPct val="150000"/>
              </a:lnSpc>
            </a:pPr>
            <a:r>
              <a:rPr lang="en-US" sz="2400" dirty="0" smtClean="0">
                <a:solidFill>
                  <a:schemeClr val="tx1"/>
                </a:solidFill>
              </a:rPr>
              <a:t>Established steering committee</a:t>
            </a:r>
          </a:p>
          <a:p>
            <a:pPr>
              <a:lnSpc>
                <a:spcPct val="150000"/>
              </a:lnSpc>
            </a:pPr>
            <a:r>
              <a:rPr lang="en-US" sz="2400" dirty="0" smtClean="0">
                <a:solidFill>
                  <a:schemeClr val="tx1"/>
                </a:solidFill>
              </a:rPr>
              <a:t>Piloting in 2 Services Area (looking at Career Services and IT)</a:t>
            </a:r>
          </a:p>
          <a:p>
            <a:pPr>
              <a:lnSpc>
                <a:spcPct val="150000"/>
              </a:lnSpc>
            </a:pPr>
            <a:r>
              <a:rPr lang="en-US" sz="2400" dirty="0" smtClean="0">
                <a:solidFill>
                  <a:schemeClr val="tx1"/>
                </a:solidFill>
              </a:rPr>
              <a:t>Timeline – June Meeting with Student Services</a:t>
            </a:r>
          </a:p>
          <a:p>
            <a:pPr>
              <a:lnSpc>
                <a:spcPct val="150000"/>
              </a:lnSpc>
            </a:pPr>
            <a:r>
              <a:rPr lang="en-US" sz="2400" dirty="0" smtClean="0">
                <a:solidFill>
                  <a:schemeClr val="tx1"/>
                </a:solidFill>
              </a:rPr>
              <a:t>Prototype tool by Winter 2016</a:t>
            </a:r>
          </a:p>
          <a:p>
            <a:endParaRPr lang="en-CA" dirty="0"/>
          </a:p>
        </p:txBody>
      </p:sp>
      <p:sp>
        <p:nvSpPr>
          <p:cNvPr id="4" name="Slide Number Placeholder 3"/>
          <p:cNvSpPr>
            <a:spLocks noGrp="1"/>
          </p:cNvSpPr>
          <p:nvPr>
            <p:ph type="sldNum" sz="quarter" idx="12"/>
          </p:nvPr>
        </p:nvSpPr>
        <p:spPr/>
        <p:txBody>
          <a:bodyPr/>
          <a:lstStyle/>
          <a:p>
            <a:fld id="{825E2378-0730-4991-AEBC-1B90C9F2E673}" type="slidenum">
              <a:rPr lang="en-US" altLang="en-US" smtClean="0">
                <a:solidFill>
                  <a:srgbClr val="000000"/>
                </a:solidFill>
              </a:rPr>
              <a:pPr/>
              <a:t>9</a:t>
            </a:fld>
            <a:endParaRPr lang="en-US" altLang="en-US" dirty="0">
              <a:solidFill>
                <a:srgbClr val="000000"/>
              </a:solidFill>
            </a:endParaRPr>
          </a:p>
        </p:txBody>
      </p:sp>
    </p:spTree>
    <p:extLst>
      <p:ext uri="{BB962C8B-B14F-4D97-AF65-F5344CB8AC3E}">
        <p14:creationId xmlns:p14="http://schemas.microsoft.com/office/powerpoint/2010/main" val="364370205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Learn Belong Become Template white">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1" fontAlgn="base" latinLnBrk="0" hangingPunct="1">
          <a:lnSpc>
            <a:spcPct val="100000"/>
          </a:lnSpc>
          <a:spcBef>
            <a:spcPct val="20000"/>
          </a:spcBef>
          <a:spcAft>
            <a:spcPct val="0"/>
          </a:spcAft>
          <a:buClrTx/>
          <a:buSzTx/>
          <a:buFontTx/>
          <a:buNone/>
          <a:tabLst/>
          <a:defRPr kumimoji="0" lang="en-US" sz="1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1" fontAlgn="base" latinLnBrk="0" hangingPunct="1">
          <a:lnSpc>
            <a:spcPct val="100000"/>
          </a:lnSpc>
          <a:spcBef>
            <a:spcPct val="20000"/>
          </a:spcBef>
          <a:spcAft>
            <a:spcPct val="0"/>
          </a:spcAft>
          <a:buClrTx/>
          <a:buSzTx/>
          <a:buFontTx/>
          <a:buNone/>
          <a:tabLst/>
          <a:defRPr kumimoji="0" lang="en-US" sz="1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Learn Belong Become Template white">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1" fontAlgn="base" latinLnBrk="0" hangingPunct="1">
          <a:lnSpc>
            <a:spcPct val="100000"/>
          </a:lnSpc>
          <a:spcBef>
            <a:spcPct val="20000"/>
          </a:spcBef>
          <a:spcAft>
            <a:spcPct val="0"/>
          </a:spcAft>
          <a:buClrTx/>
          <a:buSzTx/>
          <a:buFontTx/>
          <a:buNone/>
          <a:tabLst/>
          <a:defRPr kumimoji="0" lang="en-US" sz="1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1" fontAlgn="base" latinLnBrk="0" hangingPunct="1">
          <a:lnSpc>
            <a:spcPct val="100000"/>
          </a:lnSpc>
          <a:spcBef>
            <a:spcPct val="20000"/>
          </a:spcBef>
          <a:spcAft>
            <a:spcPct val="0"/>
          </a:spcAft>
          <a:buClrTx/>
          <a:buSzTx/>
          <a:buFontTx/>
          <a:buNone/>
          <a:tabLst/>
          <a:defRPr kumimoji="0" lang="en-US" sz="1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3959</TotalTime>
  <Words>732</Words>
  <Application>Microsoft Office PowerPoint</Application>
  <PresentationFormat>On-screen Show (4:3)</PresentationFormat>
  <Paragraphs>108</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Learn Belong Become Template white</vt:lpstr>
      <vt:lpstr>5_Learn Belong Become Template white</vt:lpstr>
      <vt:lpstr>Lean Steering Committee Sept 2015</vt:lpstr>
      <vt:lpstr>Agenda</vt:lpstr>
      <vt:lpstr>Greenbelt Project Presentations</vt:lpstr>
      <vt:lpstr>Where we are today</vt:lpstr>
      <vt:lpstr>WLU</vt:lpstr>
      <vt:lpstr>Algonquin Approach </vt:lpstr>
      <vt:lpstr>Niagara College</vt:lpstr>
      <vt:lpstr>PowerPoint Presentation</vt:lpstr>
      <vt:lpstr>Next Steps</vt:lpstr>
      <vt:lpstr>Questions for Career Services</vt:lpstr>
      <vt:lpstr>IP for Service Framework</vt:lpstr>
      <vt:lpstr>IP for Service Framework</vt:lpstr>
      <vt:lpstr>Lean Conference – University of Waterloo</vt:lpstr>
      <vt:lpstr>Meta Project/Action Plan/Tracking Sheet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Kloosterman</dc:creator>
  <cp:lastModifiedBy>Michelle Bozec</cp:lastModifiedBy>
  <cp:revision>100</cp:revision>
  <cp:lastPrinted>2015-10-02T21:21:00Z</cp:lastPrinted>
  <dcterms:created xsi:type="dcterms:W3CDTF">2014-10-20T16:50:36Z</dcterms:created>
  <dcterms:modified xsi:type="dcterms:W3CDTF">2015-10-05T14:20:05Z</dcterms:modified>
</cp:coreProperties>
</file>