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68" r:id="rId3"/>
    <p:sldId id="257" r:id="rId4"/>
    <p:sldId id="260" r:id="rId5"/>
    <p:sldId id="266" r:id="rId6"/>
    <p:sldId id="259" r:id="rId7"/>
    <p:sldId id="258" r:id="rId8"/>
    <p:sldId id="265" r:id="rId9"/>
    <p:sldId id="261" r:id="rId10"/>
    <p:sldId id="264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5D94-284B-4C21-9C60-E5509B264997}" type="datetimeFigureOut">
              <a:rPr lang="en-CA" smtClean="0"/>
              <a:t>23/10/2018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1FD4-77ED-43AB-83B2-810E456DD55F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66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5D94-284B-4C21-9C60-E5509B264997}" type="datetimeFigureOut">
              <a:rPr lang="en-CA" smtClean="0"/>
              <a:t>23/10/2018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1FD4-77ED-43AB-83B2-810E456DD5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047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5D94-284B-4C21-9C60-E5509B264997}" type="datetimeFigureOut">
              <a:rPr lang="en-CA" smtClean="0"/>
              <a:t>23/10/2018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1FD4-77ED-43AB-83B2-810E456DD5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945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5D94-284B-4C21-9C60-E5509B264997}" type="datetimeFigureOut">
              <a:rPr lang="en-CA" smtClean="0"/>
              <a:t>23/10/2018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1FD4-77ED-43AB-83B2-810E456DD5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20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5D94-284B-4C21-9C60-E5509B264997}" type="datetimeFigureOut">
              <a:rPr lang="en-CA" smtClean="0"/>
              <a:t>23/10/2018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1FD4-77ED-43AB-83B2-810E456DD55F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75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5D94-284B-4C21-9C60-E5509B264997}" type="datetimeFigureOut">
              <a:rPr lang="en-CA" smtClean="0"/>
              <a:t>23/10/2018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1FD4-77ED-43AB-83B2-810E456DD5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52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5D94-284B-4C21-9C60-E5509B264997}" type="datetimeFigureOut">
              <a:rPr lang="en-CA" smtClean="0"/>
              <a:t>23/10/2018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1FD4-77ED-43AB-83B2-810E456DD5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388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5D94-284B-4C21-9C60-E5509B264997}" type="datetimeFigureOut">
              <a:rPr lang="en-CA" smtClean="0"/>
              <a:t>23/10/2018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1FD4-77ED-43AB-83B2-810E456DD5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011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5D94-284B-4C21-9C60-E5509B264997}" type="datetimeFigureOut">
              <a:rPr lang="en-CA" smtClean="0"/>
              <a:t>23/10/2018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1FD4-77ED-43AB-83B2-810E456DD5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899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71B5D94-284B-4C21-9C60-E5509B264997}" type="datetimeFigureOut">
              <a:rPr lang="en-CA" smtClean="0"/>
              <a:t>23/10/2018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5A1FD4-77ED-43AB-83B2-810E456DD5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815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5D94-284B-4C21-9C60-E5509B264997}" type="datetimeFigureOut">
              <a:rPr lang="en-CA" smtClean="0"/>
              <a:t>23/10/2018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A1FD4-77ED-43AB-83B2-810E456DD5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79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71B5D94-284B-4C21-9C60-E5509B264997}" type="datetimeFigureOut">
              <a:rPr lang="en-CA" smtClean="0"/>
              <a:t>23/10/2018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E5A1FD4-77ED-43AB-83B2-810E456DD55F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00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rs3-JBf5G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era.org/lecture/getinmooc/panel-discussion-part-2-avoiding-plagiarism-5LbS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urn It In @ Fleming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Deborah Leal &amp; Mary Overholt </a:t>
            </a:r>
          </a:p>
          <a:p>
            <a:pPr algn="ctr"/>
            <a:r>
              <a:rPr lang="en-US" dirty="0" smtClean="0"/>
              <a:t>Learning Design &amp; Support Team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9" t="6666" r="6889" b="8445"/>
          <a:stretch/>
        </p:blipFill>
        <p:spPr>
          <a:xfrm>
            <a:off x="2285999" y="924898"/>
            <a:ext cx="3285068" cy="323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01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49" b="6617"/>
          <a:stretch/>
        </p:blipFill>
        <p:spPr>
          <a:xfrm>
            <a:off x="624625" y="1609859"/>
            <a:ext cx="11172422" cy="45977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625" y="273724"/>
            <a:ext cx="10058400" cy="859617"/>
          </a:xfrm>
        </p:spPr>
        <p:txBody>
          <a:bodyPr/>
          <a:lstStyle/>
          <a:p>
            <a:r>
              <a:rPr lang="en-US" dirty="0" smtClean="0"/>
              <a:t>Interface 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732" y="1429555"/>
            <a:ext cx="6143222" cy="1135129"/>
          </a:xfrm>
          <a:ln w="57150"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 Assessment &gt; Dropbox &gt; List of Assignment </a:t>
            </a:r>
            <a:r>
              <a:rPr lang="en-US" dirty="0" err="1" smtClean="0"/>
              <a:t>Dropboxes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 Find assignment </a:t>
            </a:r>
            <a:r>
              <a:rPr lang="en-US" dirty="0" err="1" smtClean="0"/>
              <a:t>dropbox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Downward arrow &gt; View Submissions (on given </a:t>
            </a:r>
            <a:r>
              <a:rPr lang="en-US" dirty="0" err="1" smtClean="0"/>
              <a:t>dropbox</a:t>
            </a:r>
            <a:r>
              <a:rPr lang="en-US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499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24625" y="273724"/>
            <a:ext cx="10058400" cy="859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Interface Overview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1507431" y="3072565"/>
            <a:ext cx="8889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tx2">
                    <a:lumMod val="75000"/>
                  </a:schemeClr>
                </a:solidFill>
                <a:hlinkClick r:id="rId2"/>
              </a:rPr>
              <a:t>https://www.youtube.com/watch?v=Grs3-JBf5G4</a:t>
            </a:r>
            <a:endParaRPr lang="en-CA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6976" y="3377527"/>
            <a:ext cx="10058400" cy="14507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smtClean="0"/>
              <a:t>Questions?</a:t>
            </a:r>
            <a:endParaRPr lang="en-CA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2735467"/>
            <a:ext cx="1031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information on Turn It In is available on the </a:t>
            </a:r>
            <a:r>
              <a:rPr lang="en-US" dirty="0" err="1" smtClean="0"/>
              <a:t>LDSTeam</a:t>
            </a:r>
            <a:r>
              <a:rPr lang="en-US" dirty="0" smtClean="0"/>
              <a:t> website, under the “Learning Technology” menu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07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1920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Attendee Intros (Name/Program)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Introduction to Turn it 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Benefits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Best Practices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Usage Considerations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Policy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Interface Overview</a:t>
            </a:r>
          </a:p>
          <a:p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184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76530"/>
            <a:ext cx="10058400" cy="36925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Turn It In </a:t>
            </a:r>
            <a:r>
              <a:rPr lang="en-CA" dirty="0"/>
              <a:t>is an Internet-based text matching software that scans submitted </a:t>
            </a:r>
            <a:r>
              <a:rPr lang="en-CA" dirty="0" smtClean="0"/>
              <a:t>work </a:t>
            </a:r>
            <a:r>
              <a:rPr lang="en-CA" dirty="0"/>
              <a:t>and compares it </a:t>
            </a:r>
            <a:r>
              <a:rPr lang="en-CA" dirty="0" smtClean="0"/>
              <a:t>to public </a:t>
            </a:r>
            <a:r>
              <a:rPr lang="en-CA" dirty="0"/>
              <a:t>websites, </a:t>
            </a:r>
            <a:r>
              <a:rPr lang="en-CA" dirty="0" smtClean="0"/>
              <a:t>journals </a:t>
            </a:r>
            <a:r>
              <a:rPr lang="en-CA" dirty="0"/>
              <a:t>and </a:t>
            </a:r>
            <a:r>
              <a:rPr lang="en-CA" dirty="0" smtClean="0"/>
              <a:t>assignments submitted </a:t>
            </a:r>
            <a:r>
              <a:rPr lang="en-CA" dirty="0"/>
              <a:t>to </a:t>
            </a:r>
            <a:r>
              <a:rPr lang="en-CA" dirty="0" smtClean="0"/>
              <a:t>Turn It In</a:t>
            </a:r>
            <a:r>
              <a:rPr lang="en-CA" dirty="0"/>
              <a:t>. </a:t>
            </a: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After </a:t>
            </a:r>
            <a:r>
              <a:rPr lang="en-CA" dirty="0"/>
              <a:t>scanning, sections of a submission are </a:t>
            </a:r>
            <a:r>
              <a:rPr lang="en-CA" dirty="0" smtClean="0"/>
              <a:t>identified in </a:t>
            </a:r>
            <a:r>
              <a:rPr lang="en-CA" dirty="0"/>
              <a:t>an </a:t>
            </a:r>
            <a:r>
              <a:rPr lang="en-CA" dirty="0" smtClean="0"/>
              <a:t>Similarity </a:t>
            </a:r>
            <a:r>
              <a:rPr lang="en-CA" dirty="0"/>
              <a:t>report. </a:t>
            </a: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The </a:t>
            </a:r>
            <a:r>
              <a:rPr lang="en-CA" dirty="0"/>
              <a:t>software will show students where plagiarism concerns exist </a:t>
            </a:r>
            <a:r>
              <a:rPr lang="en-CA" dirty="0" smtClean="0"/>
              <a:t>and </a:t>
            </a:r>
            <a:r>
              <a:rPr lang="en-CA" dirty="0"/>
              <a:t>will make recommendations </a:t>
            </a:r>
            <a:r>
              <a:rPr lang="en-CA" dirty="0" smtClean="0"/>
              <a:t>to correct </a:t>
            </a:r>
            <a:r>
              <a:rPr lang="en-CA" dirty="0"/>
              <a:t>it</a:t>
            </a:r>
            <a:r>
              <a:rPr lang="en-CA" dirty="0" smtClean="0"/>
              <a:t>.</a:t>
            </a:r>
            <a:endParaRPr lang="en-CA" dirty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Turn </a:t>
            </a:r>
            <a:r>
              <a:rPr lang="en-CA" dirty="0"/>
              <a:t>It In is </a:t>
            </a:r>
            <a:r>
              <a:rPr lang="en-CA" dirty="0" smtClean="0"/>
              <a:t>a proactive tool to address </a:t>
            </a:r>
            <a:r>
              <a:rPr lang="en-CA" dirty="0"/>
              <a:t>student academic integrity </a:t>
            </a:r>
            <a:r>
              <a:rPr lang="en-CA" dirty="0" smtClean="0"/>
              <a:t>and </a:t>
            </a:r>
            <a:r>
              <a:rPr lang="en-CA" dirty="0"/>
              <a:t>not </a:t>
            </a:r>
            <a:r>
              <a:rPr lang="en-CA" dirty="0" smtClean="0"/>
              <a:t>simply for imposing penalties.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Turn It In </a:t>
            </a:r>
            <a:r>
              <a:rPr lang="en-CA" dirty="0"/>
              <a:t>will be integrated with your D2L </a:t>
            </a:r>
            <a:r>
              <a:rPr lang="en-CA" dirty="0" err="1"/>
              <a:t>dropbox</a:t>
            </a:r>
            <a:r>
              <a:rPr lang="en-CA" dirty="0"/>
              <a:t> and </a:t>
            </a:r>
            <a:r>
              <a:rPr lang="en-CA" dirty="0" smtClean="0"/>
              <a:t>will allow </a:t>
            </a:r>
            <a:r>
              <a:rPr lang="en-CA" dirty="0"/>
              <a:t>students to </a:t>
            </a:r>
            <a:r>
              <a:rPr lang="en-CA" dirty="0" smtClean="0"/>
              <a:t>assess their citations within draft documents </a:t>
            </a:r>
            <a:r>
              <a:rPr lang="en-CA" dirty="0"/>
              <a:t>prior to final submission. </a:t>
            </a:r>
          </a:p>
        </p:txBody>
      </p:sp>
    </p:spTree>
    <p:extLst>
      <p:ext uri="{BB962C8B-B14F-4D97-AF65-F5344CB8AC3E}">
        <p14:creationId xmlns:p14="http://schemas.microsoft.com/office/powerpoint/2010/main" val="421524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Turn It 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0400"/>
            <a:ext cx="7758854" cy="4927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Student </a:t>
            </a:r>
            <a:r>
              <a:rPr lang="en-CA" dirty="0"/>
              <a:t>opportunity to </a:t>
            </a:r>
            <a:r>
              <a:rPr lang="en-CA" dirty="0" smtClean="0"/>
              <a:t>make corrections before final submission, without fear of </a:t>
            </a:r>
            <a:r>
              <a:rPr lang="en-CA" dirty="0"/>
              <a:t>punitive </a:t>
            </a:r>
            <a:r>
              <a:rPr lang="en-CA" dirty="0" smtClean="0"/>
              <a:t>action</a:t>
            </a:r>
            <a:endParaRPr lang="en-CA" dirty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Similarity </a:t>
            </a:r>
            <a:r>
              <a:rPr lang="en-CA" dirty="0"/>
              <a:t>Reports can help students in locating additional </a:t>
            </a:r>
            <a:r>
              <a:rPr lang="en-CA" dirty="0" smtClean="0"/>
              <a:t>sources</a:t>
            </a:r>
            <a:endParaRPr lang="en-CA" dirty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Deters students who may be considering </a:t>
            </a:r>
            <a:r>
              <a:rPr lang="en-CA" dirty="0" smtClean="0"/>
              <a:t>cheating/plagiarising</a:t>
            </a:r>
            <a:endParaRPr lang="en-CA" dirty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Increases awareness </a:t>
            </a:r>
            <a:r>
              <a:rPr lang="en-CA" dirty="0" smtClean="0"/>
              <a:t>of academic </a:t>
            </a:r>
            <a:r>
              <a:rPr lang="en-CA" dirty="0"/>
              <a:t>integrity, and demonstrates </a:t>
            </a:r>
            <a:r>
              <a:rPr lang="en-CA" dirty="0" smtClean="0"/>
              <a:t>its </a:t>
            </a:r>
            <a:r>
              <a:rPr lang="en-CA" dirty="0"/>
              <a:t>importance and </a:t>
            </a:r>
            <a:r>
              <a:rPr lang="en-CA" dirty="0" smtClean="0"/>
              <a:t>seriousness.</a:t>
            </a:r>
            <a:endParaRPr lang="en-CA" dirty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Allows instructor to </a:t>
            </a:r>
            <a:r>
              <a:rPr lang="en-CA" dirty="0"/>
              <a:t>respond to the needs of the students </a:t>
            </a:r>
            <a:r>
              <a:rPr lang="en-CA" dirty="0" smtClean="0"/>
              <a:t>early, if used to provide instructor feedback on draft versions of assignments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Provides </a:t>
            </a:r>
            <a:r>
              <a:rPr lang="en-CA" dirty="0"/>
              <a:t>opportunities for the student to revise and improve work products and deepen </a:t>
            </a:r>
            <a:r>
              <a:rPr lang="en-CA" dirty="0" smtClean="0"/>
              <a:t>understandings of using feedback to revise work</a:t>
            </a:r>
            <a:endParaRPr lang="en-CA" dirty="0"/>
          </a:p>
        </p:txBody>
      </p:sp>
      <p:pic>
        <p:nvPicPr>
          <p:cNvPr id="4" name="Picture 3" descr="&lt;strong&gt;Check Mark&lt;/strong&gt; and Box by babylonica on DeviantArt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4573" r="22222" b="11970"/>
          <a:stretch/>
        </p:blipFill>
        <p:spPr>
          <a:xfrm>
            <a:off x="8856133" y="2240210"/>
            <a:ext cx="2895600" cy="286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52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124080"/>
            <a:ext cx="10058400" cy="1363254"/>
          </a:xfrm>
        </p:spPr>
        <p:txBody>
          <a:bodyPr/>
          <a:lstStyle/>
          <a:p>
            <a:pPr algn="ctr"/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www.coursera.org/lecture/getinmooc/panel-discussion-part-2-avoiding-plagiarism-5LbS0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040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</a:t>
            </a:r>
            <a:r>
              <a:rPr lang="en-US" dirty="0"/>
              <a:t>Practices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64675"/>
            <a:ext cx="1048512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Use </a:t>
            </a:r>
            <a:r>
              <a:rPr lang="en-CA" dirty="0" smtClean="0"/>
              <a:t>anonymized Similarity </a:t>
            </a:r>
            <a:r>
              <a:rPr lang="en-CA" dirty="0"/>
              <a:t>Reports to prompt </a:t>
            </a:r>
            <a:r>
              <a:rPr lang="en-CA" dirty="0" smtClean="0"/>
              <a:t>in-class discussion, </a:t>
            </a:r>
            <a:r>
              <a:rPr lang="en-CA" dirty="0"/>
              <a:t>or </a:t>
            </a:r>
            <a:r>
              <a:rPr lang="en-CA" dirty="0" smtClean="0"/>
              <a:t>for tutorials </a:t>
            </a:r>
            <a:r>
              <a:rPr lang="en-CA" dirty="0"/>
              <a:t>around academic writing and plagiarism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Encourage students to use their </a:t>
            </a:r>
            <a:r>
              <a:rPr lang="en-CA" dirty="0" smtClean="0"/>
              <a:t>Similarity </a:t>
            </a:r>
            <a:r>
              <a:rPr lang="en-CA" dirty="0"/>
              <a:t>Reports </a:t>
            </a:r>
            <a:r>
              <a:rPr lang="en-CA" dirty="0" smtClean="0"/>
              <a:t>to examine </a:t>
            </a:r>
            <a:r>
              <a:rPr lang="en-CA" dirty="0"/>
              <a:t>text in their work </a:t>
            </a:r>
            <a:r>
              <a:rPr lang="en-CA" dirty="0" smtClean="0"/>
              <a:t>identified </a:t>
            </a:r>
            <a:r>
              <a:rPr lang="en-CA" dirty="0"/>
              <a:t>as coming from </a:t>
            </a:r>
            <a:r>
              <a:rPr lang="en-CA" dirty="0" smtClean="0"/>
              <a:t>another source, and review how </a:t>
            </a:r>
            <a:r>
              <a:rPr lang="en-CA" dirty="0"/>
              <a:t>that section of text has been referenced. </a:t>
            </a: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Develop </a:t>
            </a:r>
            <a:r>
              <a:rPr lang="en-CA" dirty="0"/>
              <a:t>an awareness in students that the </a:t>
            </a:r>
            <a:r>
              <a:rPr lang="en-CA" dirty="0" smtClean="0"/>
              <a:t>Turn It In </a:t>
            </a:r>
            <a:r>
              <a:rPr lang="en-CA" dirty="0"/>
              <a:t>will only match against online sources, and that they need to ensure </a:t>
            </a:r>
            <a:r>
              <a:rPr lang="en-CA" dirty="0" smtClean="0"/>
              <a:t>information from </a:t>
            </a:r>
            <a:r>
              <a:rPr lang="en-CA" dirty="0"/>
              <a:t>printed sources </a:t>
            </a:r>
            <a:r>
              <a:rPr lang="en-CA" dirty="0" smtClean="0"/>
              <a:t>need </a:t>
            </a:r>
            <a:r>
              <a:rPr lang="en-CA" dirty="0"/>
              <a:t>to be referenced </a:t>
            </a:r>
            <a:r>
              <a:rPr lang="en-CA" dirty="0" smtClean="0"/>
              <a:t>similarly</a:t>
            </a:r>
            <a:endParaRPr lang="en-CA" dirty="0"/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Use </a:t>
            </a:r>
            <a:r>
              <a:rPr lang="en-CA" dirty="0" smtClean="0"/>
              <a:t>Similarity </a:t>
            </a:r>
            <a:r>
              <a:rPr lang="en-CA" dirty="0"/>
              <a:t>Reports to identify at-risk students and provide remedial action by inviting individual students to discuss their work and provide guidance with no punitive action taken as a result.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Ensure your students have sufficient time to receive and act upon their </a:t>
            </a:r>
            <a:r>
              <a:rPr lang="en-CA" dirty="0" smtClean="0"/>
              <a:t>Turn It In </a:t>
            </a:r>
            <a:r>
              <a:rPr lang="en-CA" dirty="0"/>
              <a:t>feedback, as </a:t>
            </a:r>
            <a:r>
              <a:rPr lang="en-CA" i="1" u="sng" dirty="0" smtClean="0"/>
              <a:t>Similarity </a:t>
            </a:r>
            <a:r>
              <a:rPr lang="en-CA" i="1" u="sng" dirty="0"/>
              <a:t>Reports may take up to 24 hours to generate </a:t>
            </a:r>
            <a:r>
              <a:rPr lang="en-CA" dirty="0"/>
              <a:t>during busy times.</a:t>
            </a:r>
          </a:p>
        </p:txBody>
      </p:sp>
    </p:spTree>
    <p:extLst>
      <p:ext uri="{BB962C8B-B14F-4D97-AF65-F5344CB8AC3E}">
        <p14:creationId xmlns:p14="http://schemas.microsoft.com/office/powerpoint/2010/main" val="14119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Considerations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1" y="2253804"/>
            <a:ext cx="6522720" cy="460419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Must factor in opportunities for students to submit drafts, receive the feedback, and act on that feedback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Students can opt-out. Provide backup options for assessment:</a:t>
            </a:r>
          </a:p>
          <a:p>
            <a:pPr marL="269875" indent="-90488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submitting multiple drafts to instructor</a:t>
            </a:r>
          </a:p>
          <a:p>
            <a:pPr marL="269875" indent="-90488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submitting associated annotated bibliography</a:t>
            </a:r>
          </a:p>
          <a:p>
            <a:pPr marL="269875" indent="-90488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smtClean="0"/>
              <a:t>providing copes of source documents</a:t>
            </a:r>
          </a:p>
          <a:p>
            <a:pPr marL="179387" indent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lang="en-US" sz="600" dirty="0" smtClean="0"/>
          </a:p>
        </p:txBody>
      </p:sp>
      <p:pic>
        <p:nvPicPr>
          <p:cNvPr id="7" name="Picture 6" descr="What to Do When &lt;strong&gt;Opt&lt;/strong&gt;-in Offers Fail - Nancy N. Wilso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31"/>
          <a:stretch/>
        </p:blipFill>
        <p:spPr>
          <a:xfrm>
            <a:off x="7805945" y="1862664"/>
            <a:ext cx="3874620" cy="392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74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Considerations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4346" y="2253804"/>
            <a:ext cx="5438987" cy="460419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CA" dirty="0" smtClean="0"/>
              <a:t>Restrictions </a:t>
            </a:r>
            <a:r>
              <a:rPr lang="en-CA" dirty="0"/>
              <a:t>around </a:t>
            </a:r>
            <a:r>
              <a:rPr lang="en-CA" dirty="0" smtClean="0"/>
              <a:t>upload </a:t>
            </a:r>
            <a:r>
              <a:rPr lang="en-CA" dirty="0"/>
              <a:t>size and </a:t>
            </a:r>
            <a:r>
              <a:rPr lang="en-CA" dirty="0" smtClean="0"/>
              <a:t>content:</a:t>
            </a:r>
            <a:endParaRPr lang="en-CA" dirty="0"/>
          </a:p>
          <a:p>
            <a:pPr marL="269875" indent="-90488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CA" dirty="0" smtClean="0"/>
              <a:t>File </a:t>
            </a:r>
            <a:r>
              <a:rPr lang="en-CA" dirty="0"/>
              <a:t>must be less than 40 </a:t>
            </a:r>
            <a:r>
              <a:rPr lang="en-CA" dirty="0" smtClean="0"/>
              <a:t>MB</a:t>
            </a:r>
            <a:endParaRPr lang="en-CA" dirty="0"/>
          </a:p>
          <a:p>
            <a:pPr marL="269875" indent="-90488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CA" dirty="0" smtClean="0"/>
              <a:t>Files </a:t>
            </a:r>
            <a:r>
              <a:rPr lang="en-CA" dirty="0"/>
              <a:t>must have at least 20 words of text</a:t>
            </a:r>
          </a:p>
          <a:p>
            <a:pPr marL="269875" indent="-90488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CA" dirty="0"/>
              <a:t>The maximum paper length is 400 pages</a:t>
            </a:r>
          </a:p>
          <a:p>
            <a:pPr marL="269875" indent="-90488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CA" dirty="0"/>
              <a:t>File </a:t>
            </a:r>
            <a:r>
              <a:rPr lang="en-CA" dirty="0" smtClean="0"/>
              <a:t>types:  </a:t>
            </a:r>
            <a:r>
              <a:rPr lang="en-CA" dirty="0"/>
              <a:t>HTML, Microsoft </a:t>
            </a:r>
            <a:r>
              <a:rPr lang="en-CA" dirty="0" smtClean="0"/>
              <a:t>Word, Hangul </a:t>
            </a:r>
            <a:r>
              <a:rPr lang="en-CA" dirty="0"/>
              <a:t>Word </a:t>
            </a:r>
            <a:r>
              <a:rPr lang="en-CA" dirty="0" smtClean="0"/>
              <a:t>Processor, </a:t>
            </a:r>
            <a:r>
              <a:rPr lang="en-CA" dirty="0"/>
              <a:t>OpenOffice </a:t>
            </a:r>
            <a:r>
              <a:rPr lang="en-CA" dirty="0" smtClean="0"/>
              <a:t>Text, </a:t>
            </a:r>
            <a:r>
              <a:rPr lang="en-CA" dirty="0"/>
              <a:t>Rich text </a:t>
            </a:r>
            <a:r>
              <a:rPr lang="en-CA" dirty="0" smtClean="0"/>
              <a:t>format, </a:t>
            </a:r>
            <a:r>
              <a:rPr lang="en-CA" dirty="0"/>
              <a:t>WordPerfect® (.</a:t>
            </a:r>
            <a:r>
              <a:rPr lang="en-CA" dirty="0" err="1"/>
              <a:t>wpd</a:t>
            </a:r>
            <a:r>
              <a:rPr lang="en-CA" dirty="0"/>
              <a:t>), Plain text (.txt) PostScript (.</a:t>
            </a:r>
            <a:r>
              <a:rPr lang="en-CA" dirty="0" err="1"/>
              <a:t>ps</a:t>
            </a:r>
            <a:r>
              <a:rPr lang="en-CA" dirty="0" smtClean="0"/>
              <a:t>)</a:t>
            </a:r>
            <a:endParaRPr lang="en-CA" dirty="0"/>
          </a:p>
        </p:txBody>
      </p:sp>
      <p:pic>
        <p:nvPicPr>
          <p:cNvPr id="4" name="Picture 3" descr="File:&lt;strong&gt;Upload&lt;/strong&gt;.sv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867" y="1888352"/>
            <a:ext cx="3654213" cy="408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9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4" y="2092350"/>
            <a:ext cx="6993466" cy="4061833"/>
          </a:xfrm>
        </p:spPr>
        <p:txBody>
          <a:bodyPr>
            <a:noAutofit/>
          </a:bodyPr>
          <a:lstStyle/>
          <a:p>
            <a:pPr marL="360363" indent="-90488">
              <a:buFont typeface="Wingdings" panose="05000000000000000000" pitchFamily="2" charset="2"/>
              <a:buChar char="§"/>
            </a:pPr>
            <a:r>
              <a:rPr lang="en-US" sz="2200" dirty="0" smtClean="0"/>
              <a:t>Course teams must take a consistent approach to use (one section = all sections)</a:t>
            </a:r>
          </a:p>
          <a:p>
            <a:pPr marL="360363" indent="-90488">
              <a:buFont typeface="Wingdings" panose="05000000000000000000" pitchFamily="2" charset="2"/>
              <a:buChar char="§"/>
            </a:pPr>
            <a:r>
              <a:rPr lang="en-US" sz="2200" dirty="0" smtClean="0"/>
              <a:t>Students must be informed of the use of Turn It In, integrity policies, and citation expectations, at course start</a:t>
            </a:r>
          </a:p>
          <a:p>
            <a:pPr marL="360363" indent="-90488">
              <a:buFont typeface="Wingdings" panose="05000000000000000000" pitchFamily="2" charset="2"/>
              <a:buChar char="§"/>
            </a:pPr>
            <a:r>
              <a:rPr lang="en-US" sz="2200" dirty="0" smtClean="0"/>
              <a:t>Course outline must include verbiage provided by Turn It In (#3)</a:t>
            </a:r>
          </a:p>
          <a:p>
            <a:pPr marL="360363" indent="-90488">
              <a:buFont typeface="Wingdings" panose="05000000000000000000" pitchFamily="2" charset="2"/>
              <a:buChar char="§"/>
            </a:pPr>
            <a:r>
              <a:rPr lang="en-US" sz="2200" dirty="0" smtClean="0"/>
              <a:t>Deciding on whether plagiarism has occurred is up to faculty, with Turn It In as a tool to aid in this decision</a:t>
            </a:r>
          </a:p>
          <a:p>
            <a:pPr marL="360363" indent="-90488">
              <a:buFont typeface="Wingdings" panose="05000000000000000000" pitchFamily="2" charset="2"/>
              <a:buChar char="§"/>
            </a:pPr>
            <a:r>
              <a:rPr lang="en-US" sz="2200" u="sng" dirty="0" smtClean="0"/>
              <a:t>24 hour turnaround time</a:t>
            </a:r>
            <a:r>
              <a:rPr lang="en-US" sz="2200" dirty="0" smtClean="0"/>
              <a:t> to receive similarity report</a:t>
            </a:r>
          </a:p>
          <a:p>
            <a:pPr marL="360363" indent="-90488">
              <a:buFont typeface="Wingdings" panose="05000000000000000000" pitchFamily="2" charset="2"/>
              <a:buChar char="§"/>
            </a:pPr>
            <a:r>
              <a:rPr lang="en-US" sz="2200" dirty="0" smtClean="0"/>
              <a:t>Academic Integrity process when plagiarism is confirmed</a:t>
            </a:r>
            <a:endParaRPr lang="en-CA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600" y="2322033"/>
            <a:ext cx="3589866" cy="36024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47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288</TotalTime>
  <Words>640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Wingdings</vt:lpstr>
      <vt:lpstr>Retrospect</vt:lpstr>
      <vt:lpstr>urn It In @ Fleming</vt:lpstr>
      <vt:lpstr>Agenda</vt:lpstr>
      <vt:lpstr>Introduction</vt:lpstr>
      <vt:lpstr>Benefits of Turn It In</vt:lpstr>
      <vt:lpstr>Best Practices</vt:lpstr>
      <vt:lpstr>Best Practices (cont.)</vt:lpstr>
      <vt:lpstr>Usage Considerations</vt:lpstr>
      <vt:lpstr>Usage Considerations (cont.)</vt:lpstr>
      <vt:lpstr>Policy</vt:lpstr>
      <vt:lpstr>Interface Overview</vt:lpstr>
      <vt:lpstr>PowerPoint Presentation</vt:lpstr>
      <vt:lpstr>PowerPoint Presentation</vt:lpstr>
    </vt:vector>
  </TitlesOfParts>
  <Company>Fleming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 It In @ Fleming</dc:title>
  <dc:creator>Deborah Leal</dc:creator>
  <cp:lastModifiedBy>Student</cp:lastModifiedBy>
  <cp:revision>43</cp:revision>
  <dcterms:created xsi:type="dcterms:W3CDTF">2018-10-22T15:19:22Z</dcterms:created>
  <dcterms:modified xsi:type="dcterms:W3CDTF">2018-10-23T17:11:46Z</dcterms:modified>
</cp:coreProperties>
</file>