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7" r:id="rId4"/>
    <p:sldId id="262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7" d="100"/>
          <a:sy n="97" d="100"/>
        </p:scale>
        <p:origin x="1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3B8F621-8AE9-4A7F-ADA4-A7E5D3C172BF}" type="datetime1">
              <a:rPr lang="en-US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B98148D-46AE-4CB1-913C-395A0DFFD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91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B9941AC-BF24-4FDE-919E-27DCDA7AE1B4}" type="datetime1">
              <a:rPr lang="en-US"/>
              <a:pPr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64E9817-B66E-4116-8319-792408CB9C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036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E9817-B66E-4116-8319-792408CB9C3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50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E9817-B66E-4116-8319-792408CB9C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99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E9817-B66E-4116-8319-792408CB9C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02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E9817-B66E-4116-8319-792408CB9C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1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598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i="0" cap="all" baseline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CA8FF-181F-4203-B889-954F52B88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BE894-5F3C-4A4F-8261-214B73A404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17CF7-F64A-4469-8868-2C4CAD81B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1366A-461B-4321-A58A-0AF78141B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9BFA6-B2DA-45BE-A768-F23F716448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1" y="1435100"/>
            <a:ext cx="533400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66699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2C90-53D0-4648-BA05-4B359D016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457200"/>
          </a:xfrm>
          <a:prstGeom prst="rect">
            <a:avLst/>
          </a:prstGeom>
        </p:spPr>
        <p:txBody>
          <a:bodyPr anchor="b"/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23999"/>
            <a:ext cx="8229600" cy="3886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867400"/>
            <a:ext cx="8229600" cy="304800"/>
          </a:xfrm>
        </p:spPr>
        <p:txBody>
          <a:bodyPr/>
          <a:lstStyle>
            <a:lvl1pPr marL="0" indent="0" algn="r">
              <a:buNone/>
              <a:defRPr sz="1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F2A09-108E-4644-8114-AC8EF5A80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447800"/>
            <a:ext cx="82296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i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r>
              <a:rPr lang="en-US" smtClean="0"/>
              <a:t>PD Spring Kick-Off, 2015</a:t>
            </a:r>
            <a:endParaRPr lang="en-US"/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i="0">
                <a:latin typeface="Corbel"/>
                <a:ea typeface="+mn-ea"/>
                <a:cs typeface="Corbel"/>
              </a:defRPr>
            </a:lvl1pPr>
          </a:lstStyle>
          <a:p>
            <a:pPr>
              <a:defRPr/>
            </a:pPr>
            <a:r>
              <a:rPr lang="en-CA" smtClean="0"/>
              <a:t>Helen Bajorek-MacDonald (GHS) &amp; Lou Anne Hanes (Career Services)</a:t>
            </a:r>
            <a:endParaRPr lang="en-US"/>
          </a:p>
        </p:txBody>
      </p:sp>
      <p:sp>
        <p:nvSpPr>
          <p:cNvPr id="3389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Corbel" charset="0"/>
              </a:defRPr>
            </a:lvl1pPr>
          </a:lstStyle>
          <a:p>
            <a:fld id="{B6D46669-C373-49E9-A802-02090ADDA7C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0" name="Picture 8" descr="HLTH 274 web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381000"/>
            <a:ext cx="82296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  <p:sldLayoutId id="2147483745" r:id="rId4"/>
    <p:sldLayoutId id="2147483746" r:id="rId5"/>
    <p:sldLayoutId id="2147483747" r:id="rId6"/>
    <p:sldLayoutId id="2147483748" r:id="rId7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ola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ola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ola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nsola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2"/>
        <a:buChar char="p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p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charset="2"/>
        <a:buChar char="§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90673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>
                <a:latin typeface="Corbel" charset="0"/>
              </a:rPr>
              <a:t>From Blogging to                      :                 </a:t>
            </a:r>
            <a:br>
              <a:rPr lang="en-US" cap="none" dirty="0" smtClean="0">
                <a:latin typeface="Corbel" charset="0"/>
              </a:rPr>
            </a:br>
            <a:r>
              <a:rPr lang="en-US" cap="none" dirty="0" smtClean="0">
                <a:latin typeface="Corbel" charset="0"/>
              </a:rPr>
              <a:t>Helping Students Develop a Positive – and Professional – Digital Presence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191" y="1700808"/>
            <a:ext cx="2111137" cy="596366"/>
          </a:xfrm>
          <a:prstGeom prst="rect">
            <a:avLst/>
          </a:prstGeom>
        </p:spPr>
      </p:pic>
      <p:pic>
        <p:nvPicPr>
          <p:cNvPr id="4" name="Picture 2" descr="http://exhibitcraftnj.com/blog/wp-content/uploads/2012/06/hey-look-here-getting-tradeshow-booth-attention-exhibitcraft-of-n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168" y="3933056"/>
            <a:ext cx="3682752" cy="2306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32" y="1268760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CA" sz="3200" b="1" dirty="0"/>
              <a:t>What *is* HLTH 274</a:t>
            </a:r>
            <a:r>
              <a:rPr lang="en-CA" sz="3200" b="1" dirty="0" smtClean="0"/>
              <a:t>?</a:t>
            </a:r>
          </a:p>
          <a:p>
            <a:pPr marL="0" indent="0">
              <a:buNone/>
            </a:pPr>
            <a:endParaRPr lang="en-CA" sz="1000" b="1" dirty="0" smtClean="0"/>
          </a:p>
          <a:p>
            <a:r>
              <a:rPr lang="en-CA" dirty="0" smtClean="0"/>
              <a:t>ROLE within GHS Program</a:t>
            </a:r>
          </a:p>
          <a:p>
            <a:pPr lvl="1"/>
            <a:r>
              <a:rPr lang="en-CA" b="1" dirty="0" smtClean="0"/>
              <a:t>professional </a:t>
            </a:r>
            <a:r>
              <a:rPr lang="en-CA" b="1" dirty="0"/>
              <a:t>and job related </a:t>
            </a:r>
            <a:r>
              <a:rPr lang="en-CA" b="1" dirty="0" smtClean="0"/>
              <a:t>skills</a:t>
            </a:r>
            <a:r>
              <a:rPr lang="en-CA" dirty="0" smtClean="0"/>
              <a:t> that students take </a:t>
            </a:r>
            <a:r>
              <a:rPr lang="en-CA" dirty="0"/>
              <a:t>away from the program </a:t>
            </a:r>
            <a:r>
              <a:rPr lang="en-CA" dirty="0" smtClean="0"/>
              <a:t>helps to set </a:t>
            </a:r>
            <a:r>
              <a:rPr lang="en-CA" dirty="0"/>
              <a:t>it apart from </a:t>
            </a:r>
            <a:r>
              <a:rPr lang="en-CA" dirty="0" smtClean="0"/>
              <a:t>other </a:t>
            </a:r>
            <a:r>
              <a:rPr lang="en-CA" dirty="0"/>
              <a:t>pathway </a:t>
            </a:r>
            <a:r>
              <a:rPr lang="en-CA" dirty="0" smtClean="0"/>
              <a:t>programs</a:t>
            </a:r>
          </a:p>
          <a:p>
            <a:pPr lvl="1"/>
            <a:r>
              <a:rPr lang="en-CA" dirty="0" smtClean="0"/>
              <a:t>[health/or?] career preparedness:  goal-setting / evaluation / reflection / revision</a:t>
            </a:r>
            <a:r>
              <a:rPr lang="en-CA" dirty="0"/>
              <a:t>  </a:t>
            </a:r>
          </a:p>
          <a:p>
            <a:r>
              <a:rPr lang="en-CA" dirty="0" smtClean="0"/>
              <a:t>Blogging – Rationale</a:t>
            </a:r>
          </a:p>
          <a:p>
            <a:r>
              <a:rPr lang="en-CA" dirty="0" smtClean="0"/>
              <a:t>Shift to LinkedIn + lynda.com – Rationale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PD Spring Kick-Off, 2015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590800" y="6248400"/>
            <a:ext cx="4832176" cy="457200"/>
          </a:xfrm>
        </p:spPr>
        <p:txBody>
          <a:bodyPr/>
          <a:lstStyle/>
          <a:p>
            <a:pPr>
              <a:defRPr/>
            </a:pPr>
            <a:r>
              <a:rPr lang="en-CA" b="0" dirty="0" smtClean="0"/>
              <a:t>Helen </a:t>
            </a:r>
            <a:r>
              <a:rPr lang="en-CA" b="0" dirty="0" err="1" smtClean="0"/>
              <a:t>Bajorek</a:t>
            </a:r>
            <a:r>
              <a:rPr lang="en-CA" b="0" dirty="0" smtClean="0"/>
              <a:t>-MacDonald (GHS) &amp; Lou Anne Hanes (Career Services)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06BE894-5F3C-4A4F-8261-214B73A404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7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4"/>
          </p:nvPr>
        </p:nvSpPr>
        <p:spPr>
          <a:noFill/>
        </p:spPr>
        <p:txBody>
          <a:bodyPr/>
          <a:lstStyle/>
          <a:p>
            <a:r>
              <a:rPr lang="en-US" b="0" dirty="0" smtClean="0">
                <a:latin typeface="Corbel" charset="0"/>
                <a:ea typeface="ＭＳ Ｐゴシック" charset="-128"/>
              </a:rPr>
              <a:t>PD Spring Kick-Off, 2015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6"/>
          </p:nvPr>
        </p:nvSpPr>
        <p:spPr>
          <a:noFill/>
        </p:spPr>
        <p:txBody>
          <a:bodyPr/>
          <a:lstStyle/>
          <a:p>
            <a:fld id="{47CB9F1F-7D18-434A-BBEA-DC1EC0A0A9CF}" type="slidenum">
              <a:rPr lang="en-US"/>
              <a:pPr/>
              <a:t>3</a:t>
            </a:fld>
            <a:endParaRPr lang="en-US"/>
          </a:p>
        </p:txBody>
      </p:sp>
      <p:sp>
        <p:nvSpPr>
          <p:cNvPr id="1434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1052736"/>
            <a:ext cx="8229600" cy="5195664"/>
          </a:xfrm>
        </p:spPr>
        <p:txBody>
          <a:bodyPr/>
          <a:lstStyle/>
          <a:p>
            <a:pPr marL="0" lvl="0" indent="0">
              <a:buNone/>
            </a:pPr>
            <a:r>
              <a:rPr lang="en-CA" sz="3200" b="1" dirty="0" smtClean="0"/>
              <a:t>COURSE CONNECTIONS:</a:t>
            </a:r>
          </a:p>
          <a:p>
            <a:pPr lvl="0"/>
            <a:r>
              <a:rPr lang="en-CA" sz="2400" dirty="0" smtClean="0"/>
              <a:t>Understand how to use EES to ‘market’ oneself for the job market</a:t>
            </a:r>
            <a:endParaRPr lang="en-CA" sz="2400" dirty="0"/>
          </a:p>
          <a:p>
            <a:pPr lvl="0"/>
            <a:r>
              <a:rPr lang="en-CA" sz="2400" dirty="0" smtClean="0"/>
              <a:t>Assess </a:t>
            </a:r>
            <a:r>
              <a:rPr lang="en-CA" sz="2400" dirty="0"/>
              <a:t>aptitudes, interests, etc.</a:t>
            </a:r>
          </a:p>
          <a:p>
            <a:pPr lvl="0"/>
            <a:r>
              <a:rPr lang="en-CA" sz="2400" dirty="0"/>
              <a:t>Career search – </a:t>
            </a:r>
            <a:r>
              <a:rPr lang="en-CA" sz="2400" dirty="0" smtClean="0"/>
              <a:t>preferences? options?</a:t>
            </a:r>
            <a:endParaRPr lang="en-CA" sz="2400" dirty="0"/>
          </a:p>
          <a:p>
            <a:pPr lvl="0"/>
            <a:r>
              <a:rPr lang="en-CA" sz="2400" dirty="0" smtClean="0"/>
              <a:t>Identify </a:t>
            </a:r>
            <a:r>
              <a:rPr lang="en-CA" sz="2400" dirty="0"/>
              <a:t>skills gaps</a:t>
            </a:r>
          </a:p>
          <a:p>
            <a:pPr lvl="1"/>
            <a:r>
              <a:rPr lang="en-CA" sz="2200" dirty="0" smtClean="0"/>
              <a:t>Develop a </a:t>
            </a:r>
            <a:r>
              <a:rPr lang="en-CA" sz="2200" dirty="0"/>
              <a:t>plan </a:t>
            </a:r>
            <a:r>
              <a:rPr lang="en-CA" sz="2200" dirty="0" smtClean="0"/>
              <a:t>and strategies to </a:t>
            </a:r>
            <a:r>
              <a:rPr lang="en-CA" sz="2200" dirty="0"/>
              <a:t>fill </a:t>
            </a:r>
            <a:r>
              <a:rPr lang="en-CA" sz="2200" dirty="0" smtClean="0"/>
              <a:t>gaps </a:t>
            </a:r>
            <a:endParaRPr lang="en-CA" sz="2200" dirty="0"/>
          </a:p>
          <a:p>
            <a:pPr lvl="0"/>
            <a:r>
              <a:rPr lang="en-CA" sz="2400" dirty="0" smtClean="0"/>
              <a:t>Cyclical:  reflect / assess / revise</a:t>
            </a:r>
            <a:endParaRPr lang="en-CA" sz="2400" dirty="0"/>
          </a:p>
          <a:p>
            <a:pPr lvl="0"/>
            <a:r>
              <a:rPr lang="en-CA" sz="2400" dirty="0" smtClean="0"/>
              <a:t>Develop </a:t>
            </a:r>
            <a:r>
              <a:rPr lang="en-CA" sz="2400" dirty="0"/>
              <a:t>a professional </a:t>
            </a:r>
            <a:r>
              <a:rPr lang="en-CA" sz="2400" dirty="0" smtClean="0"/>
              <a:t>[digital] identity</a:t>
            </a:r>
            <a:r>
              <a:rPr lang="en-CA" sz="2400" dirty="0"/>
              <a:t>, however </a:t>
            </a:r>
            <a:r>
              <a:rPr lang="en-CA" sz="2400" dirty="0" smtClean="0"/>
              <a:t>rudimentary; use checklist, establish group “Rules”</a:t>
            </a:r>
            <a:endParaRPr lang="en-CA" sz="2400" dirty="0"/>
          </a:p>
          <a:p>
            <a:pPr lvl="0"/>
            <a:r>
              <a:rPr lang="en-CA" sz="2400" dirty="0"/>
              <a:t>Problem-solving</a:t>
            </a:r>
          </a:p>
          <a:p>
            <a:pPr lvl="1"/>
            <a:r>
              <a:rPr lang="en-CA" sz="2200" dirty="0" smtClean="0"/>
              <a:t>Identify and seek </a:t>
            </a:r>
            <a:r>
              <a:rPr lang="en-CA" sz="2200" dirty="0"/>
              <a:t>support </a:t>
            </a:r>
            <a:r>
              <a:rPr lang="en-CA" sz="2200" dirty="0" smtClean="0"/>
              <a:t>resources</a:t>
            </a:r>
            <a:endParaRPr lang="en-CA" sz="2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2590800" y="6248400"/>
            <a:ext cx="4832176" cy="457200"/>
          </a:xfrm>
        </p:spPr>
        <p:txBody>
          <a:bodyPr/>
          <a:lstStyle/>
          <a:p>
            <a:pPr>
              <a:defRPr/>
            </a:pPr>
            <a:r>
              <a:rPr lang="en-CA" b="0" dirty="0" smtClean="0"/>
              <a:t>Helen </a:t>
            </a:r>
            <a:r>
              <a:rPr lang="en-CA" b="0" dirty="0" err="1" smtClean="0"/>
              <a:t>Bajorek</a:t>
            </a:r>
            <a:r>
              <a:rPr lang="en-CA" b="0" dirty="0" smtClean="0"/>
              <a:t>-MacDonald (GHS) &amp; Lou Anne Hanes (Career Services)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340768"/>
            <a:ext cx="8229600" cy="4464496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F</a:t>
            </a:r>
            <a:r>
              <a:rPr lang="en-US" sz="3200" b="1" dirty="0" smtClean="0"/>
              <a:t>leming College Career Services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dirty="0" smtClean="0"/>
              <a:t>Provides services for students, faculty and employers</a:t>
            </a:r>
          </a:p>
          <a:p>
            <a:r>
              <a:rPr lang="en-US" dirty="0" smtClean="0"/>
              <a:t>Faculty services include:</a:t>
            </a:r>
          </a:p>
          <a:p>
            <a:pPr lvl="1"/>
            <a:r>
              <a:rPr lang="en-US" dirty="0" smtClean="0"/>
              <a:t>In-class career and employment workshops, by request</a:t>
            </a:r>
          </a:p>
          <a:p>
            <a:pPr lvl="1"/>
            <a:r>
              <a:rPr lang="en-US" dirty="0" smtClean="0"/>
              <a:t>Resource materials</a:t>
            </a:r>
          </a:p>
          <a:p>
            <a:pPr lvl="1"/>
            <a:r>
              <a:rPr lang="en-US" dirty="0" smtClean="0"/>
              <a:t>Mock interview assistance</a:t>
            </a:r>
          </a:p>
          <a:p>
            <a:pPr lvl="1"/>
            <a:r>
              <a:rPr lang="en-US" dirty="0" smtClean="0"/>
              <a:t>Employment/placement referrals</a:t>
            </a:r>
          </a:p>
          <a:p>
            <a:pPr lvl="1"/>
            <a:r>
              <a:rPr lang="en-US" dirty="0" smtClean="0"/>
              <a:t>Program Advisory Committee meeting participation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PD Spring Kick-Off, 2015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590800" y="6248400"/>
            <a:ext cx="4680520" cy="457200"/>
          </a:xfrm>
        </p:spPr>
        <p:txBody>
          <a:bodyPr/>
          <a:lstStyle/>
          <a:p>
            <a:pPr>
              <a:defRPr/>
            </a:pPr>
            <a:r>
              <a:rPr lang="en-CA" b="0" dirty="0" smtClean="0"/>
              <a:t>Helen Bajorek-MacDonald (GHS) &amp; Lou Anne Hanes (Career Services)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06BE894-5F3C-4A4F-8261-214B73A404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1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2188840"/>
            <a:ext cx="8229600" cy="4288160"/>
          </a:xfrm>
        </p:spPr>
        <p:txBody>
          <a:bodyPr/>
          <a:lstStyle/>
          <a:p>
            <a:r>
              <a:rPr lang="en-US" dirty="0" smtClean="0"/>
              <a:t>347+ members worldwide</a:t>
            </a:r>
          </a:p>
          <a:p>
            <a:r>
              <a:rPr lang="en-US" dirty="0" smtClean="0"/>
              <a:t>2+ new members per second</a:t>
            </a:r>
          </a:p>
          <a:p>
            <a:r>
              <a:rPr lang="en-US" dirty="0"/>
              <a:t>23,000+ </a:t>
            </a:r>
            <a:r>
              <a:rPr lang="en-US" dirty="0" smtClean="0"/>
              <a:t>colleges </a:t>
            </a:r>
            <a:r>
              <a:rPr lang="en-US" dirty="0"/>
              <a:t>and universities represented worldwide</a:t>
            </a:r>
          </a:p>
          <a:p>
            <a:r>
              <a:rPr lang="en-US" dirty="0" smtClean="0"/>
              <a:t>39,000,000+ students and recent graduates</a:t>
            </a:r>
          </a:p>
          <a:p>
            <a:r>
              <a:rPr lang="en-US" dirty="0" smtClean="0"/>
              <a:t>38,000+ </a:t>
            </a:r>
            <a:r>
              <a:rPr lang="en-US" b="1" dirty="0" smtClean="0"/>
              <a:t>entry level jobs </a:t>
            </a:r>
            <a:r>
              <a:rPr lang="en-US" dirty="0" smtClean="0"/>
              <a:t>posted in Canada</a:t>
            </a:r>
          </a:p>
          <a:p>
            <a:r>
              <a:rPr lang="en-US" dirty="0" smtClean="0"/>
              <a:t>45% of students use LinkedIn as their primary job search tool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PD Spring Kick-Off, 2015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590800" y="6248400"/>
            <a:ext cx="4968552" cy="457200"/>
          </a:xfrm>
        </p:spPr>
        <p:txBody>
          <a:bodyPr/>
          <a:lstStyle/>
          <a:p>
            <a:pPr>
              <a:defRPr/>
            </a:pPr>
            <a:r>
              <a:rPr lang="en-CA" b="0" dirty="0" smtClean="0"/>
              <a:t>Helen </a:t>
            </a:r>
            <a:r>
              <a:rPr lang="en-CA" b="0" dirty="0" err="1" smtClean="0"/>
              <a:t>Bajorek</a:t>
            </a:r>
            <a:r>
              <a:rPr lang="en-CA" b="0" dirty="0" smtClean="0"/>
              <a:t>-MacDonald (GHS) &amp; Lou Anne Hanes (Career Services)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06BE894-5F3C-4A4F-8261-214B73A4041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39576"/>
            <a:ext cx="3164280" cy="89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0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457200" y="1412776"/>
            <a:ext cx="8229600" cy="4648200"/>
          </a:xfrm>
        </p:spPr>
        <p:txBody>
          <a:bodyPr/>
          <a:lstStyle/>
          <a:p>
            <a:pPr marL="0" indent="0">
              <a:buNone/>
            </a:pPr>
            <a:r>
              <a:rPr lang="en-CA" sz="3200" b="1" dirty="0"/>
              <a:t>Student </a:t>
            </a:r>
            <a:r>
              <a:rPr lang="en-CA" sz="3200" b="1" dirty="0" smtClean="0"/>
              <a:t>feedback re </a:t>
            </a:r>
          </a:p>
          <a:p>
            <a:pPr lvl="1"/>
            <a:endParaRPr lang="en-CA" dirty="0" smtClean="0"/>
          </a:p>
          <a:p>
            <a:pPr lvl="1"/>
            <a:r>
              <a:rPr lang="en-CA" sz="2800" dirty="0"/>
              <a:t>S</a:t>
            </a:r>
            <a:r>
              <a:rPr lang="en-CA" sz="2800" dirty="0" smtClean="0"/>
              <a:t>imilarities </a:t>
            </a:r>
            <a:r>
              <a:rPr lang="en-CA" sz="2800" dirty="0"/>
              <a:t>to/differences from </a:t>
            </a:r>
            <a:r>
              <a:rPr lang="en-CA" sz="2800" dirty="0" smtClean="0"/>
              <a:t>Facebook</a:t>
            </a:r>
          </a:p>
          <a:p>
            <a:pPr lvl="1"/>
            <a:r>
              <a:rPr lang="en-CA" sz="2800" dirty="0"/>
              <a:t>D</a:t>
            </a:r>
            <a:r>
              <a:rPr lang="en-CA" sz="2800" dirty="0" smtClean="0"/>
              <a:t>iscussion boards</a:t>
            </a:r>
          </a:p>
          <a:p>
            <a:pPr lvl="1"/>
            <a:r>
              <a:rPr lang="en-CA" sz="2800" dirty="0" smtClean="0"/>
              <a:t>Levels </a:t>
            </a:r>
            <a:r>
              <a:rPr lang="en-CA" sz="2800" dirty="0"/>
              <a:t>of </a:t>
            </a:r>
            <a:r>
              <a:rPr lang="en-CA" sz="2800" dirty="0" smtClean="0"/>
              <a:t>engagement  /  perceived usefulness</a:t>
            </a:r>
          </a:p>
          <a:p>
            <a:pPr lvl="2"/>
            <a:r>
              <a:rPr lang="en-CA" dirty="0" smtClean="0"/>
              <a:t>Amanda H. / Ryan C.</a:t>
            </a:r>
          </a:p>
          <a:p>
            <a:pPr lvl="2"/>
            <a:r>
              <a:rPr lang="en-CA" dirty="0" smtClean="0"/>
              <a:t>Networking </a:t>
            </a:r>
          </a:p>
          <a:p>
            <a:pPr lvl="2"/>
            <a:r>
              <a:rPr lang="en-CA" dirty="0" smtClean="0"/>
              <a:t>Expand access to electronic resources; e.g., job-searches, information (e.g., “how to”, career news, etc.)</a:t>
            </a:r>
          </a:p>
          <a:p>
            <a:pPr lvl="1"/>
            <a:r>
              <a:rPr lang="en-US" sz="2800" dirty="0"/>
              <a:t>N</a:t>
            </a:r>
            <a:r>
              <a:rPr lang="en-US" sz="2800" dirty="0" smtClean="0"/>
              <a:t>on/Participation related to industry</a:t>
            </a:r>
            <a:endParaRPr lang="en-CA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PD Spring Kick-Off, 2015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590800" y="6248400"/>
            <a:ext cx="5112568" cy="457200"/>
          </a:xfrm>
        </p:spPr>
        <p:txBody>
          <a:bodyPr/>
          <a:lstStyle/>
          <a:p>
            <a:pPr>
              <a:defRPr/>
            </a:pPr>
            <a:r>
              <a:rPr lang="en-CA" b="0" dirty="0" smtClean="0"/>
              <a:t>Helen </a:t>
            </a:r>
            <a:r>
              <a:rPr lang="en-CA" b="0" dirty="0" err="1" smtClean="0"/>
              <a:t>Bajorek</a:t>
            </a:r>
            <a:r>
              <a:rPr lang="en-CA" b="0" dirty="0" smtClean="0"/>
              <a:t>-MacDonald (GHS) &amp; Lou Anne Hanes (Career Services)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06BE894-5F3C-4A4F-8261-214B73A4041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40768"/>
            <a:ext cx="2341240" cy="66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9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r>
              <a:rPr lang="en-US" b="0" dirty="0" smtClean="0"/>
              <a:t>PD Spring Kick-Off, 2015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>
          <a:xfrm>
            <a:off x="2590800" y="6248400"/>
            <a:ext cx="4717504" cy="457200"/>
          </a:xfrm>
        </p:spPr>
        <p:txBody>
          <a:bodyPr/>
          <a:lstStyle/>
          <a:p>
            <a:pPr>
              <a:defRPr/>
            </a:pPr>
            <a:r>
              <a:rPr lang="en-CA" b="0" dirty="0" smtClean="0"/>
              <a:t>Helen </a:t>
            </a:r>
            <a:r>
              <a:rPr lang="en-CA" b="0" dirty="0" err="1" smtClean="0"/>
              <a:t>Bajorek</a:t>
            </a:r>
            <a:r>
              <a:rPr lang="en-CA" b="0" dirty="0" smtClean="0"/>
              <a:t>-MacDonald (GHS) &amp; Lou Anne Hanes (Career Services)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06BE894-5F3C-4A4F-8261-214B73A404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126" y="1593360"/>
            <a:ext cx="4744954" cy="4205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26724"/>
            <a:ext cx="2304256" cy="484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24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BM-Issues in health science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HBM-Issues in health science.potx</Template>
  <TotalTime>3884</TotalTime>
  <Words>370</Words>
  <Application>Microsoft Office PowerPoint</Application>
  <PresentationFormat>On-screen Show (4:3)</PresentationFormat>
  <Paragraphs>64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Calibri</vt:lpstr>
      <vt:lpstr>Consolas</vt:lpstr>
      <vt:lpstr>Corbel</vt:lpstr>
      <vt:lpstr>Garamond</vt:lpstr>
      <vt:lpstr>Verdana</vt:lpstr>
      <vt:lpstr>Wingdings</vt:lpstr>
      <vt:lpstr>HBM-Issues in health science</vt:lpstr>
      <vt:lpstr>From Blogging to                      :                  Helping Students Develop a Positive – and Professional – Digital Presence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JMK Image-ination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Jean-Michel Komarnicki</dc:creator>
  <cp:lastModifiedBy>Mary Overholt</cp:lastModifiedBy>
  <cp:revision>45</cp:revision>
  <cp:lastPrinted>1601-01-01T00:00:00Z</cp:lastPrinted>
  <dcterms:created xsi:type="dcterms:W3CDTF">2013-01-06T19:13:49Z</dcterms:created>
  <dcterms:modified xsi:type="dcterms:W3CDTF">2015-05-12T19:13:09Z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