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05A3D"/>
    <a:srgbClr val="CCFFCC"/>
    <a:srgbClr val="5CB4CC"/>
    <a:srgbClr val="79C1D5"/>
    <a:srgbClr val="DDBE03"/>
    <a:srgbClr val="DFDA00"/>
    <a:srgbClr val="024412"/>
    <a:srgbClr val="103C1E"/>
    <a:srgbClr val="011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6433" autoAdjust="0"/>
  </p:normalViewPr>
  <p:slideViewPr>
    <p:cSldViewPr snapToGrid="0" snapToObjects="1">
      <p:cViewPr varScale="1">
        <p:scale>
          <a:sx n="104" d="100"/>
          <a:sy n="104" d="100"/>
        </p:scale>
        <p:origin x="11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892" y="-108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7F14-32A9-4138-824B-707C0649FAB9}" type="datetimeFigureOut">
              <a:rPr lang="en-CA" smtClean="0"/>
              <a:t>05/02/2018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35AC-6107-4B3B-9DF0-94C33D086C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76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731E6D-88D1-448B-8E4D-91945C47D3CE}" type="datetimeFigureOut">
              <a:rPr lang="en-CA" smtClean="0"/>
              <a:t>05/02/2018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D79959-0A21-48B0-ABD8-2F91272B28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80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79959-0A21-48B0-ABD8-2F91272B281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22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F59-D874-434C-BFBE-6F7C811503BE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2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72DE-B8D6-43FF-8EA0-13F8C568694F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8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0F8-24F4-4296-A824-36F03C9640CF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94FD-95C8-4847-8333-68DF15F5AB70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BFB-D1EA-4184-AD3F-9B7B09C59BE0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0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813B-45DD-42CA-A5FB-6569839387AA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5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DBC-0BEB-40C5-9606-40B08F37EF5B}" type="datetime1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9CF-B3B8-4BDB-B32D-DC85A3B9A9C2}" type="datetime1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0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8C3E-171B-48A2-A77E-50CF97278EDA}" type="datetime1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4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EEB7-0E8F-4E3A-AAA4-646473EB9175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F25E-A316-44C7-A479-12957ACEACB9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7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2976-D42D-40D8-A93D-B82BA5B30EC8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EC4D-A9A8-CA46-A653-F5833863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98632" y="88281"/>
            <a:ext cx="2001942" cy="518691"/>
            <a:chOff x="1306534" y="110758"/>
            <a:chExt cx="4409524" cy="124761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6534" y="110758"/>
              <a:ext cx="4409524" cy="1247619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828544" y="829056"/>
              <a:ext cx="2731008" cy="426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315036" y="303350"/>
            <a:ext cx="2785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Strategic Planning &amp; Development </a:t>
            </a:r>
            <a:endParaRPr lang="en-CA" sz="14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0933" y="80271"/>
            <a:ext cx="8229600" cy="6069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solidFill>
                  <a:srgbClr val="305A3D"/>
                </a:solidFill>
              </a:rPr>
              <a:t>Benefit Map Template </a:t>
            </a:r>
            <a:r>
              <a:rPr lang="en-US" sz="2800" smtClean="0">
                <a:solidFill>
                  <a:srgbClr val="305A3D"/>
                </a:solidFill>
              </a:rPr>
              <a:t>(with Sample</a:t>
            </a:r>
            <a:r>
              <a:rPr lang="en-US" sz="2800" dirty="0" smtClean="0">
                <a:solidFill>
                  <a:srgbClr val="305A3D"/>
                </a:solidFill>
              </a:rPr>
              <a:t>)</a:t>
            </a:r>
            <a:endParaRPr lang="en-CA" sz="2800" dirty="0">
              <a:solidFill>
                <a:srgbClr val="305A3D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05654" y="1179549"/>
            <a:ext cx="0" cy="567845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94120" y="1179549"/>
            <a:ext cx="0" cy="567845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41030" y="1179549"/>
            <a:ext cx="0" cy="567845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3455" y="5361331"/>
            <a:ext cx="872228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have included values in the following way for each Metric: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baseline</a:t>
            </a:r>
            <a:r>
              <a:rPr lang="en-US" sz="1600" dirty="0" smtClean="0"/>
              <a:t> </a:t>
            </a:r>
            <a:r>
              <a:rPr lang="en-US" sz="1600" dirty="0"/>
              <a:t>(or </a:t>
            </a:r>
            <a:r>
              <a:rPr lang="en-US" sz="1600" dirty="0" smtClean="0"/>
              <a:t>most recent) metric value on the left, 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b="1" dirty="0"/>
              <a:t>target</a:t>
            </a:r>
            <a:r>
              <a:rPr lang="en-US" sz="1600" dirty="0"/>
              <a:t> metric </a:t>
            </a:r>
            <a:r>
              <a:rPr lang="en-US" sz="1600" dirty="0" smtClean="0"/>
              <a:t>in the centre, and 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b="1" dirty="0"/>
              <a:t>date</a:t>
            </a:r>
            <a:r>
              <a:rPr lang="en-US" sz="1600" dirty="0"/>
              <a:t> that target is to be </a:t>
            </a:r>
            <a:r>
              <a:rPr lang="en-US" sz="1600" dirty="0" smtClean="0"/>
              <a:t>reached on the right.  </a:t>
            </a:r>
            <a:endParaRPr lang="en-CA" sz="1600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69" name="Rectangle 68"/>
          <p:cNvSpPr/>
          <p:nvPr/>
        </p:nvSpPr>
        <p:spPr>
          <a:xfrm>
            <a:off x="7485287" y="3224205"/>
            <a:ext cx="1460977" cy="58440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1.0  Improve student experience, outcomes and success.</a:t>
            </a:r>
            <a:endParaRPr lang="en-CA" sz="1100" dirty="0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641508" y="1928354"/>
            <a:ext cx="1581038" cy="620739"/>
            <a:chOff x="5492440" y="2099314"/>
            <a:chExt cx="1581038" cy="620739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1" name="Rectangle 70"/>
            <p:cNvSpPr/>
            <p:nvPr/>
          </p:nvSpPr>
          <p:spPr>
            <a:xfrm>
              <a:off x="5492440" y="2099314"/>
              <a:ext cx="1581038" cy="45869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Improve the Overall Student Satisfaction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78.64%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19/20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79.25%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656638" y="4072818"/>
            <a:ext cx="1581038" cy="782787"/>
            <a:chOff x="5492440" y="1937266"/>
            <a:chExt cx="1581038" cy="782787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7" name="Rectangle 76"/>
            <p:cNvSpPr/>
            <p:nvPr/>
          </p:nvSpPr>
          <p:spPr>
            <a:xfrm>
              <a:off x="5492440" y="1937266"/>
              <a:ext cx="1581038" cy="620738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Improve Student Satisfaction with facilities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79.69%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19/20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76%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1" name="Elbow Connector 80"/>
          <p:cNvCxnSpPr>
            <a:stCxn id="71" idx="3"/>
            <a:endCxn id="69" idx="0"/>
          </p:cNvCxnSpPr>
          <p:nvPr/>
        </p:nvCxnSpPr>
        <p:spPr>
          <a:xfrm>
            <a:off x="7222546" y="2157699"/>
            <a:ext cx="993230" cy="106650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endCxn id="69" idx="0"/>
          </p:cNvCxnSpPr>
          <p:nvPr/>
        </p:nvCxnSpPr>
        <p:spPr>
          <a:xfrm>
            <a:off x="7146343" y="3082472"/>
            <a:ext cx="1069433" cy="14173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7" idx="3"/>
            <a:endCxn id="69" idx="1"/>
          </p:cNvCxnSpPr>
          <p:nvPr/>
        </p:nvCxnSpPr>
        <p:spPr>
          <a:xfrm flipV="1">
            <a:off x="7237676" y="3516406"/>
            <a:ext cx="247611" cy="86678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649763" y="2901584"/>
            <a:ext cx="1581038" cy="727833"/>
            <a:chOff x="5492440" y="1992220"/>
            <a:chExt cx="1581038" cy="727833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5" name="Rectangle 84"/>
            <p:cNvSpPr/>
            <p:nvPr/>
          </p:nvSpPr>
          <p:spPr>
            <a:xfrm>
              <a:off x="5492440" y="1992220"/>
              <a:ext cx="1581038" cy="56578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Improve Student Satisfaction with services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67.08%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19/20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68%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808966" y="3229854"/>
            <a:ext cx="1581038" cy="746450"/>
            <a:chOff x="5492440" y="1973604"/>
            <a:chExt cx="1581038" cy="74644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0" name="Rectangle 89"/>
            <p:cNvSpPr/>
            <p:nvPr/>
          </p:nvSpPr>
          <p:spPr>
            <a:xfrm>
              <a:off x="5492440" y="1973604"/>
              <a:ext cx="1581038" cy="584401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Improve Satisfaction with Career Advising &amp; Job search assistance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55.7%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19/20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56.5%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805270" y="2312061"/>
            <a:ext cx="1581038" cy="746450"/>
            <a:chOff x="5492440" y="1973604"/>
            <a:chExt cx="1581038" cy="74644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5" name="Rectangle 94"/>
            <p:cNvSpPr/>
            <p:nvPr/>
          </p:nvSpPr>
          <p:spPr>
            <a:xfrm>
              <a:off x="5492440" y="1973604"/>
              <a:ext cx="1581038" cy="584401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Increase the # of prgms with work-integrated learning (WIL)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83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19/20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86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19338" y="4119233"/>
            <a:ext cx="1581038" cy="903243"/>
            <a:chOff x="5492440" y="1816811"/>
            <a:chExt cx="1581038" cy="90324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0" name="Rectangle 99"/>
            <p:cNvSpPr/>
            <p:nvPr/>
          </p:nvSpPr>
          <p:spPr>
            <a:xfrm>
              <a:off x="5492440" y="1816811"/>
              <a:ext cx="1581038" cy="74119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Maintain the proportion of operating expenditures used for student services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7.3%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19/20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7.3%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4" name="Elbow Connector 103"/>
          <p:cNvCxnSpPr>
            <a:stCxn id="95" idx="3"/>
            <a:endCxn id="71" idx="1"/>
          </p:cNvCxnSpPr>
          <p:nvPr/>
        </p:nvCxnSpPr>
        <p:spPr>
          <a:xfrm flipV="1">
            <a:off x="5386308" y="2157699"/>
            <a:ext cx="255200" cy="44656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90" idx="3"/>
            <a:endCxn id="85" idx="1"/>
          </p:cNvCxnSpPr>
          <p:nvPr/>
        </p:nvCxnSpPr>
        <p:spPr>
          <a:xfrm flipV="1">
            <a:off x="5390004" y="3184476"/>
            <a:ext cx="259759" cy="33757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00" idx="3"/>
            <a:endCxn id="85" idx="1"/>
          </p:cNvCxnSpPr>
          <p:nvPr/>
        </p:nvCxnSpPr>
        <p:spPr>
          <a:xfrm flipV="1">
            <a:off x="5400376" y="3184476"/>
            <a:ext cx="249387" cy="130535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201291" y="1994228"/>
            <a:ext cx="1485879" cy="88615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Journey of the Stude</a:t>
            </a:r>
            <a:r>
              <a:rPr lang="en-US" sz="1100" dirty="0" smtClean="0">
                <a:solidFill>
                  <a:schemeClr val="tx1"/>
                </a:solidFill>
              </a:rPr>
              <a:t>nt ≥ 3 </a:t>
            </a:r>
            <a:r>
              <a:rPr lang="en-US" sz="1100" dirty="0" smtClean="0">
                <a:solidFill>
                  <a:schemeClr val="tx1"/>
                </a:solidFill>
              </a:rPr>
              <a:t>initiatives </a:t>
            </a:r>
            <a:r>
              <a:rPr lang="en-US" sz="1100" dirty="0" smtClean="0">
                <a:solidFill>
                  <a:schemeClr val="tx1"/>
                </a:solidFill>
              </a:rPr>
              <a:t>to improve student experience (Prospect to Grad)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79637" y="3990160"/>
            <a:ext cx="1485879" cy="58440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Career Development Maps for each program</a:t>
            </a:r>
            <a:endParaRPr lang="en-CA" sz="1100" dirty="0">
              <a:solidFill>
                <a:schemeClr val="tx1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1986193" y="3396644"/>
            <a:ext cx="1581038" cy="894993"/>
            <a:chOff x="5492440" y="2168936"/>
            <a:chExt cx="1581038" cy="48269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0" name="Rectangle 109"/>
            <p:cNvSpPr/>
            <p:nvPr/>
          </p:nvSpPr>
          <p:spPr>
            <a:xfrm>
              <a:off x="5492440" y="2168936"/>
              <a:ext cx="1581038" cy="389068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Increase Career Service support for each program using Queen’s model (Career Staff #)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492440" y="2558007"/>
              <a:ext cx="526395" cy="9362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?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547083" y="2558006"/>
              <a:ext cx="526395" cy="88923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19/20</a:t>
              </a:r>
              <a:endParaRPr lang="en-CA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016066" y="2558006"/>
              <a:ext cx="526395" cy="9362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?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7" name="Elbow Connector 116"/>
          <p:cNvCxnSpPr>
            <a:stCxn id="110" idx="3"/>
            <a:endCxn id="90" idx="1"/>
          </p:cNvCxnSpPr>
          <p:nvPr/>
        </p:nvCxnSpPr>
        <p:spPr>
          <a:xfrm flipV="1">
            <a:off x="3567231" y="3522055"/>
            <a:ext cx="241735" cy="23528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08" idx="3"/>
            <a:endCxn id="110" idx="1"/>
          </p:cNvCxnSpPr>
          <p:nvPr/>
        </p:nvCxnSpPr>
        <p:spPr>
          <a:xfrm flipV="1">
            <a:off x="1665516" y="3757339"/>
            <a:ext cx="320677" cy="52502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83816" y="3034970"/>
            <a:ext cx="1485879" cy="73636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Ensure Experiential learning for all students in vocational programs</a:t>
            </a:r>
            <a:endParaRPr lang="en-CA" sz="1100" dirty="0">
              <a:solidFill>
                <a:schemeClr val="tx1"/>
              </a:solidFill>
            </a:endParaRPr>
          </a:p>
        </p:txBody>
      </p:sp>
      <p:cxnSp>
        <p:nvCxnSpPr>
          <p:cNvPr id="127" name="Elbow Connector 126"/>
          <p:cNvCxnSpPr/>
          <p:nvPr/>
        </p:nvCxnSpPr>
        <p:spPr>
          <a:xfrm flipV="1">
            <a:off x="1696035" y="2500090"/>
            <a:ext cx="2135575" cy="79889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endCxn id="71" idx="1"/>
          </p:cNvCxnSpPr>
          <p:nvPr/>
        </p:nvCxnSpPr>
        <p:spPr>
          <a:xfrm flipV="1">
            <a:off x="1702300" y="2157699"/>
            <a:ext cx="3939208" cy="20258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C4D-A9A8-CA46-A653-F5833863BAA9}" type="slidenum">
              <a:rPr lang="en-US" smtClean="0"/>
              <a:t>1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83816" y="638386"/>
            <a:ext cx="1436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Enabler</a:t>
            </a:r>
          </a:p>
          <a:p>
            <a:pPr algn="ct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Project Deliverables</a:t>
            </a:r>
            <a:endParaRPr lang="en-CA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291536" y="603655"/>
            <a:ext cx="2558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Intermediate Benefits</a:t>
            </a:r>
          </a:p>
          <a:p>
            <a:pPr algn="ct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Creating/Expanding a capability</a:t>
            </a:r>
            <a:endParaRPr lang="en-CA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29464" y="607202"/>
            <a:ext cx="1354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End Benefits</a:t>
            </a:r>
          </a:p>
          <a:p>
            <a:pPr algn="ct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ROI of Project</a:t>
            </a:r>
            <a:endParaRPr lang="en-CA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692383" y="606007"/>
            <a:ext cx="107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Objective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3455" y="1177461"/>
            <a:ext cx="143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Business Plan Deliverables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20492" y="1147945"/>
            <a:ext cx="28786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Institution-Specific Metrics</a:t>
            </a:r>
          </a:p>
          <a:p>
            <a:pPr algn="ctr"/>
            <a:r>
              <a:rPr lang="en-US" sz="1200" i="1" dirty="0" smtClean="0"/>
              <a:t>Fleming’s Differentiation</a:t>
            </a:r>
            <a:endParaRPr lang="en-CA" sz="1200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612305" y="1151492"/>
            <a:ext cx="161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College-Wide Metrics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88027" y="1150297"/>
            <a:ext cx="1071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SMA2 Objective</a:t>
            </a:r>
            <a:endParaRPr lang="en-CA" dirty="0"/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183816" y="1124171"/>
            <a:ext cx="8774990" cy="4208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98384" y="638386"/>
            <a:ext cx="8931135" cy="471197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32" name="Group 131"/>
          <p:cNvGrpSpPr/>
          <p:nvPr/>
        </p:nvGrpSpPr>
        <p:grpSpPr>
          <a:xfrm>
            <a:off x="6106989" y="5593419"/>
            <a:ext cx="1775478" cy="620739"/>
            <a:chOff x="5492440" y="2099314"/>
            <a:chExt cx="1581038" cy="620739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33" name="Rectangle 132"/>
            <p:cNvSpPr/>
            <p:nvPr/>
          </p:nvSpPr>
          <p:spPr>
            <a:xfrm>
              <a:off x="5492440" y="2099314"/>
              <a:ext cx="1581038" cy="45869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Example C-W Metric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492440" y="2558006"/>
              <a:ext cx="526395" cy="162046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baseline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547083" y="2558005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</a:rPr>
                <a:t>d</a:t>
              </a:r>
              <a:r>
                <a:rPr lang="en-US" sz="900" b="1" dirty="0" smtClean="0">
                  <a:solidFill>
                    <a:schemeClr val="tx1"/>
                  </a:solidFill>
                </a:rPr>
                <a:t>ate</a:t>
              </a:r>
              <a:endParaRPr lang="en-CA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016066" y="2558006"/>
              <a:ext cx="526395" cy="162047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target</a:t>
              </a:r>
              <a:endParaRPr lang="en-CA" sz="9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24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leming Template 2016" id="{18A7C922-D183-4AD2-A83C-67CE94E85229}" vid="{5E67A0CB-ECCD-4AD9-A0EF-08DBA7694E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76175</TotalTime>
  <Words>218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Fleming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 Progress Report</dc:title>
  <dc:creator>Brian Bates</dc:creator>
  <cp:lastModifiedBy>Angie Sims</cp:lastModifiedBy>
  <cp:revision>337</cp:revision>
  <cp:lastPrinted>2017-11-08T19:35:07Z</cp:lastPrinted>
  <dcterms:created xsi:type="dcterms:W3CDTF">2016-11-10T12:32:55Z</dcterms:created>
  <dcterms:modified xsi:type="dcterms:W3CDTF">2018-02-05T14:31:26Z</dcterms:modified>
</cp:coreProperties>
</file>