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05" r:id="rId2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305A3D"/>
    <a:srgbClr val="CCFFCC"/>
    <a:srgbClr val="5CB4CC"/>
    <a:srgbClr val="79C1D5"/>
    <a:srgbClr val="DDBE03"/>
    <a:srgbClr val="DFDA00"/>
    <a:srgbClr val="024412"/>
    <a:srgbClr val="103C1E"/>
    <a:srgbClr val="011D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6433" autoAdjust="0"/>
  </p:normalViewPr>
  <p:slideViewPr>
    <p:cSldViewPr snapToGrid="0" snapToObjects="1">
      <p:cViewPr varScale="1">
        <p:scale>
          <a:sx n="104" d="100"/>
          <a:sy n="104" d="100"/>
        </p:scale>
        <p:origin x="114" y="3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52" d="100"/>
          <a:sy n="52" d="100"/>
        </p:scale>
        <p:origin x="-2892" y="-108"/>
      </p:cViewPr>
      <p:guideLst>
        <p:guide orient="horz" pos="2929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267F14-32A9-4138-824B-707C0649FAB9}" type="datetimeFigureOut">
              <a:rPr lang="en-CA" smtClean="0"/>
              <a:t>05/02/2018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EE35AC-6107-4B3B-9DF0-94C33D086C5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087631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8731E6D-88D1-448B-8E4D-91945C47D3CE}" type="datetimeFigureOut">
              <a:rPr lang="en-CA" smtClean="0"/>
              <a:t>05/02/2018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DD79959-0A21-48B0-ABD8-2F91272B281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28022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D79959-0A21-48B0-ABD8-2F91272B2811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05229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91F59-D874-434C-BFBE-6F7C811503BE}" type="datetime1">
              <a:rPr lang="en-US" smtClean="0"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1EC4D-A9A8-CA46-A653-F5833863B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529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D72DE-B8D6-43FF-8EA0-13F8C568694F}" type="datetime1">
              <a:rPr lang="en-US" smtClean="0"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1EC4D-A9A8-CA46-A653-F5833863B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188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FC0F8-24F4-4296-A824-36F03C9640CF}" type="datetime1">
              <a:rPr lang="en-US" smtClean="0"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1EC4D-A9A8-CA46-A653-F5833863B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304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694FD-95C8-4847-8333-68DF15F5AB70}" type="datetime1">
              <a:rPr lang="en-US" smtClean="0"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1EC4D-A9A8-CA46-A653-F5833863B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540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8ABFB-D1EA-4184-AD3F-9B7B09C59BE0}" type="datetime1">
              <a:rPr lang="en-US" smtClean="0"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1EC4D-A9A8-CA46-A653-F5833863B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903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1813B-45DD-42CA-A5FB-6569839387AA}" type="datetime1">
              <a:rPr lang="en-US" smtClean="0"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1EC4D-A9A8-CA46-A653-F5833863B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653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BDBC-0BEB-40C5-9606-40B08F37EF5B}" type="datetime1">
              <a:rPr lang="en-US" smtClean="0"/>
              <a:t>2/5/2018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1EC4D-A9A8-CA46-A653-F5833863B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646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779CF-B3B8-4BDB-B32D-DC85A3B9A9C2}" type="datetime1">
              <a:rPr lang="en-US" smtClean="0"/>
              <a:t>2/5/2018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1EC4D-A9A8-CA46-A653-F5833863B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7047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58C3E-171B-48A2-A77E-50CF97278EDA}" type="datetime1">
              <a:rPr lang="en-US" smtClean="0"/>
              <a:t>2/5/2018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1EC4D-A9A8-CA46-A653-F5833863B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044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FEEB7-0E8F-4E3A-AAA4-646473EB9175}" type="datetime1">
              <a:rPr lang="en-US" smtClean="0"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1EC4D-A9A8-CA46-A653-F5833863B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636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FF25E-A316-44C7-A479-12957ACEACB9}" type="datetime1">
              <a:rPr lang="en-US" smtClean="0"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1EC4D-A9A8-CA46-A653-F5833863B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976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22976-D42D-40D8-A93D-B82BA5B30EC8}" type="datetime1">
              <a:rPr lang="en-US" smtClean="0"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1EC4D-A9A8-CA46-A653-F5833863B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93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7098632" y="88281"/>
            <a:ext cx="2001942" cy="518691"/>
            <a:chOff x="1306534" y="110758"/>
            <a:chExt cx="4409524" cy="1247619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06534" y="110758"/>
              <a:ext cx="4409524" cy="1247619"/>
            </a:xfrm>
            <a:prstGeom prst="rect">
              <a:avLst/>
            </a:prstGeom>
          </p:spPr>
        </p:pic>
        <p:sp>
          <p:nvSpPr>
            <p:cNvPr id="4" name="Rectangle 3"/>
            <p:cNvSpPr/>
            <p:nvPr/>
          </p:nvSpPr>
          <p:spPr>
            <a:xfrm>
              <a:off x="2828544" y="829056"/>
              <a:ext cx="2731008" cy="42672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6315036" y="303350"/>
            <a:ext cx="27855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Strategic Planning &amp; Development </a:t>
            </a:r>
            <a:endParaRPr lang="en-CA" sz="1400" i="1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30933" y="80271"/>
            <a:ext cx="8229600" cy="60697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dirty="0" smtClean="0">
                <a:solidFill>
                  <a:srgbClr val="305A3D"/>
                </a:solidFill>
              </a:rPr>
              <a:t>Benefit Map Template </a:t>
            </a:r>
            <a:r>
              <a:rPr lang="en-US" sz="2800" smtClean="0">
                <a:solidFill>
                  <a:srgbClr val="305A3D"/>
                </a:solidFill>
              </a:rPr>
              <a:t>(with Sample</a:t>
            </a:r>
            <a:r>
              <a:rPr lang="en-US" sz="2800" dirty="0" smtClean="0">
                <a:solidFill>
                  <a:srgbClr val="305A3D"/>
                </a:solidFill>
              </a:rPr>
              <a:t>)</a:t>
            </a:r>
            <a:endParaRPr lang="en-CA" sz="2800" dirty="0">
              <a:solidFill>
                <a:srgbClr val="305A3D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805654" y="1179549"/>
            <a:ext cx="0" cy="5678451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5494120" y="1179549"/>
            <a:ext cx="0" cy="5678451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7341030" y="1179549"/>
            <a:ext cx="0" cy="5678451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53455" y="5361331"/>
            <a:ext cx="8722288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We have included values in the following way for each Metric:</a:t>
            </a:r>
          </a:p>
          <a:p>
            <a:pPr marL="627063" indent="-285750">
              <a:buFont typeface="Arial" panose="020B0604020202020204" pitchFamily="34" charset="0"/>
              <a:buChar char="•"/>
            </a:pPr>
            <a:r>
              <a:rPr lang="en-US" sz="1600" b="1" dirty="0" smtClean="0"/>
              <a:t>baseline</a:t>
            </a:r>
            <a:r>
              <a:rPr lang="en-US" sz="1600" dirty="0" smtClean="0"/>
              <a:t> </a:t>
            </a:r>
            <a:r>
              <a:rPr lang="en-US" sz="1600" dirty="0"/>
              <a:t>(or </a:t>
            </a:r>
            <a:r>
              <a:rPr lang="en-US" sz="1600" dirty="0" smtClean="0"/>
              <a:t>most recent) metric value on the left, </a:t>
            </a:r>
          </a:p>
          <a:p>
            <a:pPr marL="627063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the </a:t>
            </a:r>
            <a:r>
              <a:rPr lang="en-US" sz="1600" b="1" dirty="0"/>
              <a:t>target</a:t>
            </a:r>
            <a:r>
              <a:rPr lang="en-US" sz="1600" dirty="0"/>
              <a:t> metric </a:t>
            </a:r>
            <a:r>
              <a:rPr lang="en-US" sz="1600" dirty="0" smtClean="0"/>
              <a:t>in the centre, and </a:t>
            </a:r>
          </a:p>
          <a:p>
            <a:pPr marL="627063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the </a:t>
            </a:r>
            <a:r>
              <a:rPr lang="en-US" sz="1600" b="1" dirty="0"/>
              <a:t>date</a:t>
            </a:r>
            <a:r>
              <a:rPr lang="en-US" sz="1600" dirty="0"/>
              <a:t> that target is to be </a:t>
            </a:r>
            <a:r>
              <a:rPr lang="en-US" sz="1600" dirty="0" smtClean="0"/>
              <a:t>reached on the right.  </a:t>
            </a:r>
            <a:endParaRPr lang="en-CA" sz="1600" dirty="0"/>
          </a:p>
          <a:p>
            <a:endParaRPr lang="en-US" sz="1600" dirty="0" smtClean="0"/>
          </a:p>
          <a:p>
            <a:endParaRPr lang="en-US" sz="1600" dirty="0" smtClean="0"/>
          </a:p>
        </p:txBody>
      </p:sp>
      <p:sp>
        <p:nvSpPr>
          <p:cNvPr id="69" name="Rectangle 68"/>
          <p:cNvSpPr/>
          <p:nvPr/>
        </p:nvSpPr>
        <p:spPr>
          <a:xfrm>
            <a:off x="7485287" y="3224205"/>
            <a:ext cx="1460977" cy="584402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100" dirty="0" smtClean="0">
                <a:solidFill>
                  <a:schemeClr val="tx1"/>
                </a:solidFill>
              </a:rPr>
              <a:t>1.0  Improve student experience, outcomes and success.</a:t>
            </a:r>
            <a:endParaRPr lang="en-CA" sz="1100" dirty="0">
              <a:solidFill>
                <a:schemeClr val="tx1"/>
              </a:solidFill>
            </a:endParaRPr>
          </a:p>
        </p:txBody>
      </p:sp>
      <p:grpSp>
        <p:nvGrpSpPr>
          <p:cNvPr id="70" name="Group 69"/>
          <p:cNvGrpSpPr/>
          <p:nvPr/>
        </p:nvGrpSpPr>
        <p:grpSpPr>
          <a:xfrm>
            <a:off x="5641508" y="1928354"/>
            <a:ext cx="1581038" cy="620739"/>
            <a:chOff x="5492440" y="2099314"/>
            <a:chExt cx="1581038" cy="620739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71" name="Rectangle 70"/>
            <p:cNvSpPr/>
            <p:nvPr/>
          </p:nvSpPr>
          <p:spPr>
            <a:xfrm>
              <a:off x="5492440" y="2099314"/>
              <a:ext cx="1581038" cy="458690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100" dirty="0" smtClean="0">
                  <a:solidFill>
                    <a:schemeClr val="tx1"/>
                  </a:solidFill>
                </a:rPr>
                <a:t>Improve the Overall Student Satisfaction</a:t>
              </a:r>
              <a:endParaRPr lang="en-CA" sz="1100" dirty="0">
                <a:solidFill>
                  <a:schemeClr val="tx1"/>
                </a:solidFill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492440" y="2558006"/>
              <a:ext cx="526395" cy="162046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b="1" dirty="0" smtClean="0">
                  <a:solidFill>
                    <a:schemeClr val="tx1"/>
                  </a:solidFill>
                </a:rPr>
                <a:t>78.64%</a:t>
              </a:r>
              <a:endParaRPr lang="en-CA" sz="900" b="1" dirty="0">
                <a:solidFill>
                  <a:schemeClr val="tx1"/>
                </a:solidFill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6547083" y="2558005"/>
              <a:ext cx="526395" cy="162047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b="1" dirty="0" smtClean="0">
                  <a:solidFill>
                    <a:schemeClr val="tx1"/>
                  </a:solidFill>
                </a:rPr>
                <a:t>19/20</a:t>
              </a:r>
              <a:endParaRPr lang="en-CA" sz="1100" b="1" dirty="0">
                <a:solidFill>
                  <a:schemeClr val="tx1"/>
                </a:solidFill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6016066" y="2558006"/>
              <a:ext cx="526395" cy="162047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b="1" dirty="0" smtClean="0">
                  <a:solidFill>
                    <a:schemeClr val="tx1"/>
                  </a:solidFill>
                </a:rPr>
                <a:t>79.25%</a:t>
              </a:r>
              <a:endParaRPr lang="en-CA" sz="9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5656638" y="4072818"/>
            <a:ext cx="1581038" cy="782787"/>
            <a:chOff x="5492440" y="1937266"/>
            <a:chExt cx="1581038" cy="782787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77" name="Rectangle 76"/>
            <p:cNvSpPr/>
            <p:nvPr/>
          </p:nvSpPr>
          <p:spPr>
            <a:xfrm>
              <a:off x="5492440" y="1937266"/>
              <a:ext cx="1581038" cy="620738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100" dirty="0" smtClean="0">
                  <a:solidFill>
                    <a:schemeClr val="tx1"/>
                  </a:solidFill>
                </a:rPr>
                <a:t>Improve Student Satisfaction with facilities</a:t>
              </a:r>
              <a:endParaRPr lang="en-CA" sz="1100" dirty="0">
                <a:solidFill>
                  <a:schemeClr val="tx1"/>
                </a:solidFill>
              </a:endParaRPr>
            </a:p>
          </p:txBody>
        </p:sp>
        <p:sp>
          <p:nvSpPr>
            <p:cNvPr id="78" name="Rectangle 77"/>
            <p:cNvSpPr/>
            <p:nvPr/>
          </p:nvSpPr>
          <p:spPr>
            <a:xfrm>
              <a:off x="5492440" y="2558006"/>
              <a:ext cx="526395" cy="162046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b="1" dirty="0" smtClean="0">
                  <a:solidFill>
                    <a:schemeClr val="tx1"/>
                  </a:solidFill>
                </a:rPr>
                <a:t>79.69%</a:t>
              </a:r>
              <a:endParaRPr lang="en-CA" sz="900" b="1" dirty="0">
                <a:solidFill>
                  <a:schemeClr val="tx1"/>
                </a:solidFill>
              </a:endParaRPr>
            </a:p>
          </p:txBody>
        </p:sp>
        <p:sp>
          <p:nvSpPr>
            <p:cNvPr id="79" name="Rectangle 78"/>
            <p:cNvSpPr/>
            <p:nvPr/>
          </p:nvSpPr>
          <p:spPr>
            <a:xfrm>
              <a:off x="6547083" y="2558005"/>
              <a:ext cx="526395" cy="162047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b="1" dirty="0" smtClean="0">
                  <a:solidFill>
                    <a:schemeClr val="tx1"/>
                  </a:solidFill>
                </a:rPr>
                <a:t>19/20</a:t>
              </a:r>
              <a:endParaRPr lang="en-CA" sz="1050" b="1" dirty="0">
                <a:solidFill>
                  <a:schemeClr val="tx1"/>
                </a:solidFill>
              </a:endParaRP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6016066" y="2558006"/>
              <a:ext cx="526395" cy="162047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b="1" dirty="0" smtClean="0">
                  <a:solidFill>
                    <a:schemeClr val="tx1"/>
                  </a:solidFill>
                </a:rPr>
                <a:t>76%</a:t>
              </a:r>
              <a:endParaRPr lang="en-CA" sz="1100" b="1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81" name="Elbow Connector 80"/>
          <p:cNvCxnSpPr>
            <a:stCxn id="71" idx="3"/>
            <a:endCxn id="69" idx="0"/>
          </p:cNvCxnSpPr>
          <p:nvPr/>
        </p:nvCxnSpPr>
        <p:spPr>
          <a:xfrm>
            <a:off x="7222546" y="2157699"/>
            <a:ext cx="993230" cy="1066506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Elbow Connector 81"/>
          <p:cNvCxnSpPr>
            <a:endCxn id="69" idx="0"/>
          </p:cNvCxnSpPr>
          <p:nvPr/>
        </p:nvCxnSpPr>
        <p:spPr>
          <a:xfrm>
            <a:off x="7146343" y="3082472"/>
            <a:ext cx="1069433" cy="141733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Elbow Connector 82"/>
          <p:cNvCxnSpPr>
            <a:stCxn id="77" idx="3"/>
            <a:endCxn id="69" idx="1"/>
          </p:cNvCxnSpPr>
          <p:nvPr/>
        </p:nvCxnSpPr>
        <p:spPr>
          <a:xfrm flipV="1">
            <a:off x="7237676" y="3516406"/>
            <a:ext cx="247611" cy="866781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4" name="Group 83"/>
          <p:cNvGrpSpPr/>
          <p:nvPr/>
        </p:nvGrpSpPr>
        <p:grpSpPr>
          <a:xfrm>
            <a:off x="5649763" y="2901584"/>
            <a:ext cx="1581038" cy="727833"/>
            <a:chOff x="5492440" y="1992220"/>
            <a:chExt cx="1581038" cy="727833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85" name="Rectangle 84"/>
            <p:cNvSpPr/>
            <p:nvPr/>
          </p:nvSpPr>
          <p:spPr>
            <a:xfrm>
              <a:off x="5492440" y="1992220"/>
              <a:ext cx="1581038" cy="565784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100" dirty="0" smtClean="0">
                  <a:solidFill>
                    <a:schemeClr val="tx1"/>
                  </a:solidFill>
                </a:rPr>
                <a:t>Improve Student Satisfaction with services</a:t>
              </a:r>
              <a:endParaRPr lang="en-CA" sz="1100" dirty="0">
                <a:solidFill>
                  <a:schemeClr val="tx1"/>
                </a:solidFill>
              </a:endParaRPr>
            </a:p>
          </p:txBody>
        </p:sp>
        <p:sp>
          <p:nvSpPr>
            <p:cNvPr id="86" name="Rectangle 85"/>
            <p:cNvSpPr/>
            <p:nvPr/>
          </p:nvSpPr>
          <p:spPr>
            <a:xfrm>
              <a:off x="5492440" y="2558006"/>
              <a:ext cx="526395" cy="162046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b="1" dirty="0" smtClean="0">
                  <a:solidFill>
                    <a:schemeClr val="tx1"/>
                  </a:solidFill>
                </a:rPr>
                <a:t>67.08%</a:t>
              </a:r>
              <a:endParaRPr lang="en-CA" sz="900" b="1" dirty="0">
                <a:solidFill>
                  <a:schemeClr val="tx1"/>
                </a:solidFill>
              </a:endParaRPr>
            </a:p>
          </p:txBody>
        </p:sp>
        <p:sp>
          <p:nvSpPr>
            <p:cNvPr id="87" name="Rectangle 86"/>
            <p:cNvSpPr/>
            <p:nvPr/>
          </p:nvSpPr>
          <p:spPr>
            <a:xfrm>
              <a:off x="6547083" y="2558005"/>
              <a:ext cx="526395" cy="162047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b="1" dirty="0" smtClean="0">
                  <a:solidFill>
                    <a:schemeClr val="tx1"/>
                  </a:solidFill>
                </a:rPr>
                <a:t>19/20</a:t>
              </a:r>
              <a:endParaRPr lang="en-CA" sz="1100" b="1" dirty="0">
                <a:solidFill>
                  <a:schemeClr val="tx1"/>
                </a:solidFill>
              </a:endParaRPr>
            </a:p>
          </p:txBody>
        </p:sp>
        <p:sp>
          <p:nvSpPr>
            <p:cNvPr id="88" name="Rectangle 87"/>
            <p:cNvSpPr/>
            <p:nvPr/>
          </p:nvSpPr>
          <p:spPr>
            <a:xfrm>
              <a:off x="6016066" y="2558006"/>
              <a:ext cx="526395" cy="162047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b="1" dirty="0" smtClean="0">
                  <a:solidFill>
                    <a:schemeClr val="tx1"/>
                  </a:solidFill>
                </a:rPr>
                <a:t>68%</a:t>
              </a:r>
              <a:endParaRPr lang="en-CA" sz="9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3808966" y="3229854"/>
            <a:ext cx="1581038" cy="746450"/>
            <a:chOff x="5492440" y="1973604"/>
            <a:chExt cx="1581038" cy="746449"/>
          </a:xfrm>
          <a:solidFill>
            <a:schemeClr val="accent4">
              <a:lumMod val="40000"/>
              <a:lumOff val="60000"/>
            </a:schemeClr>
          </a:solidFill>
        </p:grpSpPr>
        <p:sp>
          <p:nvSpPr>
            <p:cNvPr id="90" name="Rectangle 89"/>
            <p:cNvSpPr/>
            <p:nvPr/>
          </p:nvSpPr>
          <p:spPr>
            <a:xfrm>
              <a:off x="5492440" y="1973604"/>
              <a:ext cx="1581038" cy="584401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100" dirty="0" smtClean="0">
                  <a:solidFill>
                    <a:schemeClr val="tx1"/>
                  </a:solidFill>
                </a:rPr>
                <a:t>Improve Satisfaction with Career Advising &amp; Job search assistance</a:t>
              </a:r>
              <a:endParaRPr lang="en-CA" sz="1100" dirty="0">
                <a:solidFill>
                  <a:schemeClr val="tx1"/>
                </a:solidFill>
              </a:endParaRP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5492440" y="2558006"/>
              <a:ext cx="526395" cy="162046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b="1" dirty="0" smtClean="0">
                  <a:solidFill>
                    <a:schemeClr val="tx1"/>
                  </a:solidFill>
                </a:rPr>
                <a:t>55.7%</a:t>
              </a:r>
              <a:endParaRPr lang="en-CA" sz="1050" b="1" dirty="0">
                <a:solidFill>
                  <a:schemeClr val="tx1"/>
                </a:solidFill>
              </a:endParaRPr>
            </a:p>
          </p:txBody>
        </p:sp>
        <p:sp>
          <p:nvSpPr>
            <p:cNvPr id="92" name="Rectangle 91"/>
            <p:cNvSpPr/>
            <p:nvPr/>
          </p:nvSpPr>
          <p:spPr>
            <a:xfrm>
              <a:off x="6547083" y="2558005"/>
              <a:ext cx="526395" cy="162047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b="1" dirty="0" smtClean="0">
                  <a:solidFill>
                    <a:schemeClr val="tx1"/>
                  </a:solidFill>
                </a:rPr>
                <a:t>19/20</a:t>
              </a:r>
              <a:endParaRPr lang="en-CA" sz="1100" b="1" dirty="0">
                <a:solidFill>
                  <a:schemeClr val="tx1"/>
                </a:solidFill>
              </a:endParaRPr>
            </a:p>
          </p:txBody>
        </p:sp>
        <p:sp>
          <p:nvSpPr>
            <p:cNvPr id="93" name="Rectangle 92"/>
            <p:cNvSpPr/>
            <p:nvPr/>
          </p:nvSpPr>
          <p:spPr>
            <a:xfrm>
              <a:off x="6016066" y="2558006"/>
              <a:ext cx="526395" cy="162047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b="1" dirty="0" smtClean="0">
                  <a:solidFill>
                    <a:schemeClr val="tx1"/>
                  </a:solidFill>
                </a:rPr>
                <a:t>56.5%</a:t>
              </a:r>
              <a:endParaRPr lang="en-CA" sz="105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3805270" y="2312061"/>
            <a:ext cx="1581038" cy="746450"/>
            <a:chOff x="5492440" y="1973604"/>
            <a:chExt cx="1581038" cy="746449"/>
          </a:xfrm>
          <a:solidFill>
            <a:schemeClr val="accent4">
              <a:lumMod val="40000"/>
              <a:lumOff val="60000"/>
            </a:schemeClr>
          </a:solidFill>
        </p:grpSpPr>
        <p:sp>
          <p:nvSpPr>
            <p:cNvPr id="95" name="Rectangle 94"/>
            <p:cNvSpPr/>
            <p:nvPr/>
          </p:nvSpPr>
          <p:spPr>
            <a:xfrm>
              <a:off x="5492440" y="1973604"/>
              <a:ext cx="1581038" cy="584401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100" dirty="0" smtClean="0">
                  <a:solidFill>
                    <a:schemeClr val="tx1"/>
                  </a:solidFill>
                </a:rPr>
                <a:t>Increase the # of prgms with work-integrated learning (WIL)</a:t>
              </a:r>
              <a:endParaRPr lang="en-CA" sz="1100" dirty="0">
                <a:solidFill>
                  <a:schemeClr val="tx1"/>
                </a:solidFill>
              </a:endParaRPr>
            </a:p>
          </p:txBody>
        </p:sp>
        <p:sp>
          <p:nvSpPr>
            <p:cNvPr id="96" name="Rectangle 95"/>
            <p:cNvSpPr/>
            <p:nvPr/>
          </p:nvSpPr>
          <p:spPr>
            <a:xfrm>
              <a:off x="5492440" y="2558006"/>
              <a:ext cx="526395" cy="162046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b="1" dirty="0" smtClean="0">
                  <a:solidFill>
                    <a:schemeClr val="tx1"/>
                  </a:solidFill>
                </a:rPr>
                <a:t>83</a:t>
              </a:r>
              <a:endParaRPr lang="en-CA" sz="1050" b="1" dirty="0">
                <a:solidFill>
                  <a:schemeClr val="tx1"/>
                </a:solidFill>
              </a:endParaRPr>
            </a:p>
          </p:txBody>
        </p:sp>
        <p:sp>
          <p:nvSpPr>
            <p:cNvPr id="97" name="Rectangle 96"/>
            <p:cNvSpPr/>
            <p:nvPr/>
          </p:nvSpPr>
          <p:spPr>
            <a:xfrm>
              <a:off x="6547083" y="2558005"/>
              <a:ext cx="526395" cy="162047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b="1" dirty="0" smtClean="0">
                  <a:solidFill>
                    <a:schemeClr val="tx1"/>
                  </a:solidFill>
                </a:rPr>
                <a:t>19/20</a:t>
              </a:r>
              <a:endParaRPr lang="en-CA" sz="1050" b="1" dirty="0">
                <a:solidFill>
                  <a:schemeClr val="tx1"/>
                </a:solidFill>
              </a:endParaRPr>
            </a:p>
          </p:txBody>
        </p:sp>
        <p:sp>
          <p:nvSpPr>
            <p:cNvPr id="98" name="Rectangle 97"/>
            <p:cNvSpPr/>
            <p:nvPr/>
          </p:nvSpPr>
          <p:spPr>
            <a:xfrm>
              <a:off x="6016066" y="2558006"/>
              <a:ext cx="526395" cy="162047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b="1" dirty="0" smtClean="0">
                  <a:solidFill>
                    <a:schemeClr val="tx1"/>
                  </a:solidFill>
                </a:rPr>
                <a:t>86</a:t>
              </a:r>
              <a:endParaRPr lang="en-CA" sz="105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3819338" y="4119233"/>
            <a:ext cx="1581038" cy="903243"/>
            <a:chOff x="5492440" y="1816811"/>
            <a:chExt cx="1581038" cy="903242"/>
          </a:xfrm>
          <a:solidFill>
            <a:schemeClr val="accent4">
              <a:lumMod val="40000"/>
              <a:lumOff val="60000"/>
            </a:schemeClr>
          </a:solidFill>
        </p:grpSpPr>
        <p:sp>
          <p:nvSpPr>
            <p:cNvPr id="100" name="Rectangle 99"/>
            <p:cNvSpPr/>
            <p:nvPr/>
          </p:nvSpPr>
          <p:spPr>
            <a:xfrm>
              <a:off x="5492440" y="1816811"/>
              <a:ext cx="1581038" cy="741194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100" dirty="0" smtClean="0">
                  <a:solidFill>
                    <a:schemeClr val="tx1"/>
                  </a:solidFill>
                </a:rPr>
                <a:t>Maintain the proportion of operating expenditures used for student services</a:t>
              </a:r>
              <a:endParaRPr lang="en-CA" sz="1100" dirty="0">
                <a:solidFill>
                  <a:schemeClr val="tx1"/>
                </a:solidFill>
              </a:endParaRPr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5492440" y="2558006"/>
              <a:ext cx="526395" cy="162046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b="1" dirty="0" smtClean="0">
                  <a:solidFill>
                    <a:schemeClr val="tx1"/>
                  </a:solidFill>
                </a:rPr>
                <a:t>7.3%</a:t>
              </a:r>
              <a:endParaRPr lang="en-CA" sz="1050" b="1" dirty="0">
                <a:solidFill>
                  <a:schemeClr val="tx1"/>
                </a:solidFill>
              </a:endParaRPr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6547083" y="2558005"/>
              <a:ext cx="526395" cy="162047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b="1" dirty="0" smtClean="0">
                  <a:solidFill>
                    <a:schemeClr val="tx1"/>
                  </a:solidFill>
                </a:rPr>
                <a:t>19/20</a:t>
              </a:r>
              <a:endParaRPr lang="en-CA" sz="1050" b="1" dirty="0">
                <a:solidFill>
                  <a:schemeClr val="tx1"/>
                </a:solidFill>
              </a:endParaRPr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6016066" y="2558006"/>
              <a:ext cx="526395" cy="162047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b="1" dirty="0" smtClean="0">
                  <a:solidFill>
                    <a:schemeClr val="tx1"/>
                  </a:solidFill>
                </a:rPr>
                <a:t>7.3%</a:t>
              </a:r>
              <a:endParaRPr lang="en-CA" sz="1050" b="1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04" name="Elbow Connector 103"/>
          <p:cNvCxnSpPr>
            <a:stCxn id="95" idx="3"/>
            <a:endCxn id="71" idx="1"/>
          </p:cNvCxnSpPr>
          <p:nvPr/>
        </p:nvCxnSpPr>
        <p:spPr>
          <a:xfrm flipV="1">
            <a:off x="5386308" y="2157699"/>
            <a:ext cx="255200" cy="446563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Elbow Connector 104"/>
          <p:cNvCxnSpPr>
            <a:stCxn id="90" idx="3"/>
            <a:endCxn id="85" idx="1"/>
          </p:cNvCxnSpPr>
          <p:nvPr/>
        </p:nvCxnSpPr>
        <p:spPr>
          <a:xfrm flipV="1">
            <a:off x="5390004" y="3184476"/>
            <a:ext cx="259759" cy="337579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Elbow Connector 105"/>
          <p:cNvCxnSpPr>
            <a:stCxn id="100" idx="3"/>
            <a:endCxn id="85" idx="1"/>
          </p:cNvCxnSpPr>
          <p:nvPr/>
        </p:nvCxnSpPr>
        <p:spPr>
          <a:xfrm flipV="1">
            <a:off x="5400376" y="3184476"/>
            <a:ext cx="249387" cy="1305355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7" name="Rectangle 106"/>
          <p:cNvSpPr/>
          <p:nvPr/>
        </p:nvSpPr>
        <p:spPr>
          <a:xfrm>
            <a:off x="201291" y="1994228"/>
            <a:ext cx="1485879" cy="886152"/>
          </a:xfrm>
          <a:prstGeom prst="rect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100" b="1" dirty="0" smtClean="0">
                <a:solidFill>
                  <a:schemeClr val="tx1"/>
                </a:solidFill>
              </a:rPr>
              <a:t>Journey of the Stude</a:t>
            </a:r>
            <a:r>
              <a:rPr lang="en-US" sz="1100" dirty="0" smtClean="0">
                <a:solidFill>
                  <a:schemeClr val="tx1"/>
                </a:solidFill>
              </a:rPr>
              <a:t>nt ≥ 3 </a:t>
            </a:r>
            <a:r>
              <a:rPr lang="en-US" sz="1100" dirty="0" smtClean="0">
                <a:solidFill>
                  <a:schemeClr val="tx1"/>
                </a:solidFill>
              </a:rPr>
              <a:t>initiatives </a:t>
            </a:r>
            <a:r>
              <a:rPr lang="en-US" sz="1100" dirty="0" smtClean="0">
                <a:solidFill>
                  <a:schemeClr val="tx1"/>
                </a:solidFill>
              </a:rPr>
              <a:t>to improve student experience (Prospect to Grad)</a:t>
            </a:r>
            <a:endParaRPr lang="en-CA" sz="1100" dirty="0">
              <a:solidFill>
                <a:schemeClr val="tx1"/>
              </a:solidFill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179637" y="3990160"/>
            <a:ext cx="1485879" cy="584402"/>
          </a:xfrm>
          <a:prstGeom prst="rect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100" dirty="0" smtClean="0">
                <a:solidFill>
                  <a:schemeClr val="tx1"/>
                </a:solidFill>
              </a:rPr>
              <a:t>Career Development Maps for each program</a:t>
            </a:r>
            <a:endParaRPr lang="en-CA" sz="1100" dirty="0">
              <a:solidFill>
                <a:schemeClr val="tx1"/>
              </a:solidFill>
            </a:endParaRPr>
          </a:p>
        </p:txBody>
      </p:sp>
      <p:grpSp>
        <p:nvGrpSpPr>
          <p:cNvPr id="109" name="Group 108"/>
          <p:cNvGrpSpPr/>
          <p:nvPr/>
        </p:nvGrpSpPr>
        <p:grpSpPr>
          <a:xfrm>
            <a:off x="1986193" y="3396644"/>
            <a:ext cx="1581038" cy="894993"/>
            <a:chOff x="5492440" y="2168936"/>
            <a:chExt cx="1581038" cy="482698"/>
          </a:xfrm>
          <a:solidFill>
            <a:schemeClr val="accent4">
              <a:lumMod val="40000"/>
              <a:lumOff val="60000"/>
            </a:schemeClr>
          </a:solidFill>
        </p:grpSpPr>
        <p:sp>
          <p:nvSpPr>
            <p:cNvPr id="110" name="Rectangle 109"/>
            <p:cNvSpPr/>
            <p:nvPr/>
          </p:nvSpPr>
          <p:spPr>
            <a:xfrm>
              <a:off x="5492440" y="2168936"/>
              <a:ext cx="1581038" cy="389068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100" dirty="0" smtClean="0">
                  <a:solidFill>
                    <a:schemeClr val="tx1"/>
                  </a:solidFill>
                </a:rPr>
                <a:t>Increase Career Service support for each program using Queen’s model (Career Staff #)</a:t>
              </a:r>
              <a:endParaRPr lang="en-CA" sz="1100" dirty="0">
                <a:solidFill>
                  <a:schemeClr val="tx1"/>
                </a:solidFill>
              </a:endParaRPr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5492440" y="2558007"/>
              <a:ext cx="526395" cy="93627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b="1" dirty="0" smtClean="0">
                  <a:solidFill>
                    <a:schemeClr val="tx1"/>
                  </a:solidFill>
                </a:rPr>
                <a:t>?</a:t>
              </a:r>
              <a:endParaRPr lang="en-CA" sz="1100" b="1" dirty="0">
                <a:solidFill>
                  <a:schemeClr val="tx1"/>
                </a:solidFill>
              </a:endParaRPr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6547083" y="2558006"/>
              <a:ext cx="526395" cy="88923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b="1" dirty="0" smtClean="0">
                  <a:solidFill>
                    <a:schemeClr val="tx1"/>
                  </a:solidFill>
                </a:rPr>
                <a:t>19/20</a:t>
              </a:r>
              <a:endParaRPr lang="en-CA" sz="1050" b="1" dirty="0">
                <a:solidFill>
                  <a:schemeClr val="tx1"/>
                </a:solidFill>
              </a:endParaRPr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6016066" y="2558006"/>
              <a:ext cx="526395" cy="93627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b="1" dirty="0" smtClean="0">
                  <a:solidFill>
                    <a:schemeClr val="tx1"/>
                  </a:solidFill>
                </a:rPr>
                <a:t>?</a:t>
              </a:r>
              <a:endParaRPr lang="en-CA" sz="1100" b="1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17" name="Elbow Connector 116"/>
          <p:cNvCxnSpPr>
            <a:stCxn id="110" idx="3"/>
            <a:endCxn id="90" idx="1"/>
          </p:cNvCxnSpPr>
          <p:nvPr/>
        </p:nvCxnSpPr>
        <p:spPr>
          <a:xfrm flipV="1">
            <a:off x="3567231" y="3522055"/>
            <a:ext cx="241735" cy="235284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Elbow Connector 117"/>
          <p:cNvCxnSpPr>
            <a:stCxn id="108" idx="3"/>
            <a:endCxn id="110" idx="1"/>
          </p:cNvCxnSpPr>
          <p:nvPr/>
        </p:nvCxnSpPr>
        <p:spPr>
          <a:xfrm flipV="1">
            <a:off x="1665516" y="3757339"/>
            <a:ext cx="320677" cy="525022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0" name="Rectangle 119"/>
          <p:cNvSpPr/>
          <p:nvPr/>
        </p:nvSpPr>
        <p:spPr>
          <a:xfrm>
            <a:off x="183816" y="3034970"/>
            <a:ext cx="1485879" cy="736368"/>
          </a:xfrm>
          <a:prstGeom prst="rect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100" dirty="0" smtClean="0">
                <a:solidFill>
                  <a:schemeClr val="tx1"/>
                </a:solidFill>
              </a:rPr>
              <a:t>Ensure Experiential learning for all students in vocational programs</a:t>
            </a:r>
            <a:endParaRPr lang="en-CA" sz="1100" dirty="0">
              <a:solidFill>
                <a:schemeClr val="tx1"/>
              </a:solidFill>
            </a:endParaRPr>
          </a:p>
        </p:txBody>
      </p:sp>
      <p:cxnSp>
        <p:nvCxnSpPr>
          <p:cNvPr id="127" name="Elbow Connector 126"/>
          <p:cNvCxnSpPr/>
          <p:nvPr/>
        </p:nvCxnSpPr>
        <p:spPr>
          <a:xfrm flipV="1">
            <a:off x="1696035" y="2500090"/>
            <a:ext cx="2135575" cy="798892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" name="Elbow Connector 127"/>
          <p:cNvCxnSpPr>
            <a:endCxn id="71" idx="1"/>
          </p:cNvCxnSpPr>
          <p:nvPr/>
        </p:nvCxnSpPr>
        <p:spPr>
          <a:xfrm flipV="1">
            <a:off x="1702300" y="2157699"/>
            <a:ext cx="3939208" cy="202587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1EC4D-A9A8-CA46-A653-F5833863BAA9}" type="slidenum">
              <a:rPr lang="en-US" smtClean="0"/>
              <a:t>1</a:t>
            </a:fld>
            <a:endParaRPr lang="en-US"/>
          </a:p>
        </p:txBody>
      </p:sp>
      <p:sp>
        <p:nvSpPr>
          <p:cNvPr id="73" name="TextBox 72"/>
          <p:cNvSpPr txBox="1"/>
          <p:nvPr/>
        </p:nvSpPr>
        <p:spPr>
          <a:xfrm>
            <a:off x="183816" y="638386"/>
            <a:ext cx="143670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Enabler</a:t>
            </a:r>
          </a:p>
          <a:p>
            <a:pPr algn="ctr"/>
            <a:r>
              <a:rPr lang="en-US" sz="1200" i="1" dirty="0" smtClean="0">
                <a:solidFill>
                  <a:schemeClr val="bg1">
                    <a:lumMod val="50000"/>
                  </a:schemeClr>
                </a:solidFill>
              </a:rPr>
              <a:t>Project Deliverables</a:t>
            </a:r>
            <a:endParaRPr lang="en-CA" sz="1200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2291536" y="603655"/>
            <a:ext cx="255800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Intermediate Benefits</a:t>
            </a:r>
          </a:p>
          <a:p>
            <a:pPr algn="ctr"/>
            <a:r>
              <a:rPr lang="en-US" sz="1200" i="1" dirty="0" smtClean="0">
                <a:solidFill>
                  <a:schemeClr val="bg1">
                    <a:lumMod val="50000"/>
                  </a:schemeClr>
                </a:solidFill>
              </a:rPr>
              <a:t>Creating/Expanding a capability</a:t>
            </a:r>
            <a:endParaRPr lang="en-CA" sz="1200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5729464" y="607202"/>
            <a:ext cx="135423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End Benefits</a:t>
            </a:r>
          </a:p>
          <a:p>
            <a:pPr algn="ctr"/>
            <a:r>
              <a:rPr lang="en-US" sz="1200" i="1" dirty="0" smtClean="0">
                <a:solidFill>
                  <a:schemeClr val="bg1">
                    <a:lumMod val="50000"/>
                  </a:schemeClr>
                </a:solidFill>
              </a:rPr>
              <a:t>ROI of Project</a:t>
            </a:r>
            <a:endParaRPr lang="en-CA" sz="1200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7692383" y="606007"/>
            <a:ext cx="10718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Objective</a:t>
            </a:r>
            <a:endParaRPr lang="en-CA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153455" y="1177461"/>
            <a:ext cx="14367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Business Plan Deliverables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2220492" y="1147945"/>
            <a:ext cx="287864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Institution-Specific Metrics</a:t>
            </a:r>
          </a:p>
          <a:p>
            <a:pPr algn="ctr"/>
            <a:r>
              <a:rPr lang="en-US" sz="1200" i="1" dirty="0" smtClean="0"/>
              <a:t>Fleming’s Differentiation</a:t>
            </a:r>
            <a:endParaRPr lang="en-CA" sz="1200" i="1" dirty="0"/>
          </a:p>
        </p:txBody>
      </p:sp>
      <p:sp>
        <p:nvSpPr>
          <p:cNvPr id="126" name="TextBox 125"/>
          <p:cNvSpPr txBox="1"/>
          <p:nvPr/>
        </p:nvSpPr>
        <p:spPr>
          <a:xfrm>
            <a:off x="5612305" y="1151492"/>
            <a:ext cx="16102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College-Wide Metrics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7688027" y="1150297"/>
            <a:ext cx="10718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SMA2 Objective</a:t>
            </a:r>
            <a:endParaRPr lang="en-CA" dirty="0"/>
          </a:p>
        </p:txBody>
      </p:sp>
      <p:cxnSp>
        <p:nvCxnSpPr>
          <p:cNvPr id="130" name="Straight Connector 129"/>
          <p:cNvCxnSpPr/>
          <p:nvPr/>
        </p:nvCxnSpPr>
        <p:spPr>
          <a:xfrm flipV="1">
            <a:off x="183816" y="1124171"/>
            <a:ext cx="8774990" cy="42087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1" name="Rectangle 130"/>
          <p:cNvSpPr/>
          <p:nvPr/>
        </p:nvSpPr>
        <p:spPr>
          <a:xfrm>
            <a:off x="98384" y="638386"/>
            <a:ext cx="8931135" cy="4711979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pSp>
        <p:nvGrpSpPr>
          <p:cNvPr id="132" name="Group 131"/>
          <p:cNvGrpSpPr/>
          <p:nvPr/>
        </p:nvGrpSpPr>
        <p:grpSpPr>
          <a:xfrm>
            <a:off x="6106989" y="5593419"/>
            <a:ext cx="1775478" cy="620739"/>
            <a:chOff x="5492440" y="2099314"/>
            <a:chExt cx="1581038" cy="620739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133" name="Rectangle 132"/>
            <p:cNvSpPr/>
            <p:nvPr/>
          </p:nvSpPr>
          <p:spPr>
            <a:xfrm>
              <a:off x="5492440" y="2099314"/>
              <a:ext cx="1581038" cy="458690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100" dirty="0" smtClean="0">
                  <a:solidFill>
                    <a:schemeClr val="tx1"/>
                  </a:solidFill>
                </a:rPr>
                <a:t>Example C-W Metric</a:t>
              </a:r>
              <a:endParaRPr lang="en-CA" sz="1100" dirty="0">
                <a:solidFill>
                  <a:schemeClr val="tx1"/>
                </a:solidFill>
              </a:endParaRPr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5492440" y="2558006"/>
              <a:ext cx="526395" cy="162046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b="1" dirty="0" smtClean="0">
                  <a:solidFill>
                    <a:schemeClr val="tx1"/>
                  </a:solidFill>
                </a:rPr>
                <a:t>baseline</a:t>
              </a:r>
              <a:endParaRPr lang="en-CA" sz="900" b="1" dirty="0">
                <a:solidFill>
                  <a:schemeClr val="tx1"/>
                </a:solidFill>
              </a:endParaRPr>
            </a:p>
          </p:txBody>
        </p:sp>
        <p:sp>
          <p:nvSpPr>
            <p:cNvPr id="135" name="Rectangle 134"/>
            <p:cNvSpPr/>
            <p:nvPr/>
          </p:nvSpPr>
          <p:spPr>
            <a:xfrm>
              <a:off x="6547083" y="2558005"/>
              <a:ext cx="526395" cy="162047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b="1" dirty="0">
                  <a:solidFill>
                    <a:schemeClr val="tx1"/>
                  </a:solidFill>
                </a:rPr>
                <a:t>d</a:t>
              </a:r>
              <a:r>
                <a:rPr lang="en-US" sz="900" b="1" dirty="0" smtClean="0">
                  <a:solidFill>
                    <a:schemeClr val="tx1"/>
                  </a:solidFill>
                </a:rPr>
                <a:t>ate</a:t>
              </a:r>
              <a:endParaRPr lang="en-CA" sz="1100" b="1" dirty="0">
                <a:solidFill>
                  <a:schemeClr val="tx1"/>
                </a:solidFill>
              </a:endParaRPr>
            </a:p>
          </p:txBody>
        </p:sp>
        <p:sp>
          <p:nvSpPr>
            <p:cNvPr id="136" name="Rectangle 135"/>
            <p:cNvSpPr/>
            <p:nvPr/>
          </p:nvSpPr>
          <p:spPr>
            <a:xfrm>
              <a:off x="6016066" y="2558006"/>
              <a:ext cx="526395" cy="162047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b="1" dirty="0" smtClean="0">
                  <a:solidFill>
                    <a:schemeClr val="tx1"/>
                  </a:solidFill>
                </a:rPr>
                <a:t>target</a:t>
              </a:r>
              <a:endParaRPr lang="en-CA" sz="900" b="1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22447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Fleming Template 2016" id="{18A7C922-D183-4AD2-A83C-67CE94E85229}" vid="{5E67A0CB-ECCD-4AD9-A0EF-08DBA7694E2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76175</TotalTime>
  <Words>218</Words>
  <Application>Microsoft Office PowerPoint</Application>
  <PresentationFormat>On-screen Show (4:3)</PresentationFormat>
  <Paragraphs>56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Fleming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 Progress Report</dc:title>
  <dc:creator>Brian Bates</dc:creator>
  <cp:lastModifiedBy>Angie Sims</cp:lastModifiedBy>
  <cp:revision>337</cp:revision>
  <cp:lastPrinted>2017-11-08T19:35:07Z</cp:lastPrinted>
  <dcterms:created xsi:type="dcterms:W3CDTF">2016-11-10T12:32:55Z</dcterms:created>
  <dcterms:modified xsi:type="dcterms:W3CDTF">2018-02-05T14:31:26Z</dcterms:modified>
</cp:coreProperties>
</file>