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3"/>
  </p:notesMasterIdLst>
  <p:sldIdLst>
    <p:sldId id="256" r:id="rId6"/>
    <p:sldId id="257" r:id="rId7"/>
    <p:sldId id="258" r:id="rId8"/>
    <p:sldId id="259" r:id="rId9"/>
    <p:sldId id="266" r:id="rId10"/>
    <p:sldId id="265" r:id="rId11"/>
    <p:sldId id="270" r:id="rId12"/>
    <p:sldId id="269" r:id="rId13"/>
    <p:sldId id="271" r:id="rId14"/>
    <p:sldId id="272" r:id="rId15"/>
    <p:sldId id="260" r:id="rId16"/>
    <p:sldId id="264" r:id="rId17"/>
    <p:sldId id="263" r:id="rId18"/>
    <p:sldId id="261" r:id="rId19"/>
    <p:sldId id="267" r:id="rId20"/>
    <p:sldId id="268" r:id="rId21"/>
    <p:sldId id="26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BA8216-F1B1-F648-047A-D6F4DDFB0E08}" v="76" dt="2025-07-15T19:28:13.918"/>
    <p1510:client id="{F78E8BDF-1937-48EA-B4F3-C35DC5B9EBE5}" v="16" dt="2025-07-15T19:31:12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CAD8D-6F85-4125-9EB0-1B1B401170AD}" type="datetimeFigureOut"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E5403-E30E-4913-AE34-D7256C3254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enable fiscal responsibility, we are tightening the process around work order and project requests</a:t>
            </a:r>
          </a:p>
          <a:p>
            <a:r>
              <a:rPr lang="en-US" dirty="0"/>
              <a:t>•Simplifying the routing process by distinguishing between the two work streams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•Support budget accountability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•Enable effective triaging/planning of work and resources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6E5403-E30E-4913-AE34-D7256C32545B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7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0E55-D0DE-4614-8293-6A322394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3863D-5FCA-482B-A8C2-C18AE4217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096A-66A6-411F-B463-97F97540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F985-BAF6-41B9-BC97-AE4C6123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F86-B2D2-4924-9289-B6DDBD94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30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D01-041B-4E42-BE70-5B29BE96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7B3D-8AF8-4ABE-AA4E-1F5834ECD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54FA-90E8-4B11-9B1D-6EE9B55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2E09-EA90-4389-9B3A-92E1F33D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7608C-C588-46A3-B141-66F36AA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87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FE6-67C7-44A7-95C7-5AE4DF4B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D88D-9FE6-483E-854A-EF28DE23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4AA0-B2C8-4E35-92D0-ACC4318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55AA-4727-41FE-AB68-4CFBFDC3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71C72-83EB-4A1A-81C8-EC568DE3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96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C063-2120-4C48-9A08-9DCF9C0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B771-1B1C-490F-8D92-9929950C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546CB-FDD1-47CF-B335-9F20D72F8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59B69-0934-4E08-AB0D-9581839D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83FC4-A000-42F5-B538-C8C7699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CE60-0622-4E99-9D51-9D665BAD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8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F03C6-392E-4A41-A161-CF4FEE43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43C9-F055-4E82-B5BB-6EF854CB6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B0DFC-FF95-4213-BC00-5C677D93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345A2-D4F0-4DD8-AF8A-F95BC0CA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7F9BC-6A9F-4917-B72C-30F8130E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8D6CA-28F3-4455-B969-EADD8BBA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C402-4259-4A28-830D-9456B771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A661E-63F8-4E78-980F-225BAB5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20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AA1C-2F87-4E98-8915-725EE943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2B855-BE11-4762-A3D1-488E98E5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6CD25-CF88-455B-BEF8-EAC64FAD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05250-90FC-42EB-B67D-F82912C4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30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5E587-02DD-4B41-BBB4-A6AF50FD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D3127-358B-4E45-A9B9-030046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BADC-B611-4671-BC08-EE8FBE5F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189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E649-D7C3-421E-BCA8-71E3DF10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5111-373D-4057-9183-5E54EE76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31EFD-8329-4240-9593-E1F578E77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19C3B-FDC6-4EAE-91FE-C7529EAA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FF42-B8F0-479A-97B3-97AD0511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C94A-18FD-45F5-ACBD-9E2614CB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6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389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CC5F-84AC-47C4-A4D4-1983ED89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9A182-4D29-4497-9711-B7A69372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4D97D-5F16-45B8-A7CB-37A45CC61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12C9-212F-434E-8778-16CB6D4B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8FE9D-DE86-4988-9D61-76DC500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14787-6B94-4E1A-89EA-BE3F5D97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52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735-AAD8-4B17-BDFD-F2A9FE73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FCB12-B08F-453E-9FDE-7E545FC9D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20C7E-1275-4D22-B5D4-476E96A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F1552-6C94-475A-85D7-3ECC46E5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918C-38A7-49E8-BC46-CEB9CD1C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125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E3C24-CA74-4565-9D86-7DDFD36D9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D01F7-7D5A-4945-87A2-80CC26EB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529C-9CA2-4784-865C-EB242E6F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267FA-8826-4068-909B-8D340F66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18A7-7561-49BC-A743-E6736098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4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9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346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8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14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9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4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0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5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22714-5A22-4C33-836B-9C42CFC2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A2BD9-948A-41DE-809F-54A8AA84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1FF8-8DDA-4ADC-9ADB-4CD1AE845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5B6C-FC6A-4341-9521-C0BCA5A1AF97}" type="datetimeFigureOut">
              <a:rPr lang="en-CA" smtClean="0"/>
              <a:t>2025-07-15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2A90E-0E08-41F5-B5D8-5B97999F5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2FEE-E8E8-4D3E-936B-4A8516A1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3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u="sng" kern="1200">
          <a:solidFill>
            <a:schemeClr val="tx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u="none" dirty="0">
                <a:latin typeface="Montserrat"/>
              </a:rPr>
              <a:t>High-Hazard Labs Oversight:</a:t>
            </a:r>
            <a:br>
              <a:rPr lang="en-US" b="0" u="none" dirty="0">
                <a:latin typeface="Montserrat"/>
              </a:rPr>
            </a:br>
            <a:r>
              <a:rPr lang="en-US" b="0" u="none" dirty="0">
                <a:latin typeface="Montserrat"/>
              </a:rPr>
              <a:t>Roles, Spaces &amp; Safe Practices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 dirty="0">
                <a:latin typeface="Montserrat"/>
              </a:rPr>
              <a:t>Presentation </a:t>
            </a:r>
            <a:r>
              <a:rPr lang="en-CA">
                <a:latin typeface="Montserrat"/>
              </a:rPr>
              <a:t>To:</a:t>
            </a:r>
            <a:endParaRPr lang="en-CA" dirty="0"/>
          </a:p>
          <a:p>
            <a:r>
              <a:rPr lang="en-US" dirty="0">
                <a:latin typeface="Montserrat"/>
              </a:rPr>
              <a:t>Date: July 15, 2025 </a:t>
            </a:r>
          </a:p>
          <a:p>
            <a:r>
              <a:rPr lang="en-US" dirty="0">
                <a:latin typeface="Montserrat"/>
              </a:rPr>
              <a:t>Created by: Marriah Wickert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EC878-B1B3-DA7F-42CF-39ADC43A3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879EE-E10A-921A-92C0-5082EB790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7093E-0435-E884-6E8A-C075A9CD3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046"/>
            <a:ext cx="10515600" cy="4602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Lab Leaders hold the system together!</a:t>
            </a:r>
            <a:endParaRPr lang="en-US" sz="3300"/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>
                <a:latin typeface="Montserrat"/>
              </a:rPr>
              <a:t>They provide the structure, resources and follow-through that enable HHL's to operate safely – while empowering technicians and faculty to do their part. </a:t>
            </a:r>
            <a:endParaRPr lang="en-US" sz="3300" dirty="0"/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586980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D7040-B7BF-9A5C-9E6C-6991FA2B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Montserrat"/>
              </a:rPr>
              <a:t>Indoor HHLs: Key Requirements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DC8C-EA8A-CFEB-A212-8BA6C6815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Infrastructure &amp; Controls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Proper ventilation (fume hoods, exhaust systems)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Emergency equipment: eyewash, emergency shower stations, spill kits and fire extinguishers specified to activities occurring within the lab</a:t>
            </a:r>
            <a:endParaRPr lang="en-US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Access control: locked doors, restricted access, PPE assessment completed and signage posted to reflect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Operational Protocols</a:t>
            </a:r>
            <a:endParaRPr lang="en-US" b="1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Chemical/biological inventories with SDS, labeling, and worker training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Written emergency/spill procedures and worker training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Waste classification, segregation and removal procedures</a:t>
            </a: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Documentation </a:t>
            </a:r>
            <a:r>
              <a:rPr lang="en-US" b="1" dirty="0">
                <a:solidFill>
                  <a:srgbClr val="FFFFFF"/>
                </a:solidFill>
                <a:latin typeface="Montserrat"/>
              </a:rPr>
              <a:t>&amp; Inspections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Logbooks (paper or e-book) for maintenance and equipment checks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Regular internal audits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5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3BC28-8664-04FF-5D46-95FFF05F7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ontserrat"/>
              </a:rPr>
              <a:t>Outdoor HHLs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CBC8-B6CA-3C62-0107-988FF67AA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34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b="1" dirty="0">
                <a:latin typeface="Montserrat"/>
              </a:rPr>
              <a:t>Common Examples</a:t>
            </a:r>
            <a:endParaRPr lang="en-US" b="1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Field-based activities: drilling and heavy equipment field sites, sawmill areas, sustainable agriculture fields</a:t>
            </a:r>
            <a:endParaRPr lang="en-US" dirty="0"/>
          </a:p>
          <a:p>
            <a:pPr marL="457200" lvl="1" indent="0">
              <a:buNone/>
            </a:pPr>
            <a:endParaRPr lang="en-US" dirty="0">
              <a:latin typeface="Montserrat"/>
            </a:endParaRP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Specific Oversight Needs</a:t>
            </a:r>
            <a:endParaRPr lang="en-US" b="1" dirty="0">
              <a:solidFill>
                <a:srgbClr val="000000"/>
              </a:solidFill>
              <a:latin typeface="Montserra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Environmental and weather risk assessments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Onsite emergency kits, clean water, shade, shelter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Clear and documented communication systems and protocols (</a:t>
            </a:r>
            <a:r>
              <a:rPr lang="en-US" dirty="0" err="1">
                <a:latin typeface="Montserrat"/>
              </a:rPr>
              <a:t>e.g</a:t>
            </a:r>
            <a:r>
              <a:rPr lang="en-US" dirty="0">
                <a:latin typeface="Montserrat"/>
              </a:rPr>
              <a:t> radio, check-in systems)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Permits, site authorizations, signage for hazards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74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3DFAA4-6869-0680-7D0F-192BF20B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Montserrat"/>
              </a:rPr>
              <a:t>Regular Classroom &amp; Computer Lab</a:t>
            </a:r>
            <a:r>
              <a:rPr lang="en-US" sz="3700" dirty="0">
                <a:latin typeface="Montserrat"/>
              </a:rPr>
              <a:t> Spaces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8B573-FFE1-3E95-2B30-5D31A7DF5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184" y="1459907"/>
            <a:ext cx="10175630" cy="10780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Montserrat"/>
              </a:rPr>
              <a:t>Lower Risk Profile</a:t>
            </a:r>
            <a:endParaRPr lang="en-US" sz="1600" b="1">
              <a:solidFill>
                <a:srgbClr val="000000"/>
              </a:solidFill>
            </a:endParaRP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sz="1600" dirty="0">
                <a:solidFill>
                  <a:srgbClr val="000000"/>
                </a:solidFill>
                <a:latin typeface="Montserrat"/>
              </a:rPr>
              <a:t>Standard fire and electrical hazards</a:t>
            </a:r>
            <a:endParaRPr lang="en-US" sz="1600">
              <a:solidFill>
                <a:srgbClr val="000000"/>
              </a:solidFill>
            </a:endParaRP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sz="1600" dirty="0">
                <a:solidFill>
                  <a:srgbClr val="000000"/>
                </a:solidFill>
                <a:latin typeface="Montserrat"/>
              </a:rPr>
              <a:t>No specialized containment, ventilation or PPE needed</a:t>
            </a:r>
            <a:endParaRPr lang="en-US" sz="1600" dirty="0">
              <a:solidFill>
                <a:srgbClr val="000000"/>
              </a:solidFill>
            </a:endParaRPr>
          </a:p>
          <a:p>
            <a:pPr lvl="1" indent="-285750" algn="ctr">
              <a:buFont typeface="Courier New" panose="020B0604020202020204" pitchFamily="34" charset="0"/>
              <a:buChar char="o"/>
            </a:pPr>
            <a:endParaRPr lang="en-US" sz="1300">
              <a:solidFill>
                <a:srgbClr val="000000"/>
              </a:solidFill>
            </a:endParaRPr>
          </a:p>
          <a:p>
            <a:pPr algn="ctr"/>
            <a:endParaRPr lang="en-US" sz="13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8E9631-5D6A-8D74-661D-969D720E8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514146"/>
              </p:ext>
            </p:extLst>
          </p:nvPr>
        </p:nvGraphicFramePr>
        <p:xfrm>
          <a:off x="835154" y="3050279"/>
          <a:ext cx="10515597" cy="2609135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3340481">
                  <a:extLst>
                    <a:ext uri="{9D8B030D-6E8A-4147-A177-3AD203B41FA5}">
                      <a16:colId xmlns:a16="http://schemas.microsoft.com/office/drawing/2014/main" val="1396721769"/>
                    </a:ext>
                  </a:extLst>
                </a:gridCol>
                <a:gridCol w="3571086">
                  <a:extLst>
                    <a:ext uri="{9D8B030D-6E8A-4147-A177-3AD203B41FA5}">
                      <a16:colId xmlns:a16="http://schemas.microsoft.com/office/drawing/2014/main" val="141276098"/>
                    </a:ext>
                  </a:extLst>
                </a:gridCol>
                <a:gridCol w="3604030">
                  <a:extLst>
                    <a:ext uri="{9D8B030D-6E8A-4147-A177-3AD203B41FA5}">
                      <a16:colId xmlns:a16="http://schemas.microsoft.com/office/drawing/2014/main" val="2437068252"/>
                    </a:ext>
                  </a:extLst>
                </a:gridCol>
              </a:tblGrid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Feature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HHLs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Classrooms/Computer Labs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818424376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Ventilation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Specialized systems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General HVAC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100812512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PPE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Mandatory (lab‑specific)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Usually not required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728194734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Chemical/Bio-Hazards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Present &amp; regulated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Not typical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276586898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Waste Disposal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Hazard‑specific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Standard trash/recycling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04369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899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C90EA-29E6-790D-9703-85223E67A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Field Activities &amp; Trips – H&amp;S Lens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BBFED-0EE2-3439-9969-71147CFEA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Montserrat"/>
              </a:rPr>
              <a:t>Pre-Trip Preparations/Planning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Location risk assessment (terrain, wildlife, weather)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Emergency response plan tailored to remote settings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Required permits and regulatory clearance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During Trip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solidFill>
                  <a:srgbClr val="FFFFFF"/>
                </a:solidFill>
                <a:latin typeface="Montserrat"/>
              </a:rPr>
              <a:t>Field presentations and hazard briefings</a:t>
            </a:r>
            <a:endParaRPr lang="en-US" dirty="0">
              <a:solidFill>
                <a:srgbClr val="FFFFFF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Reliable communications (phones, radios, etc.)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First aid and safety gear on site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Participant check-in/out system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Post-Trip Follow-up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Record and report incidents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Trip debrief and update procedures as required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391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703FF-F469-2499-6039-AD45B063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7AC47-9869-806C-F332-5B67AAA3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Summary &amp;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F5C84-74E9-272E-DA38-D19FD3CF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Leaders must ensure SOPs, visible lab info, job and hazard specific training, inspections, waste management and proper equipment for HHLs.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Strong distinction between lab types: HHLs demand tailored engineering, administrative and PPE controls.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Outdoor labs/fieldwork require additional environmental, communication and emergency planning.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Classroom/computer labs follow standard H&amp;S practices – not HHL lab level hazard control.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Robust incident and continuous improvement systems are non-negotiable across all spaces.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00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B7B9B-3493-3C61-83B2-9769DF5D7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C931-E6EA-A972-2398-C8EFE675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JHSC Oversight of HHLs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54585-6C0B-70D5-47D2-445AECA91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2227"/>
            <a:ext cx="10515600" cy="46547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Quarterly Inspections in HHLs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JHSC conducts formal inspections of HHLs every quarter, in alignment with regulatory and internal safety expectations.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Recent JHSC Goal</a:t>
            </a:r>
            <a:endParaRPr lang="en-US" b="1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committee has set a targeted goal to enhance oversight and engagement in these spaces. Their inspections will focus specifically on:</a:t>
            </a:r>
            <a:endParaRPr lang="en-US" dirty="0"/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Speaking direction with lab technicians to understand current practices, concerns and supports needed</a:t>
            </a:r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Verifying SIBs for compliance, completeness and visibility</a:t>
            </a:r>
            <a:endParaRPr lang="en-US" dirty="0"/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Identifying deficiencies related to physical safety documentation or general lab readiness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Why This Matters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JHSC plays a key role in validating that safety system are active and effective, and that HHL environments are being consistently maintained with a focus on prevention. Their findings and follow-up helps strengthen both leadership accountability and front-line support.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7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F761-4970-50D1-2500-7678B2A3F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4161C-24C8-1267-7E8D-C5F43C515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6100"/>
            <a:ext cx="10515600" cy="30908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8841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8A372-FD4A-CB3D-4F54-24F2DDAAD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Objectives: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A546B-D5EA-37F4-F8D3-E7E1A0674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300" y="1690688"/>
            <a:ext cx="10350204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Clarify what leaders must ensure in high-hazard labs (HHLs)</a:t>
            </a:r>
            <a:endParaRPr lang="en-US" dirty="0"/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Contrast these labs with regular classrooms/computer lab spaces.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>
                <a:latin typeface="Montserrat"/>
              </a:rPr>
              <a:t>Address indoor vs. outdoor high-hazard labs.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Touch on field activities and additional Key H&amp;S considerations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>
                <a:latin typeface="Montserrat"/>
              </a:rPr>
              <a:t>Wrap-Up: Summary &amp; Takeaways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JHSC Oversight</a:t>
            </a:r>
          </a:p>
        </p:txBody>
      </p:sp>
    </p:spTree>
    <p:extLst>
      <p:ext uri="{BB962C8B-B14F-4D97-AF65-F5344CB8AC3E}">
        <p14:creationId xmlns:p14="http://schemas.microsoft.com/office/powerpoint/2010/main" val="202123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70B3-972A-F708-5BC2-053E8857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ontserrat"/>
              </a:rPr>
              <a:t>What are High-Hazard Labs?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65E21-C20D-777C-C894-197D947F8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2974"/>
            <a:ext cx="10515600" cy="45639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Montserrat"/>
              </a:rPr>
              <a:t>Environments with hazardous chemicals, biological agents, radiation, energy systems, etc.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Examples: chemistry/biology labs, drilling/blasting labs, research labs, hatchery labs, etc.</a:t>
            </a:r>
            <a:endParaRPr lang="en-US"/>
          </a:p>
          <a:p>
            <a:endParaRPr lang="en-US" dirty="0"/>
          </a:p>
          <a:p>
            <a:pPr marL="0" indent="0" fontAlgn="base">
              <a:buNone/>
            </a:pPr>
            <a:r>
              <a:rPr lang="en-US" dirty="0">
                <a:latin typeface="Montserrat"/>
              </a:rPr>
              <a:t>Why Special Oversight?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Increased risk of injury or exposure 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Need for specialized equipment, protocols and safety training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7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7E64B-311A-191B-CDDE-5E8C3EF6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High-Hazard Lab Supporting Technicians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BFEBA-726D-4069-3B0E-4C5D4E74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302"/>
            <a:ext cx="10515600" cy="4682636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US" sz="3300" b="1" dirty="0">
                <a:latin typeface="Montserrat"/>
              </a:rPr>
              <a:t>The Frontline Safety Experts</a:t>
            </a:r>
          </a:p>
          <a:p>
            <a:pPr marL="0" indent="0">
              <a:buNone/>
            </a:pPr>
            <a:r>
              <a:rPr lang="en-US" sz="2900" dirty="0">
                <a:latin typeface="Montserrat"/>
              </a:rPr>
              <a:t>Technicians are the daily stewards of HHLs. Their expertise and vigilance directly support a strong, prevention-focused safety culture.</a:t>
            </a:r>
          </a:p>
          <a:p>
            <a:pPr marL="0" indent="0">
              <a:buNone/>
            </a:pPr>
            <a:endParaRPr lang="en-US" sz="2500" dirty="0">
              <a:latin typeface="Montserrat"/>
            </a:endParaRPr>
          </a:p>
          <a:p>
            <a:pPr marL="0" indent="0">
              <a:buNone/>
            </a:pPr>
            <a:r>
              <a:rPr lang="en-US" sz="2500" b="1" dirty="0">
                <a:latin typeface="Montserrat"/>
              </a:rPr>
              <a:t>Core Responsibilities:</a:t>
            </a:r>
            <a:endParaRPr lang="en-US" b="1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SOP Development Support: Drafting and revising SOPs in collaboration with lab leaders.</a:t>
            </a:r>
            <a:endParaRPr lang="en-US" sz="25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Preventative Maintenance: Planning, coordinating and logging service for lab equipment and systems. </a:t>
            </a:r>
            <a:endParaRPr lang="en-US" sz="2500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Life Safety Equipment Checks: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Perform monthly eyewash station testing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Verify emergency showers, fire extinguishers and other systems are functional and have been inspected by FSS.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Escalate issues immediately.</a:t>
            </a:r>
            <a:endParaRPr lang="en-US" sz="21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Monthly Safety Inspections: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Conduct regular walkthroughs of the lab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Identify hazards, deficiencies or unsafe practices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Submit findings to leadership</a:t>
            </a:r>
            <a:endParaRPr lang="en-US" sz="21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Daily Risk Awareness: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Spot-check lab readiness (cleanliness, PPE, signage, storage)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Model and reinforce safe lab behaviors with all space users.</a:t>
            </a: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290055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243EA-A209-3123-BBF9-9903138A1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E0A1-40E6-A5B4-7B2A-835362F97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13994-95B7-0EFF-BC19-B7F270FBE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326"/>
            <a:ext cx="10515600" cy="50016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Technicians are key connectors between lab users and institutional safety systems. Their role ensures HHLs stay aligned with institutional standards and that issues are addressed upon discovery.</a:t>
            </a:r>
            <a:endParaRPr lang="en-US" sz="3300"/>
          </a:p>
          <a:p>
            <a:pPr marL="0" indent="0">
              <a:buNone/>
            </a:pPr>
            <a:endParaRPr lang="en-US" sz="3300" dirty="0"/>
          </a:p>
          <a:p>
            <a:pPr>
              <a:buNone/>
            </a:pPr>
            <a:r>
              <a:rPr lang="en-US" sz="3300" dirty="0"/>
              <a:t>Technicians act as a </a:t>
            </a:r>
            <a:r>
              <a:rPr lang="en-US" sz="3300" b="1" dirty="0"/>
              <a:t>safety net</a:t>
            </a:r>
            <a:r>
              <a:rPr lang="en-US" sz="3300" dirty="0"/>
              <a:t> within high-hazard environments. They catch issues early, often before they escalate into risks. Their day-to-day vigilance ensures that labs operate within safe parameters and that nothing slips through the cracks.</a:t>
            </a:r>
            <a:endParaRPr lang="en-US"/>
          </a:p>
          <a:p>
            <a:pPr>
              <a:buNone/>
            </a:pPr>
            <a:endParaRPr lang="en-US" sz="3300" dirty="0">
              <a:latin typeface="Montserrat"/>
            </a:endParaRPr>
          </a:p>
          <a:p>
            <a:pPr>
              <a:buNone/>
            </a:pPr>
            <a:r>
              <a:rPr lang="en-US" sz="3300" dirty="0">
                <a:latin typeface="Montserrat"/>
              </a:rPr>
              <a:t>Think of them as the </a:t>
            </a:r>
            <a:r>
              <a:rPr lang="en-US" sz="3300" b="1" dirty="0">
                <a:latin typeface="Montserrat"/>
              </a:rPr>
              <a:t>“foundation under the floor”</a:t>
            </a:r>
            <a:r>
              <a:rPr lang="en-US" sz="3300" dirty="0">
                <a:latin typeface="Montserrat"/>
              </a:rPr>
              <a:t> of a leader’s due diligence — by supporting compliance, readiness, and prevention. </a:t>
            </a:r>
            <a:endParaRPr lang="en-US">
              <a:latin typeface="Montserrat"/>
            </a:endParaRPr>
          </a:p>
          <a:p>
            <a:pPr>
              <a:buNone/>
            </a:pPr>
            <a:endParaRPr lang="en-US" sz="3300" dirty="0">
              <a:latin typeface="Montserrat"/>
            </a:endParaRPr>
          </a:p>
          <a:p>
            <a:pPr>
              <a:buNone/>
            </a:pPr>
            <a:r>
              <a:rPr lang="en-US" sz="3300" dirty="0">
                <a:latin typeface="Montserrat"/>
              </a:rPr>
              <a:t>Their proactive involvement enables lab leaders to meet their obligations with confidence, knowing that essential checks, reporting, and maintenance are consistently upheld.</a:t>
            </a:r>
            <a:endParaRPr lang="en-US">
              <a:latin typeface="Montserrat"/>
            </a:endParaRPr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91119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42A77-9A4A-9B41-4D44-8A4794BBF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80CDA-5E64-99F9-06F1-37370DE7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Faculty in HHLs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24479-D3C3-7C25-5AEF-5316E4566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604"/>
            <a:ext cx="10515600" cy="4620613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Critical Role in Lab Planning &amp; Delivery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Faculty are at the heart of HHL operations – they design and lead the learning activities that take place in these spaces. Their role is essential in ensuring safety is embedded in both planning and delivery.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Key Responsibilities: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Activity Planning with Safety in Mind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Identify potential hazards related to lab activities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Incorporate safety controls into lesson plans and assignments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Ensure leading objectives do not compromise safety requirements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Communicaiton &amp; Collaboration</a:t>
            </a:r>
            <a:endParaRPr lang="en-US" dirty="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solidFill>
                  <a:srgbClr val="FFFFFF"/>
                </a:solidFill>
                <a:latin typeface="Montserrat"/>
              </a:rPr>
              <a:t>Maintain regular communication with technicians and lab leaders to ensure all risks are identified and mitigated</a:t>
            </a:r>
            <a:endParaRPr lang="en-US" sz="2600">
              <a:solidFill>
                <a:srgbClr val="FFFFFF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Discuss new or modified activities before implementation to support proper preparation and review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2600" dirty="0">
                <a:latin typeface="Montserrat"/>
              </a:rPr>
              <a:t>Curriculum Changes &amp; Risk Review</a:t>
            </a:r>
            <a:endParaRPr lang="en-US" sz="2600" dirty="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Share any updates to curriculum or lab activities in advance, so specific risk planning can occur</a:t>
            </a:r>
            <a:endParaRPr lang="en-US" sz="2600">
              <a:solidFill>
                <a:srgbClr val="000000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Ensure new methods or tools are assessed for safety impacts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2600" dirty="0">
                <a:latin typeface="Montserrat"/>
              </a:rPr>
              <a:t>Compliance &amp; Standards</a:t>
            </a:r>
            <a:endParaRPr lang="en-US" sz="260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Adhere to all institutional safety protocols and regulatory requirements</a:t>
            </a:r>
            <a:endParaRPr lang="en-US" sz="2600">
              <a:solidFill>
                <a:srgbClr val="000000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Reinforce PPE use, safety procedures and responsible lab conduct with students</a:t>
            </a:r>
          </a:p>
          <a:p>
            <a:pPr lvl="2" indent="0">
              <a:buNone/>
            </a:pPr>
            <a:endParaRPr lang="en-US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1459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0243C-4A73-C8E9-6128-E66E222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8C72-49D4-A658-EBD3-165FD996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B3CD7-C3C6-B25A-4342-CF99E2B14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046"/>
            <a:ext cx="10515600" cy="4602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Faculty are the bridge between academic innovation and operational safety.</a:t>
            </a:r>
            <a:endParaRPr lang="en-US" dirty="0">
              <a:latin typeface="Montserrat"/>
            </a:endParaRP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>
                <a:latin typeface="Montserrat"/>
              </a:rPr>
              <a:t>When they engage early and communicate effectively, it ensures that labs remain both dynamic learning environments and safe workplaces for all.</a:t>
            </a:r>
            <a:endParaRPr lang="en-US" sz="3300" dirty="0"/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7028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897F3-72AD-97EE-12D5-AAE2FB3DC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A4278-F7F0-66B4-87FB-75CECAD7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Responsibilities of Lab Leaders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B28E9-633F-6A7A-28AD-668C74CBF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02"/>
            <a:ext cx="10515600" cy="5125660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>
              <a:buNone/>
            </a:pPr>
            <a:r>
              <a:rPr lang="en-US" sz="3200" b="1" dirty="0">
                <a:latin typeface="Montserrat"/>
              </a:rPr>
              <a:t>Who Are Lab Leaders?</a:t>
            </a:r>
            <a:endParaRPr lang="en-US" sz="3200" b="1"/>
          </a:p>
          <a:p>
            <a:pPr>
              <a:buNone/>
            </a:pPr>
            <a:r>
              <a:rPr lang="en-US" sz="3200" dirty="0">
                <a:latin typeface="Montserrat"/>
              </a:rPr>
              <a:t>Individuals with </a:t>
            </a:r>
            <a:r>
              <a:rPr lang="en-US" sz="3200" b="1" dirty="0">
                <a:latin typeface="Montserrat"/>
              </a:rPr>
              <a:t>ultimate supervision and employer responsibility</a:t>
            </a:r>
            <a:r>
              <a:rPr lang="en-US" sz="3200" dirty="0">
                <a:latin typeface="Montserrat"/>
              </a:rPr>
              <a:t> for high-hazard labs.</a:t>
            </a:r>
            <a:endParaRPr lang="en-US" sz="3200" dirty="0"/>
          </a:p>
          <a:p>
            <a:pPr marL="0" indent="0">
              <a:buNone/>
            </a:pPr>
            <a:endParaRPr lang="en-US" sz="3200" dirty="0">
              <a:latin typeface="Montserrat"/>
            </a:endParaRPr>
          </a:p>
          <a:p>
            <a:pPr>
              <a:buNone/>
            </a:pPr>
            <a:r>
              <a:rPr lang="en-US" sz="3200" dirty="0">
                <a:latin typeface="Montserrat"/>
              </a:rPr>
              <a:t>At Fleming College, this includes: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Deans (Employer Role)</a:t>
            </a:r>
            <a:r>
              <a:rPr lang="en-US" sz="3200" dirty="0">
                <a:latin typeface="Montserrat"/>
              </a:rPr>
              <a:t> 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Hold </a:t>
            </a:r>
            <a:r>
              <a:rPr lang="en-US" sz="3200" b="1" dirty="0">
                <a:latin typeface="Montserrat"/>
              </a:rPr>
              <a:t>ultimate accountability</a:t>
            </a:r>
            <a:r>
              <a:rPr lang="en-US" sz="3200" dirty="0">
                <a:latin typeface="Montserrat"/>
              </a:rPr>
              <a:t> for the safety of lab operations.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Responsible for ensuring compliance with health and safety legislation, policies, and procedures.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Must take every reasonable precaution for the protection of workers (OHSA, s.25).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Set the institutional safety culture and resource allocation.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Academic Chairs &amp; Operations Managers (Supervisor Role)</a:t>
            </a:r>
            <a:r>
              <a:rPr lang="en-US" sz="3200" dirty="0">
                <a:latin typeface="Montserrat"/>
              </a:rPr>
              <a:t> 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Serve as the </a:t>
            </a:r>
            <a:r>
              <a:rPr lang="en-US" sz="3200" b="1" dirty="0">
                <a:latin typeface="Montserrat"/>
              </a:rPr>
              <a:t>supervisors</a:t>
            </a:r>
            <a:r>
              <a:rPr lang="en-US" sz="3200" dirty="0">
                <a:latin typeface="Montserrat"/>
              </a:rPr>
              <a:t> of faculty and technicians.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Must ensure that workers comply with the Act and applicable regulations (OHSA, s.27).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Required to advise workers of known hazards and enforce established procedures.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Oversee daily operations, hazard controls, and safe work practices within labs.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Oversight &amp; Strategic Responsibility</a:t>
            </a:r>
            <a:endParaRPr lang="en-US" sz="3200" dirty="0"/>
          </a:p>
          <a:p>
            <a:pPr marL="0" indent="0">
              <a:buNone/>
            </a:pPr>
            <a:r>
              <a:rPr lang="en-US" sz="3200" dirty="0">
                <a:latin typeface="Montserrat"/>
              </a:rPr>
              <a:t>Lab leaders are ultimately accountable for the H&amp;S performance of HHL environments. They ensure that planning, controls and communication systems are in place and functioning across all lab activities.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0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F7FCB-6952-C865-96C6-5E17B633E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049D-7834-B8A0-26FB-2D219B5E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Lab Leaders cont'd: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0CC0B-791F-8179-BC20-85639087D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02"/>
            <a:ext cx="10515600" cy="5125660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endParaRPr lang="en-US" b="1" dirty="0">
              <a:latin typeface="Montserrat"/>
            </a:endParaRP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Key Responsibilities:</a:t>
            </a:r>
            <a:endParaRPr lang="en-US" dirty="0"/>
          </a:p>
          <a:p>
            <a:pPr marL="914400" lvl="1" indent="-457200">
              <a:buFont typeface="Courier New,monospace"/>
              <a:buChar char="o"/>
            </a:pPr>
            <a:r>
              <a:rPr lang="en-US" sz="1800" dirty="0">
                <a:latin typeface="Montserrat"/>
              </a:rPr>
              <a:t>Oversight of People &amp; Systems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lnSpc>
                <a:spcPct val="120000"/>
              </a:lnSpc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Provide direct support to technicians and faculty ensuring everyone understands and fulfills their safety responsibilities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Facilitate regular check-ins between technicians and faculty to resolve safety planning needs.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Ensure roles are clearly defined and collaboration is encouraged.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/>
              <a:buChar char="o"/>
            </a:pPr>
            <a:r>
              <a:rPr lang="en-US" sz="1800" dirty="0">
                <a:latin typeface="Montserrat"/>
              </a:rPr>
              <a:t>Policy Implementation &amp; Compliance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Ensure institutional health and safety policies are consistently applied across all lab activities.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Confirm that regulatory standards (e.g., WHMIS, CSA, OHSA) are met and documented.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/>
              <a:buChar char="o"/>
            </a:pPr>
            <a:r>
              <a:rPr lang="en-US" sz="1700" dirty="0">
                <a:latin typeface="Montserrat"/>
              </a:rPr>
              <a:t>Safety Program Ownership</a:t>
            </a:r>
            <a:endParaRPr lang="en-US" sz="17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Approve and review Standard Operating Procedures (SOPs).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Ensure hazard assessments are completed and updated as required.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Lead risk mitigation planning for curriculum changes or new activities.</a:t>
            </a:r>
            <a:endParaRPr lang="en-US" sz="1700"/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1700" dirty="0">
                <a:latin typeface="Montserrat"/>
              </a:rPr>
              <a:t>Verification &amp; Accountability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Review and act on inspection results from technicians and the JHSC.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Address deficiencies in a timely manner and track resolution.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Confirm monthly life safety checks and lab inspections (e.g., eyewash stations) are completed and documented.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1700" dirty="0">
                <a:latin typeface="Montserrat"/>
              </a:rPr>
              <a:t>Training &amp; Orientation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Ensure all users (staff, faculty, students) receive proper training and orientation before using lab spaces.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Maintain training records and access control for restricted spaces.</a:t>
            </a:r>
            <a:endParaRPr lang="en-US" sz="1700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32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6FA6D961AB854D8381557292476DA0" ma:contentTypeVersion="18" ma:contentTypeDescription="Create a new document." ma:contentTypeScope="" ma:versionID="cd7be3672450f239919546cb588acd79">
  <xsd:schema xmlns:xsd="http://www.w3.org/2001/XMLSchema" xmlns:xs="http://www.w3.org/2001/XMLSchema" xmlns:p="http://schemas.microsoft.com/office/2006/metadata/properties" xmlns:ns2="78c130cb-74c7-4853-a0d6-de8ee1aa3748" xmlns:ns3="9c54871e-a194-4b9e-8f2c-5a3fe2922f44" targetNamespace="http://schemas.microsoft.com/office/2006/metadata/properties" ma:root="true" ma:fieldsID="c4d2a5ebc0882b654e958fe4532c84cc" ns2:_="" ns3:_="">
    <xsd:import namespace="78c130cb-74c7-4853-a0d6-de8ee1aa3748"/>
    <xsd:import namespace="9c54871e-a194-4b9e-8f2c-5a3fe2922f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130cb-74c7-4853-a0d6-de8ee1aa37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56efba-1ecb-47e9-9e4b-7518106d5b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4871e-a194-4b9e-8f2c-5a3fe2922f4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05ec077-c62f-4169-963a-aeb0d6fb661b}" ma:internalName="TaxCatchAll" ma:showField="CatchAllData" ma:web="9c54871e-a194-4b9e-8f2c-5a3fe2922f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54871e-a194-4b9e-8f2c-5a3fe2922f44" xsi:nil="true"/>
    <lcf76f155ced4ddcb4097134ff3c332f xmlns="78c130cb-74c7-4853-a0d6-de8ee1aa3748">
      <Terms xmlns="http://schemas.microsoft.com/office/infopath/2007/PartnerControls"/>
    </lcf76f155ced4ddcb4097134ff3c332f>
    <SharedWithUsers xmlns="9c54871e-a194-4b9e-8f2c-5a3fe2922f44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359F635-8F43-470D-B047-470760A96F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905E6F-46F1-43E5-A602-BFEFCC513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c130cb-74c7-4853-a0d6-de8ee1aa3748"/>
    <ds:schemaRef ds:uri="9c54871e-a194-4b9e-8f2c-5a3fe2922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C28CC5-D436-4B2E-8428-1E8F25EE0181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78c130cb-74c7-4853-a0d6-de8ee1aa3748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c54871e-a194-4b9e-8f2c-5a3fe2922f4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1601</Words>
  <Application>Microsoft Office PowerPoint</Application>
  <PresentationFormat>Widescreen</PresentationFormat>
  <Paragraphs>185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Courier New,monospace</vt:lpstr>
      <vt:lpstr>Montserrat</vt:lpstr>
      <vt:lpstr>Wingdings</vt:lpstr>
      <vt:lpstr>Wingdings,Sans-Serif</vt:lpstr>
      <vt:lpstr>Office Theme</vt:lpstr>
      <vt:lpstr>Custom Design</vt:lpstr>
      <vt:lpstr>High-Hazard Labs Oversight: Roles, Spaces &amp; Safe Practices</vt:lpstr>
      <vt:lpstr>Objectives:</vt:lpstr>
      <vt:lpstr>What are High-Hazard Labs?</vt:lpstr>
      <vt:lpstr>Responsibilities of High-Hazard Lab Supporting Technicians</vt:lpstr>
      <vt:lpstr>Why Their Role Matters!</vt:lpstr>
      <vt:lpstr>Responsibilities of Faculty in HHLs</vt:lpstr>
      <vt:lpstr>Why Their Role Matters!</vt:lpstr>
      <vt:lpstr>Responsibilities of Lab Leaders</vt:lpstr>
      <vt:lpstr>Responsibilities of Lab Leaders cont'd:</vt:lpstr>
      <vt:lpstr>Why Their Role Matters!</vt:lpstr>
      <vt:lpstr>Indoor HHLs: Key Requirements</vt:lpstr>
      <vt:lpstr>Outdoor HHLs</vt:lpstr>
      <vt:lpstr>Regular Classroom &amp; Computer Lab Spaces</vt:lpstr>
      <vt:lpstr>Field Activities &amp; Trips – H&amp;S Lens</vt:lpstr>
      <vt:lpstr>Summary &amp; Takeaways</vt:lpstr>
      <vt:lpstr>JHSC Oversight of HHLs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Fleming Presentation</dc:title>
  <dc:subject/>
  <dc:creator>marketingsupport@flemingcollege.ca</dc:creator>
  <cp:keywords/>
  <dc:description/>
  <cp:lastModifiedBy>Marriah Wickert</cp:lastModifiedBy>
  <cp:revision>677</cp:revision>
  <dcterms:created xsi:type="dcterms:W3CDTF">2021-06-07T15:17:29Z</dcterms:created>
  <dcterms:modified xsi:type="dcterms:W3CDTF">2025-07-15T19:31:12Z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0x010100436FA6D961AB854D8381557292476DA0</vt:lpwstr>
  </property>
  <property fmtid="{D5CDD505-2E9C-101B-9397-08002B2CF9AE}" pid="3" name="MediaServiceImageTags">
    <vt:lpwstr/>
  </property>
  <property fmtid="{D5CDD505-2E9C-101B-9397-08002B2CF9AE}" pid="4" name="Order">
    <vt:r8>207000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