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3"/>
  </p:notesMasterIdLst>
  <p:sldIdLst>
    <p:sldId id="256" r:id="rId6"/>
    <p:sldId id="257" r:id="rId7"/>
    <p:sldId id="258" r:id="rId8"/>
    <p:sldId id="259" r:id="rId9"/>
    <p:sldId id="266" r:id="rId10"/>
    <p:sldId id="265" r:id="rId11"/>
    <p:sldId id="270" r:id="rId12"/>
    <p:sldId id="269" r:id="rId13"/>
    <p:sldId id="271" r:id="rId14"/>
    <p:sldId id="272" r:id="rId15"/>
    <p:sldId id="260" r:id="rId16"/>
    <p:sldId id="264" r:id="rId17"/>
    <p:sldId id="263" r:id="rId18"/>
    <p:sldId id="261" r:id="rId19"/>
    <p:sldId id="267" r:id="rId20"/>
    <p:sldId id="268" r:id="rId21"/>
    <p:sldId id="26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BA8216-F1B1-F648-047A-D6F4DDFB0E08}" v="76" dt="2025-07-15T19:28:13.918"/>
    <p1510:client id="{F78E8BDF-1937-48EA-B4F3-C35DC5B9EBE5}" v="16" dt="2025-07-15T19:31:12.3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3CAD8D-6F85-4125-9EB0-1B1B401170AD}" type="datetimeFigureOut">
              <a:t>4/28/2026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6E5403-E30E-4913-AE34-D7256C32545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52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enable fiscal responsibility, we are tightening the process around work order and project requests</a:t>
            </a:r>
          </a:p>
          <a:p>
            <a:r>
              <a:rPr lang="en-US" dirty="0"/>
              <a:t>•Simplifying the routing process by distinguishing between the two work streams</a:t>
            </a:r>
            <a:endParaRPr lang="en-US" dirty="0">
              <a:ea typeface="Calibri"/>
              <a:cs typeface="Calibri"/>
            </a:endParaRPr>
          </a:p>
          <a:p>
            <a:r>
              <a:rPr lang="en-US" dirty="0"/>
              <a:t>•Support budget accountability</a:t>
            </a:r>
            <a:endParaRPr lang="en-US" dirty="0">
              <a:ea typeface="Calibri"/>
              <a:cs typeface="Calibri"/>
            </a:endParaRPr>
          </a:p>
          <a:p>
            <a:r>
              <a:rPr lang="en-US" dirty="0"/>
              <a:t>•Enable effective triaging/planning of work and resources</a:t>
            </a:r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6E5403-E30E-4913-AE34-D7256C32545B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721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991E1-109D-49B6-B6D5-88B584CE249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379538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 b="1" u="sng"/>
            </a:lvl1pPr>
          </a:lstStyle>
          <a:p>
            <a:r>
              <a:rPr lang="en-US" dirty="0"/>
              <a:t>Presentation Title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98C7F5-E48E-4576-B95D-45750C53FA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57200" y="3978481"/>
            <a:ext cx="9144000" cy="2064510"/>
          </a:xfr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buNone/>
              <a:defRPr sz="2000" b="1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to:</a:t>
            </a:r>
            <a:br>
              <a:rPr lang="en-US" dirty="0"/>
            </a:br>
            <a:r>
              <a:rPr lang="en-US" dirty="0"/>
              <a:t>Fleming College</a:t>
            </a:r>
            <a:br>
              <a:rPr lang="en-US" dirty="0"/>
            </a:br>
            <a:r>
              <a:rPr lang="en-US" dirty="0"/>
              <a:t>By: Name, Title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B99866-75D5-4DD6-84F3-B9ABC549F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29619-BDD3-48EE-ADC2-A76A2FD4B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09265-6C39-4229-95AE-0CD851051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05862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2CA97-021D-429D-9727-B1A176674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45292E-30B0-45EB-9DAA-14DA87C1D6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EAA390-F97B-4097-ADF7-3842F6083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62D44-DD77-4CBD-94DA-1A496ACF8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4B11FA-E201-4682-98AA-7B40CF820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162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5E346A-9C7F-4234-9186-1E980A79D8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1BBBC2-F134-4426-BF2F-AB0D2078D5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1C9D8-B464-4C29-89C6-076EABDCB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92B15-41D6-4CC6-A51C-F940D8BD0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073C84-CA37-4B4D-A9C5-FA1933B12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7376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E0E55-D0DE-4614-8293-6A32239470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B3863D-5FCA-482B-A8C2-C18AE4217F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6096A-66A6-411F-B463-97F975404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0F985-BAF6-41B9-BC97-AE4C6123B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3EF86-B2D2-4924-9289-B6DDBD943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71301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F8D01-041B-4E42-BE70-5B29BE96D7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87B3D-8AF8-4ABE-AA4E-1F5834ECD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A454FA-90E8-4B11-9B1D-6EE9B5597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F2E09-EA90-4389-9B3A-92E1F33D3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7608C-C588-46A3-B141-66F36AAC7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43875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38FE6-67C7-44A7-95C7-5AE4DF4BF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8DD88D-9FE6-483E-854A-EF28DE23E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04AA0-B2C8-4E35-92D0-ACC4318AA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055AA-4727-41FE-AB68-4CFBFDC30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771C72-83EB-4A1A-81C8-EC568DE36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871964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8C063-2120-4C48-9A08-9DCF9C0D6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6B771-1B1C-490F-8D92-9929950C9C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5546CB-FDD1-47CF-B335-9F20D72F87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059B69-0934-4E08-AB0D-9581839D9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B83FC4-A000-42F5-B538-C8C7699A6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90CE60-0622-4E99-9D51-9D665BAD6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484898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F03C6-392E-4A41-A161-CF4FEE43D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0E43C9-F055-4E82-B5BB-6EF854CB6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5B0DFC-FF95-4213-BC00-5C677D9340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7345A2-D4F0-4DD8-AF8A-F95BC0CAF0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C7F9BC-6A9F-4917-B72C-30F8130EE8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B8D6CA-28F3-4455-B969-EADD8BBAC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BDC402-4259-4A28-830D-9456B7713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7A661E-63F8-4E78-980F-225BAB5FC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122024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7AA1C-2F87-4E98-8915-725EE9434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32B855-BE11-4762-A3D1-488E98E57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6CD25-CF88-455B-BEF8-EAC64FAD2F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005250-90FC-42EB-B67D-F82912C47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48305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B5E587-02DD-4B41-BBB4-A6AF50FDE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FD3127-358B-4E45-A9B9-0300466E4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96BADC-B611-4671-BC08-EE8FBE5F0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501892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1E649-D7C3-421E-BCA8-71E3DF10F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B35111-373D-4057-9183-5E54EE761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831EFD-8329-4240-9593-E1F578E77E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A19C3B-FDC6-4EAE-91FE-C7529EAA1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2BFF42-B8F0-479A-97B3-97AD05112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48C94A-18FD-45F5-ACBD-9E2614CB7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9964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27B39-52E1-4943-858C-98590670F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95D95-5F9C-4341-B684-E90758241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ED404F-0DF8-414E-B190-7C77B4DC3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6FECB-BB56-462F-A207-A64023672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24DF9A-F3DB-404F-BC4C-7939AC56C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73896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ACC5F-84AC-47C4-A4D4-1983ED89B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AF9A182-4D29-4497-9711-B7A69372EE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74D97D-5F16-45B8-A7CB-37A45CC610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0B12C9-212F-434E-8778-16CB6D4BC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18FE9D-DE86-4988-9D61-76DC50069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14787-6B94-4E1A-89EA-BE3F5D97D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365241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9B735-AAD8-4B17-BDFD-F2A9FE738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BFCB12-B08F-453E-9FDE-7E545FC9D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20C7E-1275-4D22-B5D4-476E96A9C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3F1552-6C94-475A-85D7-3ECC46E5E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8918C-38A7-49E8-BC46-CEB9CD1C0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01251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6E3C24-CA74-4565-9D86-7DDFD36D95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BD01F7-7D5A-4945-87A2-80CC26EBD3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1529C-9CA2-4784-865C-EB242E6FC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95B6C-FC6A-4341-9521-C0BCA5A1AF97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1267FA-8826-4068-909B-8D340F668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718A7-7561-49BC-A743-E67360981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21843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552D8-1B5C-40B8-B442-155D46F34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4731D4-D6A8-4B05-885A-942B3D37DD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B1B5BD-D007-411D-B872-7B0F769A6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502E-BDE9-419A-B52C-F538ED782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E509AD-E663-449C-906A-E332A5DD1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5396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18124-E932-4BDE-A3D2-683047800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A12BBB-549B-4635-89F1-A87DAD1329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30D080-400A-4F22-AEA5-DEF270E6E2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3ABCBB-836F-4884-AD0F-694D50787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8D262-EABB-4769-A896-4003F17F2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59451E-931E-4728-9B3E-15DE8981A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3469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3D76F-876A-47EE-8733-3225256DD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21213D-1640-4591-A35D-64E46D798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DE9815-A221-474D-BA03-4903133A37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61622E-6C32-4948-8B73-D36023FB3D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09E8EA-FA75-4860-93C5-BAABF1C12C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33C60B-2E77-4CCF-9B39-38009AE7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409448-F1A6-424F-BEEA-6CBFDFD4C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240DFD-DEA4-4874-8712-FEFF8CBD5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6880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D5950-7FF7-42A3-A8D3-00A3FD2AC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663099-0079-42E7-A281-78BC86C4C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A4CC70-40A7-428B-A7F1-04D8B49F8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9F0331-D5F9-4FF8-88A1-0BF1B56EB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146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C49DE2-543B-4C8A-928E-38249CB29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39DFFB-343F-42A1-825F-AC2E6D669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90EAF5-F1AC-481D-96DF-A6800CD1E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8919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D9406-CCC5-471E-BF71-5E0FB56A6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C5E13-FB91-4EF7-843E-E00171821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EFED30-E450-4DD1-BC22-8DA7BB6157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369B7F-901A-4001-B422-95EDE800D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25F1C3-A4CF-4C8C-9099-06BFED2AF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780044-5042-4E82-A881-DC99928C1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63430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2684C-CF70-49A2-97B7-FCD985F02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C24AA6-6F4A-4F12-B634-651A1B52A7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D35E9F-EF2B-4AD8-8D21-1BCCA414B4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0C7B10-5529-4DC0-BD93-476A78BEA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00F77-D01F-4953-8C89-A22E5C487731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C41461-2274-4252-80E8-85BEADAF8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9FF9C-D474-40D9-A6CA-56FEEB629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703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0BFF30-71E6-4D15-B605-F6EE06F79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A62B1F-CBE7-4D43-BB31-0764E5446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5EE19-32BB-4E35-BE8B-A5C86651B4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00F77-D01F-4953-8C89-A22E5C487731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4F847B-E9AB-4062-A103-E00C98740F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BB1C3-2ABC-453B-9547-D676478AA2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1C252-9181-4FCA-900D-107647B36A8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8451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u="sng" kern="1200">
          <a:solidFill>
            <a:schemeClr val="bg1"/>
          </a:solidFill>
          <a:latin typeface="Montserrat" panose="000005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Montserrat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122714-5A22-4C33-836B-9C42CFC28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A2BD9-948A-41DE-809F-54A8AA8411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381FF8-8DDA-4ADC-9ADB-4CD1AE845D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95B6C-FC6A-4341-9521-C0BCA5A1AF97}" type="datetimeFigureOut">
              <a:rPr lang="en-CA" smtClean="0"/>
              <a:t>2026-04-28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F2A90E-0E08-41F5-B5D8-5B97999F54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E2FEE-E8E8-4D3E-936B-4A8516A11A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273BEF-2009-4443-A069-7A744B3BE1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84322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u="sng" kern="1200">
          <a:solidFill>
            <a:schemeClr val="tx1"/>
          </a:solidFill>
          <a:latin typeface="Montserrat" panose="00000500000000000000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ontserrat" panose="00000500000000000000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E834C-D100-410C-B7AF-8B24F3F521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u="none" dirty="0">
                <a:latin typeface="Montserrat"/>
              </a:rPr>
              <a:t>High-Hazard Labs Oversight:</a:t>
            </a:r>
            <a:br>
              <a:rPr lang="en-US" b="0" u="none" dirty="0">
                <a:latin typeface="Montserrat"/>
              </a:rPr>
            </a:br>
            <a:r>
              <a:rPr lang="en-US" b="0" u="none" dirty="0">
                <a:latin typeface="Montserrat"/>
              </a:rPr>
              <a:t>Roles, Spaces &amp; Safe Practices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4B4C57-AC1B-4CF4-90B3-1E61E257C0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CA" dirty="0">
                <a:latin typeface="Montserrat"/>
              </a:rPr>
              <a:t>Presentation </a:t>
            </a:r>
            <a:r>
              <a:rPr lang="en-CA">
                <a:latin typeface="Montserrat"/>
              </a:rPr>
              <a:t>To:</a:t>
            </a:r>
            <a:endParaRPr lang="en-CA" dirty="0"/>
          </a:p>
          <a:p>
            <a:r>
              <a:rPr lang="en-US" dirty="0">
                <a:latin typeface="Montserrat"/>
              </a:rPr>
              <a:t>Date: July 15, 2025 </a:t>
            </a:r>
          </a:p>
          <a:p>
            <a:r>
              <a:rPr lang="en-US" dirty="0">
                <a:latin typeface="Montserrat"/>
              </a:rPr>
              <a:t>Created by: Marriah Wickert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751798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0EC878-B1B3-DA7F-42CF-39ADC43A3B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879EE-E10A-921A-92C0-5082EB790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Montserrat"/>
              </a:rPr>
              <a:t>Why Their Role Matters!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7093E-0435-E884-6E8A-C075A9CD37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3046"/>
            <a:ext cx="10515600" cy="46028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Montserrat"/>
              </a:rPr>
              <a:t>Lab Leaders hold the system together!</a:t>
            </a:r>
            <a:endParaRPr lang="en-US" sz="3300"/>
          </a:p>
          <a:p>
            <a:pPr marL="0" indent="0">
              <a:buNone/>
            </a:pPr>
            <a:endParaRPr lang="en-US" sz="3300" dirty="0"/>
          </a:p>
          <a:p>
            <a:pPr marL="0" indent="0">
              <a:buNone/>
            </a:pPr>
            <a:r>
              <a:rPr lang="en-US" sz="3300" dirty="0">
                <a:latin typeface="Montserrat"/>
              </a:rPr>
              <a:t>They provide the structure, resources and follow-through that enable HHL's to operate safely – while empowering technicians and faculty to do their part. </a:t>
            </a:r>
            <a:endParaRPr lang="en-US" sz="3300" dirty="0"/>
          </a:p>
          <a:p>
            <a:pPr marL="0" indent="0">
              <a:buNone/>
            </a:pP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586980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D7040-B7BF-9A5C-9E6C-6991FA2B8C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>
                <a:latin typeface="Montserrat"/>
              </a:rPr>
              <a:t>Indoor HHLs: Key Requirements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CDC8C-EA8A-CFEB-A212-8BA6C6815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>
                <a:latin typeface="Montserrat"/>
              </a:rPr>
              <a:t>Infrastructure &amp; Controls</a:t>
            </a:r>
            <a:endParaRPr lang="en-US" dirty="0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Proper ventilation (fume hoods, exhaust systems)</a:t>
            </a:r>
            <a:endParaRPr lang="en-US" dirty="0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Emergency equipment: eyewash, emergency shower stations, spill kits and fire extinguishers specified to activities occurring within the lab</a:t>
            </a:r>
            <a:endParaRPr lang="en-US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Access control: locked doors, restricted access, PPE assessment completed and signage posted to reflect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latin typeface="Montserrat"/>
              </a:rPr>
              <a:t>Operational Protocols</a:t>
            </a:r>
            <a:endParaRPr lang="en-US" b="1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Chemical/biological inventories with SDS, labeling, and worker training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Written emergency/spill procedures and worker training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Waste classification, segregation and removal procedures</a:t>
            </a:r>
          </a:p>
          <a:p>
            <a:pPr marL="0" indent="0">
              <a:buNone/>
            </a:pPr>
            <a:r>
              <a:rPr lang="en-US" b="1" dirty="0">
                <a:latin typeface="Montserrat"/>
              </a:rPr>
              <a:t>Documentation </a:t>
            </a:r>
            <a:r>
              <a:rPr lang="en-US" b="1" dirty="0">
                <a:solidFill>
                  <a:srgbClr val="FFFFFF"/>
                </a:solidFill>
                <a:latin typeface="Montserrat"/>
              </a:rPr>
              <a:t>&amp; Inspections</a:t>
            </a:r>
            <a:endParaRPr lang="en-US" dirty="0">
              <a:solidFill>
                <a:srgbClr val="000000"/>
              </a:solidFill>
            </a:endParaRP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dirty="0">
                <a:latin typeface="Montserrat"/>
              </a:rPr>
              <a:t>Logbooks (paper or e-book) for maintenance and equipment checks</a:t>
            </a:r>
            <a:endParaRPr lang="en-US" dirty="0">
              <a:solidFill>
                <a:srgbClr val="000000"/>
              </a:solidFill>
            </a:endParaRP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en-US" dirty="0">
                <a:latin typeface="Montserrat"/>
              </a:rPr>
              <a:t>Regular internal audits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1588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3BC28-8664-04FF-5D46-95FFF05F7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Montserrat"/>
              </a:rPr>
              <a:t>Outdoor HHLs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6CBC8-B6CA-3C62-0107-988FF67AA3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3346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fontAlgn="base">
              <a:buNone/>
            </a:pPr>
            <a:r>
              <a:rPr lang="en-US" b="1" dirty="0">
                <a:latin typeface="Montserrat"/>
              </a:rPr>
              <a:t>Common Examples</a:t>
            </a:r>
            <a:endParaRPr lang="en-US" b="1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Field-based activities: drilling and heavy equipment field sites, sawmill areas, sustainable agriculture fields</a:t>
            </a:r>
            <a:endParaRPr lang="en-US" dirty="0"/>
          </a:p>
          <a:p>
            <a:pPr marL="457200" lvl="1" indent="0">
              <a:buNone/>
            </a:pPr>
            <a:endParaRPr lang="en-US" dirty="0">
              <a:latin typeface="Montserrat"/>
            </a:endParaRPr>
          </a:p>
          <a:p>
            <a:pPr marL="0" indent="0">
              <a:buNone/>
            </a:pPr>
            <a:r>
              <a:rPr lang="en-US" b="1" dirty="0">
                <a:latin typeface="Montserrat"/>
              </a:rPr>
              <a:t>Specific Oversight Needs</a:t>
            </a:r>
            <a:endParaRPr lang="en-US" b="1" dirty="0">
              <a:solidFill>
                <a:srgbClr val="000000"/>
              </a:solidFill>
              <a:latin typeface="Montserrat"/>
            </a:endParaRP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Environmental and weather risk assessments</a:t>
            </a:r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Onsite emergency kits, clean water, shade, shelter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Clear and documented communication systems and protocols (</a:t>
            </a:r>
            <a:r>
              <a:rPr lang="en-US" dirty="0" err="1">
                <a:latin typeface="Montserrat"/>
              </a:rPr>
              <a:t>e.g</a:t>
            </a:r>
            <a:r>
              <a:rPr lang="en-US" dirty="0">
                <a:latin typeface="Montserrat"/>
              </a:rPr>
              <a:t> radio, check-in systems)</a:t>
            </a:r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Permits, site authorizations, signage for hazards</a:t>
            </a:r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374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3DFAA4-6869-0680-7D0F-192BF20BB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anchor="ctr">
            <a:normAutofit/>
          </a:bodyPr>
          <a:lstStyle/>
          <a:p>
            <a:r>
              <a:rPr lang="en-US" sz="3700" dirty="0">
                <a:solidFill>
                  <a:schemeClr val="tx1"/>
                </a:solidFill>
                <a:latin typeface="Montserrat"/>
              </a:rPr>
              <a:t>Regular Classroom &amp; Computer Lab</a:t>
            </a:r>
            <a:r>
              <a:rPr lang="en-US" sz="3700" dirty="0">
                <a:latin typeface="Montserrat"/>
              </a:rPr>
              <a:t> Spaces</a:t>
            </a:r>
            <a:endParaRPr lang="en-US" sz="3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8B573-FFE1-3E95-2B30-5D31A7DF5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8184" y="1459907"/>
            <a:ext cx="10175630" cy="107802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rgbClr val="000000"/>
                </a:solidFill>
                <a:latin typeface="Montserrat"/>
              </a:rPr>
              <a:t>Lower Risk Profile</a:t>
            </a:r>
            <a:endParaRPr lang="en-US" sz="1600" b="1">
              <a:solidFill>
                <a:srgbClr val="000000"/>
              </a:solidFill>
            </a:endParaRPr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sz="1600" dirty="0">
                <a:solidFill>
                  <a:srgbClr val="000000"/>
                </a:solidFill>
                <a:latin typeface="Montserrat"/>
              </a:rPr>
              <a:t>Standard fire and electrical hazards</a:t>
            </a:r>
            <a:endParaRPr lang="en-US" sz="1600">
              <a:solidFill>
                <a:srgbClr val="000000"/>
              </a:solidFill>
            </a:endParaRPr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sz="1600" dirty="0">
                <a:solidFill>
                  <a:srgbClr val="000000"/>
                </a:solidFill>
                <a:latin typeface="Montserrat"/>
              </a:rPr>
              <a:t>No specialized containment, ventilation or PPE needed</a:t>
            </a:r>
            <a:endParaRPr lang="en-US" sz="1600" dirty="0">
              <a:solidFill>
                <a:srgbClr val="000000"/>
              </a:solidFill>
            </a:endParaRPr>
          </a:p>
          <a:p>
            <a:pPr lvl="1" indent="-285750" algn="ctr">
              <a:buFont typeface="Courier New" panose="020B0604020202020204" pitchFamily="34" charset="0"/>
              <a:buChar char="o"/>
            </a:pPr>
            <a:endParaRPr lang="en-US" sz="1300">
              <a:solidFill>
                <a:srgbClr val="000000"/>
              </a:solidFill>
            </a:endParaRPr>
          </a:p>
          <a:p>
            <a:pPr algn="ctr"/>
            <a:endParaRPr lang="en-US" sz="1300">
              <a:solidFill>
                <a:srgbClr val="000000"/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98E9631-5D6A-8D74-661D-969D720E84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9514146"/>
              </p:ext>
            </p:extLst>
          </p:nvPr>
        </p:nvGraphicFramePr>
        <p:xfrm>
          <a:off x="835154" y="3050279"/>
          <a:ext cx="10515597" cy="2609135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3340481">
                  <a:extLst>
                    <a:ext uri="{9D8B030D-6E8A-4147-A177-3AD203B41FA5}">
                      <a16:colId xmlns:a16="http://schemas.microsoft.com/office/drawing/2014/main" val="1396721769"/>
                    </a:ext>
                  </a:extLst>
                </a:gridCol>
                <a:gridCol w="3571086">
                  <a:extLst>
                    <a:ext uri="{9D8B030D-6E8A-4147-A177-3AD203B41FA5}">
                      <a16:colId xmlns:a16="http://schemas.microsoft.com/office/drawing/2014/main" val="141276098"/>
                    </a:ext>
                  </a:extLst>
                </a:gridCol>
                <a:gridCol w="3604030">
                  <a:extLst>
                    <a:ext uri="{9D8B030D-6E8A-4147-A177-3AD203B41FA5}">
                      <a16:colId xmlns:a16="http://schemas.microsoft.com/office/drawing/2014/main" val="2437068252"/>
                    </a:ext>
                  </a:extLst>
                </a:gridCol>
              </a:tblGrid>
              <a:tr h="5218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Feature</a:t>
                      </a:r>
                    </a:p>
                  </a:txBody>
                  <a:tcPr marL="118597" marR="118597" marT="59298" marB="5929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HHLs</a:t>
                      </a:r>
                    </a:p>
                  </a:txBody>
                  <a:tcPr marL="118597" marR="118597" marT="59298" marB="5929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Classrooms/Computer Labs</a:t>
                      </a:r>
                    </a:p>
                  </a:txBody>
                  <a:tcPr marL="118597" marR="118597" marT="59298" marB="59298" anchor="ctr"/>
                </a:tc>
                <a:extLst>
                  <a:ext uri="{0D108BD9-81ED-4DB2-BD59-A6C34878D82A}">
                    <a16:rowId xmlns:a16="http://schemas.microsoft.com/office/drawing/2014/main" val="818424376"/>
                  </a:ext>
                </a:extLst>
              </a:tr>
              <a:tr h="5218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Ventilation</a:t>
                      </a:r>
                    </a:p>
                  </a:txBody>
                  <a:tcPr marL="118597" marR="118597" marT="59298" marB="5929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Specialized systems</a:t>
                      </a:r>
                    </a:p>
                  </a:txBody>
                  <a:tcPr marL="118597" marR="118597" marT="59298" marB="5929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General HVAC</a:t>
                      </a:r>
                    </a:p>
                  </a:txBody>
                  <a:tcPr marL="118597" marR="118597" marT="59298" marB="59298" anchor="ctr"/>
                </a:tc>
                <a:extLst>
                  <a:ext uri="{0D108BD9-81ED-4DB2-BD59-A6C34878D82A}">
                    <a16:rowId xmlns:a16="http://schemas.microsoft.com/office/drawing/2014/main" val="3100812512"/>
                  </a:ext>
                </a:extLst>
              </a:tr>
              <a:tr h="5218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PPE</a:t>
                      </a:r>
                    </a:p>
                  </a:txBody>
                  <a:tcPr marL="118597" marR="118597" marT="59298" marB="5929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Mandatory (lab‑specific)</a:t>
                      </a:r>
                    </a:p>
                  </a:txBody>
                  <a:tcPr marL="118597" marR="118597" marT="59298" marB="5929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Usually not required</a:t>
                      </a:r>
                    </a:p>
                  </a:txBody>
                  <a:tcPr marL="118597" marR="118597" marT="59298" marB="59298" anchor="ctr"/>
                </a:tc>
                <a:extLst>
                  <a:ext uri="{0D108BD9-81ED-4DB2-BD59-A6C34878D82A}">
                    <a16:rowId xmlns:a16="http://schemas.microsoft.com/office/drawing/2014/main" val="728194734"/>
                  </a:ext>
                </a:extLst>
              </a:tr>
              <a:tr h="5218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Chemical/Bio-Hazards</a:t>
                      </a:r>
                    </a:p>
                  </a:txBody>
                  <a:tcPr marL="118597" marR="118597" marT="59298" marB="5929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Present &amp; regulated</a:t>
                      </a:r>
                    </a:p>
                  </a:txBody>
                  <a:tcPr marL="118597" marR="118597" marT="59298" marB="5929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Not typical</a:t>
                      </a:r>
                    </a:p>
                  </a:txBody>
                  <a:tcPr marL="118597" marR="118597" marT="59298" marB="59298" anchor="ctr"/>
                </a:tc>
                <a:extLst>
                  <a:ext uri="{0D108BD9-81ED-4DB2-BD59-A6C34878D82A}">
                    <a16:rowId xmlns:a16="http://schemas.microsoft.com/office/drawing/2014/main" val="3276586898"/>
                  </a:ext>
                </a:extLst>
              </a:tr>
              <a:tr h="52182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Waste Disposal</a:t>
                      </a:r>
                    </a:p>
                  </a:txBody>
                  <a:tcPr marL="118597" marR="118597" marT="59298" marB="5929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Hazard‑specific</a:t>
                      </a:r>
                    </a:p>
                  </a:txBody>
                  <a:tcPr marL="118597" marR="118597" marT="59298" marB="59298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300" dirty="0"/>
                        <a:t>Standard trash/recycling</a:t>
                      </a:r>
                    </a:p>
                  </a:txBody>
                  <a:tcPr marL="118597" marR="118597" marT="59298" marB="59298" anchor="ctr"/>
                </a:tc>
                <a:extLst>
                  <a:ext uri="{0D108BD9-81ED-4DB2-BD59-A6C34878D82A}">
                    <a16:rowId xmlns:a16="http://schemas.microsoft.com/office/drawing/2014/main" val="30436900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58993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C90EA-29E6-790D-9703-85223E67A4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Montserrat"/>
              </a:rPr>
              <a:t>Field Activities &amp; Trips – H&amp;S Lens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BBFED-0EE2-3439-9969-71147CFEA3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3599"/>
            <a:ext cx="10515600" cy="404336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latin typeface="Montserrat"/>
              </a:rPr>
              <a:t>Pre-Trip Preparations/Planning</a:t>
            </a:r>
            <a:endParaRPr lang="en-US" dirty="0"/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Location risk assessment (terrain, wildlife, weather)</a:t>
            </a:r>
            <a:endParaRPr lang="en-US" dirty="0"/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Emergency response plan tailored to remote settings</a:t>
            </a:r>
            <a:endParaRPr lang="en-US" dirty="0"/>
          </a:p>
          <a:p>
            <a:pPr lvl="1" indent="-285750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Required permits and regulatory clearance</a:t>
            </a:r>
            <a:endParaRPr lang="en-US" dirty="0"/>
          </a:p>
          <a:p>
            <a:pPr marL="0" indent="0">
              <a:buNone/>
            </a:pPr>
            <a:r>
              <a:rPr lang="en-US" dirty="0">
                <a:latin typeface="Montserrat"/>
              </a:rPr>
              <a:t>During Trip</a:t>
            </a:r>
            <a:endParaRPr lang="en-US" dirty="0">
              <a:solidFill>
                <a:srgbClr val="000000"/>
              </a:solidFill>
            </a:endParaRPr>
          </a:p>
          <a:p>
            <a:pPr lvl="1" indent="-285750">
              <a:buFont typeface="Courier New,monospace" panose="020B0604020202020204" pitchFamily="34" charset="0"/>
              <a:buChar char="o"/>
            </a:pPr>
            <a:r>
              <a:rPr lang="en-US" dirty="0">
                <a:solidFill>
                  <a:srgbClr val="FFFFFF"/>
                </a:solidFill>
                <a:latin typeface="Montserrat"/>
              </a:rPr>
              <a:t>Field presentations and hazard briefings</a:t>
            </a:r>
            <a:endParaRPr lang="en-US" dirty="0">
              <a:solidFill>
                <a:srgbClr val="FFFFFF"/>
              </a:solidFill>
            </a:endParaRPr>
          </a:p>
          <a:p>
            <a:pPr lvl="1" indent="-285750">
              <a:buFont typeface="Courier New,monospace" panose="020B0604020202020204" pitchFamily="34" charset="0"/>
              <a:buChar char="o"/>
            </a:pPr>
            <a:r>
              <a:rPr lang="en-US" dirty="0">
                <a:latin typeface="Montserrat"/>
              </a:rPr>
              <a:t>Reliable communications (phones, radios, etc.)</a:t>
            </a:r>
          </a:p>
          <a:p>
            <a:pPr lvl="1" indent="-285750">
              <a:buFont typeface="Courier New,monospace" panose="020B0604020202020204" pitchFamily="34" charset="0"/>
              <a:buChar char="o"/>
            </a:pPr>
            <a:r>
              <a:rPr lang="en-US" dirty="0">
                <a:latin typeface="Montserrat"/>
              </a:rPr>
              <a:t>First aid and safety gear on site</a:t>
            </a:r>
          </a:p>
          <a:p>
            <a:pPr lvl="1" indent="-285750">
              <a:buFont typeface="Courier New,monospace" panose="020B0604020202020204" pitchFamily="34" charset="0"/>
              <a:buChar char="o"/>
            </a:pPr>
            <a:r>
              <a:rPr lang="en-US" dirty="0">
                <a:latin typeface="Montserrat"/>
              </a:rPr>
              <a:t>Participant check-in/out system</a:t>
            </a:r>
          </a:p>
          <a:p>
            <a:pPr marL="0" indent="0">
              <a:buNone/>
            </a:pPr>
            <a:r>
              <a:rPr lang="en-US" dirty="0">
                <a:latin typeface="Montserrat"/>
              </a:rPr>
              <a:t>Post-Trip Follow-up</a:t>
            </a:r>
            <a:endParaRPr lang="en-US" dirty="0">
              <a:solidFill>
                <a:srgbClr val="000000"/>
              </a:solidFill>
            </a:endParaRPr>
          </a:p>
          <a:p>
            <a:pPr lvl="1" indent="-285750">
              <a:buFont typeface="Courier New,monospace" panose="020B0604020202020204" pitchFamily="34" charset="0"/>
              <a:buChar char="o"/>
            </a:pPr>
            <a:r>
              <a:rPr lang="en-US" dirty="0">
                <a:latin typeface="Montserrat"/>
              </a:rPr>
              <a:t>Record and report incidents</a:t>
            </a:r>
            <a:endParaRPr lang="en-US" dirty="0">
              <a:solidFill>
                <a:srgbClr val="000000"/>
              </a:solidFill>
            </a:endParaRPr>
          </a:p>
          <a:p>
            <a:pPr lvl="1" indent="-285750">
              <a:buFont typeface="Courier New,monospace" panose="020B0604020202020204" pitchFamily="34" charset="0"/>
              <a:buChar char="o"/>
            </a:pPr>
            <a:r>
              <a:rPr lang="en-US" dirty="0">
                <a:latin typeface="Montserrat"/>
              </a:rPr>
              <a:t>Trip debrief and update procedures as required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391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703FF-F469-2499-6039-AD45B0631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7AC47-9869-806C-F332-5B67AAA30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Montserrat"/>
              </a:rPr>
              <a:t>Summary &amp; Takeaways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F5C84-74E9-272E-DA38-D19FD3CF4E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3599"/>
            <a:ext cx="10515600" cy="4043363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dirty="0">
                <a:latin typeface="Montserrat"/>
              </a:rPr>
              <a:t>Leaders must ensure SOPs, visible lab info, job and hazard specific training, inspections, waste management and proper equipment for HHLs.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>
                <a:latin typeface="Montserrat"/>
              </a:rPr>
              <a:t>Strong distinction between lab types: HHLs demand tailored engineering, administrative and PPE controls.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>
                <a:latin typeface="Montserrat"/>
              </a:rPr>
              <a:t>Outdoor labs/fieldwork require additional environmental, communication and emergency planning.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>
                <a:latin typeface="Montserrat"/>
              </a:rPr>
              <a:t>Classroom/computer labs follow standard H&amp;S practices – not HHL lab level hazard control.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>
                <a:latin typeface="Montserrat"/>
              </a:rPr>
              <a:t>Robust incident and continuous improvement systems are non-negotiable across all spaces.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2002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3B7B9B-3493-3C61-83B2-9769DF5D7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6C931-E6EA-A972-2398-C8EFE675C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Montserrat"/>
              </a:rPr>
              <a:t>JHSC Oversight of HHLs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54585-6C0B-70D5-47D2-445AECA91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2227"/>
            <a:ext cx="10515600" cy="4654735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Montserrat"/>
              </a:rPr>
              <a:t>Quarterly Inspections in HHLs</a:t>
            </a:r>
          </a:p>
          <a:p>
            <a:pPr marL="0" indent="0">
              <a:buNone/>
            </a:pPr>
            <a:r>
              <a:rPr lang="en-US" dirty="0">
                <a:latin typeface="Montserrat"/>
              </a:rPr>
              <a:t>The JHSC conducts formal inspections of HHLs every quarter, in alignment with regulatory and internal safety expectations.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latin typeface="Montserrat"/>
              </a:rPr>
              <a:t>Recent JHSC Goal</a:t>
            </a:r>
            <a:endParaRPr lang="en-US" b="1" dirty="0"/>
          </a:p>
          <a:p>
            <a:pPr marL="0" indent="0">
              <a:buNone/>
            </a:pPr>
            <a:r>
              <a:rPr lang="en-US" dirty="0">
                <a:latin typeface="Montserrat"/>
              </a:rPr>
              <a:t>The committee has set a targeted goal to enhance oversight and engagement in these spaces. Their inspections will focus specifically on:</a:t>
            </a:r>
            <a:endParaRPr lang="en-US" dirty="0"/>
          </a:p>
          <a:p>
            <a:pPr marL="971550" lvl="1" indent="-342900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Speaking direction with lab technicians to understand current practices, concerns and supports needed</a:t>
            </a:r>
          </a:p>
          <a:p>
            <a:pPr marL="971550" lvl="1" indent="-342900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Verifying SIBs for compliance, completeness and visibility</a:t>
            </a:r>
            <a:endParaRPr lang="en-US" dirty="0"/>
          </a:p>
          <a:p>
            <a:pPr marL="971550" lvl="1" indent="-342900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Identifying deficiencies related to physical safety documentation or general lab readiness</a:t>
            </a:r>
            <a:endParaRPr lang="en-US" dirty="0"/>
          </a:p>
          <a:p>
            <a:pPr marL="0" indent="0">
              <a:buNone/>
            </a:pPr>
            <a:r>
              <a:rPr lang="en-US" b="1" dirty="0">
                <a:latin typeface="Montserrat"/>
              </a:rPr>
              <a:t>Why This Matters</a:t>
            </a:r>
            <a:endParaRPr lang="en-US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US" dirty="0">
                <a:latin typeface="Montserrat"/>
              </a:rPr>
              <a:t>The JHSC plays a key role in validating that safety system are active and effective, and that HHL environments are being consistently maintained with a focus on prevention. Their findings and follow-up helps strengthen both leadership accountability and front-line support.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275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CF761-4970-50D1-2500-7678B2A3F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B4161C-24C8-1267-7E8D-C5F43C515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6100"/>
            <a:ext cx="10515600" cy="30908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b="1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788414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8A372-FD4A-CB3D-4F54-24F2DDAADE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Montserrat"/>
              </a:rPr>
              <a:t>Objectives: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A546B-D5EA-37F4-F8D3-E7E1A0674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300" y="1690688"/>
            <a:ext cx="10350204" cy="435133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514350" indent="-514350">
              <a:lnSpc>
                <a:spcPct val="120000"/>
              </a:lnSpc>
              <a:buAutoNum type="arabicPeriod"/>
            </a:pPr>
            <a:r>
              <a:rPr lang="en-US" dirty="0">
                <a:latin typeface="Montserrat"/>
              </a:rPr>
              <a:t>Clarify what leaders must ensure in high-hazard labs (HHLs)</a:t>
            </a:r>
            <a:endParaRPr lang="en-US" dirty="0"/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en-US" dirty="0">
                <a:latin typeface="Montserrat"/>
              </a:rPr>
              <a:t>Contrast these labs with regular classrooms/computer lab spaces.</a:t>
            </a: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en-US">
                <a:latin typeface="Montserrat"/>
              </a:rPr>
              <a:t>Address indoor vs. outdoor high-hazard labs.</a:t>
            </a: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en-US" dirty="0">
                <a:latin typeface="Montserrat"/>
              </a:rPr>
              <a:t>Touch on field activities and additional Key H&amp;S considerations</a:t>
            </a: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en-US">
                <a:latin typeface="Montserrat"/>
              </a:rPr>
              <a:t>Wrap-Up: Summary &amp; Takeaways</a:t>
            </a:r>
          </a:p>
          <a:p>
            <a:pPr marL="514350" indent="-514350">
              <a:lnSpc>
                <a:spcPct val="120000"/>
              </a:lnSpc>
              <a:buAutoNum type="arabicPeriod"/>
            </a:pPr>
            <a:r>
              <a:rPr lang="en-US" dirty="0">
                <a:latin typeface="Montserrat"/>
              </a:rPr>
              <a:t>JHSC Oversight</a:t>
            </a:r>
          </a:p>
        </p:txBody>
      </p:sp>
    </p:spTree>
    <p:extLst>
      <p:ext uri="{BB962C8B-B14F-4D97-AF65-F5344CB8AC3E}">
        <p14:creationId xmlns:p14="http://schemas.microsoft.com/office/powerpoint/2010/main" val="20212347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E970B3-972A-F708-5BC2-053E8857D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Montserrat"/>
              </a:rPr>
              <a:t>What are High-Hazard Labs?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65E21-C20D-777C-C894-197D947F8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2974"/>
            <a:ext cx="10515600" cy="45639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Montserrat"/>
              </a:rPr>
              <a:t>Environments with hazardous chemicals, biological agents, radiation, energy systems, etc.</a:t>
            </a:r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Examples: chemistry/biology labs, drilling/blasting labs, research labs, hatchery labs, etc.</a:t>
            </a:r>
            <a:endParaRPr lang="en-US"/>
          </a:p>
          <a:p>
            <a:endParaRPr lang="en-US" dirty="0"/>
          </a:p>
          <a:p>
            <a:pPr marL="0" indent="0" fontAlgn="base">
              <a:buNone/>
            </a:pPr>
            <a:r>
              <a:rPr lang="en-US" dirty="0">
                <a:latin typeface="Montserrat"/>
              </a:rPr>
              <a:t>Why Special Oversight?</a:t>
            </a:r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Increased risk of injury or exposure </a:t>
            </a:r>
            <a:endParaRPr lang="en-US"/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>
                <a:latin typeface="Montserrat"/>
              </a:rPr>
              <a:t>Need for specialized equipment, protocols and safety training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772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7E64B-311A-191B-CDDE-5E8C3EF6A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Montserrat"/>
              </a:rPr>
              <a:t>Responsibilities of High-Hazard Lab Supporting Technicians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BFEBA-726D-4069-3B0E-4C5D4E749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13302"/>
            <a:ext cx="10515600" cy="4682636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0" indent="0">
              <a:buNone/>
            </a:pPr>
            <a:r>
              <a:rPr lang="en-US" sz="3300" b="1" dirty="0">
                <a:latin typeface="Montserrat"/>
              </a:rPr>
              <a:t>The Frontline Safety Experts</a:t>
            </a:r>
          </a:p>
          <a:p>
            <a:pPr marL="0" indent="0">
              <a:buNone/>
            </a:pPr>
            <a:r>
              <a:rPr lang="en-US" sz="2900" dirty="0">
                <a:latin typeface="Montserrat"/>
              </a:rPr>
              <a:t>Technicians are the daily stewards of HHLs. Their expertise and vigilance directly support a strong, prevention-focused safety culture.</a:t>
            </a:r>
          </a:p>
          <a:p>
            <a:pPr marL="0" indent="0">
              <a:buNone/>
            </a:pPr>
            <a:endParaRPr lang="en-US" sz="2500" dirty="0">
              <a:latin typeface="Montserrat"/>
            </a:endParaRPr>
          </a:p>
          <a:p>
            <a:pPr marL="0" indent="0">
              <a:buNone/>
            </a:pPr>
            <a:r>
              <a:rPr lang="en-US" sz="2500" b="1" dirty="0">
                <a:latin typeface="Montserrat"/>
              </a:rPr>
              <a:t>Core Responsibilities:</a:t>
            </a:r>
            <a:endParaRPr lang="en-US" b="1" dirty="0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500" dirty="0">
                <a:latin typeface="Montserrat"/>
              </a:rPr>
              <a:t>SOP Development Support: Drafting and revising SOPs in collaboration with lab leaders.</a:t>
            </a:r>
            <a:endParaRPr lang="en-US" sz="2500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500" dirty="0">
                <a:latin typeface="Montserrat"/>
              </a:rPr>
              <a:t>Preventative Maintenance: Planning, coordinating and logging service for lab equipment and systems. </a:t>
            </a:r>
            <a:endParaRPr lang="en-US" sz="2500" dirty="0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500" dirty="0">
                <a:latin typeface="Montserrat"/>
              </a:rPr>
              <a:t>Life Safety Equipment Checks:</a:t>
            </a:r>
          </a:p>
          <a:p>
            <a:pPr marL="1371600" lvl="2">
              <a:buFont typeface="Wingdings" panose="020B0604020202020204" pitchFamily="34" charset="0"/>
              <a:buChar char="§"/>
            </a:pPr>
            <a:r>
              <a:rPr lang="en-US" sz="2100" dirty="0">
                <a:latin typeface="Montserrat"/>
              </a:rPr>
              <a:t>Perform monthly eyewash station testing</a:t>
            </a:r>
          </a:p>
          <a:p>
            <a:pPr marL="1371600" lvl="2">
              <a:buFont typeface="Wingdings" panose="020B0604020202020204" pitchFamily="34" charset="0"/>
              <a:buChar char="§"/>
            </a:pPr>
            <a:r>
              <a:rPr lang="en-US" sz="2100" dirty="0">
                <a:latin typeface="Montserrat"/>
              </a:rPr>
              <a:t>Verify emergency showers, fire extinguishers and other systems are functional and have been inspected by FSS.</a:t>
            </a:r>
            <a:endParaRPr lang="en-US" sz="2100"/>
          </a:p>
          <a:p>
            <a:pPr marL="1371600" lvl="2">
              <a:buFont typeface="Wingdings" panose="020B0604020202020204" pitchFamily="34" charset="0"/>
              <a:buChar char="§"/>
            </a:pPr>
            <a:r>
              <a:rPr lang="en-US" sz="2100" dirty="0">
                <a:latin typeface="Montserrat"/>
              </a:rPr>
              <a:t>Escalate issues immediately.</a:t>
            </a:r>
            <a:endParaRPr lang="en-US" sz="2100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500" dirty="0">
                <a:latin typeface="Montserrat"/>
              </a:rPr>
              <a:t>Monthly Safety Inspections:</a:t>
            </a:r>
          </a:p>
          <a:p>
            <a:pPr marL="1371600" lvl="2">
              <a:buFont typeface="Wingdings" panose="020B0604020202020204" pitchFamily="34" charset="0"/>
              <a:buChar char="§"/>
            </a:pPr>
            <a:r>
              <a:rPr lang="en-US" sz="2100" dirty="0">
                <a:latin typeface="Montserrat"/>
              </a:rPr>
              <a:t>Conduct regular walkthroughs of the lab</a:t>
            </a:r>
            <a:endParaRPr lang="en-US" sz="2100"/>
          </a:p>
          <a:p>
            <a:pPr marL="1371600" lvl="2">
              <a:buFont typeface="Wingdings" panose="020B0604020202020204" pitchFamily="34" charset="0"/>
              <a:buChar char="§"/>
            </a:pPr>
            <a:r>
              <a:rPr lang="en-US" sz="2100" dirty="0">
                <a:latin typeface="Montserrat"/>
              </a:rPr>
              <a:t>Identify hazards, deficiencies or unsafe practices</a:t>
            </a:r>
            <a:endParaRPr lang="en-US" sz="2100"/>
          </a:p>
          <a:p>
            <a:pPr marL="1371600" lvl="2">
              <a:buFont typeface="Wingdings" panose="020B0604020202020204" pitchFamily="34" charset="0"/>
              <a:buChar char="§"/>
            </a:pPr>
            <a:r>
              <a:rPr lang="en-US" sz="2100" dirty="0">
                <a:latin typeface="Montserrat"/>
              </a:rPr>
              <a:t>Submit findings to leadership</a:t>
            </a:r>
            <a:endParaRPr lang="en-US" sz="2100"/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500" dirty="0">
                <a:latin typeface="Montserrat"/>
              </a:rPr>
              <a:t>Daily Risk Awareness:</a:t>
            </a:r>
          </a:p>
          <a:p>
            <a:pPr marL="1371600" lvl="2">
              <a:buFont typeface="Wingdings" panose="020B0604020202020204" pitchFamily="34" charset="0"/>
              <a:buChar char="§"/>
            </a:pPr>
            <a:r>
              <a:rPr lang="en-US" sz="2100" dirty="0">
                <a:latin typeface="Montserrat"/>
              </a:rPr>
              <a:t>Spot-check lab readiness (cleanliness, PPE, signage, storage)</a:t>
            </a:r>
          </a:p>
          <a:p>
            <a:pPr marL="1371600" lvl="2">
              <a:buFont typeface="Wingdings" panose="020B0604020202020204" pitchFamily="34" charset="0"/>
              <a:buChar char="§"/>
            </a:pPr>
            <a:r>
              <a:rPr lang="en-US" sz="2100" dirty="0">
                <a:latin typeface="Montserrat"/>
              </a:rPr>
              <a:t>Model and reinforce safe lab behaviors with all space users.</a:t>
            </a:r>
            <a:endParaRPr lang="en-US" sz="2100"/>
          </a:p>
        </p:txBody>
      </p:sp>
    </p:spTree>
    <p:extLst>
      <p:ext uri="{BB962C8B-B14F-4D97-AF65-F5344CB8AC3E}">
        <p14:creationId xmlns:p14="http://schemas.microsoft.com/office/powerpoint/2010/main" val="2900554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3243EA-A209-3123-BBF9-9903138A16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9E0A1-40E6-A5B4-7B2A-835362F97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Montserrat"/>
              </a:rPr>
              <a:t>Why Their Role Matters!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013994-95B7-0EFF-BC19-B7F270FBE0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4326"/>
            <a:ext cx="10515600" cy="5001612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en-US" sz="3300" dirty="0">
                <a:latin typeface="Montserrat"/>
              </a:rPr>
              <a:t>Technicians are key connectors between lab users and institutional safety systems. Their role ensures HHLs stay aligned with institutional standards and that issues are addressed upon discovery.</a:t>
            </a:r>
            <a:endParaRPr lang="en-US" sz="3300"/>
          </a:p>
          <a:p>
            <a:pPr marL="0" indent="0">
              <a:buNone/>
            </a:pPr>
            <a:endParaRPr lang="en-US" sz="3300" dirty="0"/>
          </a:p>
          <a:p>
            <a:pPr>
              <a:buNone/>
            </a:pPr>
            <a:r>
              <a:rPr lang="en-US" sz="3300" dirty="0"/>
              <a:t>Technicians act as a </a:t>
            </a:r>
            <a:r>
              <a:rPr lang="en-US" sz="3300" b="1" dirty="0"/>
              <a:t>safety net</a:t>
            </a:r>
            <a:r>
              <a:rPr lang="en-US" sz="3300" dirty="0"/>
              <a:t> within high-hazard environments. They catch issues early, often before they escalate into risks. Their day-to-day vigilance ensures that labs operate within safe parameters and that nothing slips through the cracks.</a:t>
            </a:r>
            <a:endParaRPr lang="en-US"/>
          </a:p>
          <a:p>
            <a:pPr>
              <a:buNone/>
            </a:pPr>
            <a:endParaRPr lang="en-US" sz="3300" dirty="0">
              <a:latin typeface="Montserrat"/>
            </a:endParaRPr>
          </a:p>
          <a:p>
            <a:pPr>
              <a:buNone/>
            </a:pPr>
            <a:r>
              <a:rPr lang="en-US" sz="3300" dirty="0">
                <a:latin typeface="Montserrat"/>
              </a:rPr>
              <a:t>Think of them as the </a:t>
            </a:r>
            <a:r>
              <a:rPr lang="en-US" sz="3300" b="1" dirty="0">
                <a:latin typeface="Montserrat"/>
              </a:rPr>
              <a:t>“foundation under the floor”</a:t>
            </a:r>
            <a:r>
              <a:rPr lang="en-US" sz="3300" dirty="0">
                <a:latin typeface="Montserrat"/>
              </a:rPr>
              <a:t> of a leader’s due diligence — by supporting compliance, readiness, and prevention. </a:t>
            </a:r>
            <a:endParaRPr lang="en-US">
              <a:latin typeface="Montserrat"/>
            </a:endParaRPr>
          </a:p>
          <a:p>
            <a:pPr>
              <a:buNone/>
            </a:pPr>
            <a:endParaRPr lang="en-US" sz="3300" dirty="0">
              <a:latin typeface="Montserrat"/>
            </a:endParaRPr>
          </a:p>
          <a:p>
            <a:pPr>
              <a:buNone/>
            </a:pPr>
            <a:r>
              <a:rPr lang="en-US" sz="3300" dirty="0">
                <a:latin typeface="Montserrat"/>
              </a:rPr>
              <a:t>Their proactive involvement enables lab leaders to meet their obligations with confidence, knowing that essential checks, reporting, and maintenance are consistently upheld.</a:t>
            </a:r>
            <a:endParaRPr lang="en-US">
              <a:latin typeface="Montserrat"/>
            </a:endParaRPr>
          </a:p>
          <a:p>
            <a:pPr marL="0" indent="0">
              <a:buNone/>
            </a:pP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911194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B42A77-9A4A-9B41-4D44-8A4794BBF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80CDA-5E64-99F9-06F1-37370DE7E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Montserrat"/>
              </a:rPr>
              <a:t>Responsibilities of Faculty in HHLs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24479-D3C3-7C25-5AEF-5316E4566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6604"/>
            <a:ext cx="10515600" cy="4620613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Montserrat"/>
              </a:rPr>
              <a:t>Critical Role in Lab Planning &amp; Delivery</a:t>
            </a:r>
          </a:p>
          <a:p>
            <a:pPr marL="0" indent="0">
              <a:buNone/>
            </a:pPr>
            <a:r>
              <a:rPr lang="en-US" dirty="0">
                <a:latin typeface="Montserrat"/>
              </a:rPr>
              <a:t>Faculty are at the heart of HHL operations – they design and lead the learning activities that take place in these spaces. Their role is essential in ensuring safety is embedded in both planning and delivery.</a:t>
            </a:r>
          </a:p>
          <a:p>
            <a:pPr marL="0" indent="0">
              <a:buNone/>
            </a:pPr>
            <a:r>
              <a:rPr lang="en-US" dirty="0">
                <a:latin typeface="Montserrat"/>
              </a:rPr>
              <a:t>Key Responsibilities:</a:t>
            </a:r>
          </a:p>
          <a:p>
            <a:pPr marL="914400" lvl="1" indent="-457200">
              <a:buFont typeface="Courier New" panose="020B0604020202020204" pitchFamily="34" charset="0"/>
              <a:buChar char="o"/>
            </a:pPr>
            <a:r>
              <a:rPr lang="en-US" sz="2500" dirty="0">
                <a:latin typeface="Montserrat"/>
              </a:rPr>
              <a:t>Activity Planning with Safety in Mind</a:t>
            </a:r>
          </a:p>
          <a:p>
            <a:pPr marL="1371600" lvl="2">
              <a:buFont typeface="Wingdings,Sans-Serif" panose="020B0604020202020204" pitchFamily="34" charset="0"/>
              <a:buChar char="§"/>
            </a:pPr>
            <a:r>
              <a:rPr lang="en-US" sz="2500" dirty="0">
                <a:solidFill>
                  <a:srgbClr val="FFFFFF"/>
                </a:solidFill>
                <a:latin typeface="Montserrat"/>
              </a:rPr>
              <a:t>Identify potential hazards related to lab activities</a:t>
            </a:r>
          </a:p>
          <a:p>
            <a:pPr marL="1371600" lvl="2">
              <a:buFont typeface="Wingdings,Sans-Serif" panose="020B0604020202020204" pitchFamily="34" charset="0"/>
              <a:buChar char="§"/>
            </a:pPr>
            <a:r>
              <a:rPr lang="en-US" sz="2500" dirty="0">
                <a:solidFill>
                  <a:srgbClr val="FFFFFF"/>
                </a:solidFill>
                <a:latin typeface="Montserrat"/>
              </a:rPr>
              <a:t>Incorporate safety controls into lesson plans and assignments</a:t>
            </a:r>
          </a:p>
          <a:p>
            <a:pPr marL="1371600" lvl="2">
              <a:buFont typeface="Wingdings,Sans-Serif" panose="020B0604020202020204" pitchFamily="34" charset="0"/>
              <a:buChar char="§"/>
            </a:pPr>
            <a:r>
              <a:rPr lang="en-US" sz="2500" dirty="0">
                <a:solidFill>
                  <a:srgbClr val="FFFFFF"/>
                </a:solidFill>
                <a:latin typeface="Montserrat"/>
              </a:rPr>
              <a:t>Ensure leading objectives do not compromise safety requirements</a:t>
            </a: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r>
              <a:rPr lang="en-US" dirty="0">
                <a:latin typeface="Montserrat"/>
              </a:rPr>
              <a:t>Communicaiton &amp; Collaboration</a:t>
            </a:r>
            <a:endParaRPr lang="en-US" dirty="0">
              <a:solidFill>
                <a:srgbClr val="000000"/>
              </a:solidFill>
              <a:latin typeface="Montserrat"/>
            </a:endParaRPr>
          </a:p>
          <a:p>
            <a:pPr marL="1371600" lvl="2">
              <a:buFont typeface="Wingdings,Sans-Serif" panose="020B0604020202020204" pitchFamily="34" charset="0"/>
              <a:buChar char="§"/>
            </a:pPr>
            <a:r>
              <a:rPr lang="en-US" sz="2600" dirty="0">
                <a:solidFill>
                  <a:srgbClr val="FFFFFF"/>
                </a:solidFill>
                <a:latin typeface="Montserrat"/>
              </a:rPr>
              <a:t>Maintain regular communication with technicians and lab leaders to ensure all risks are identified and mitigated</a:t>
            </a:r>
            <a:endParaRPr lang="en-US" sz="2600">
              <a:solidFill>
                <a:srgbClr val="FFFFFF"/>
              </a:solidFill>
            </a:endParaRPr>
          </a:p>
          <a:p>
            <a:pPr marL="1371600" lvl="2">
              <a:buFont typeface="Wingdings,Sans-Serif" panose="020B0604020202020204" pitchFamily="34" charset="0"/>
              <a:buChar char="§"/>
            </a:pPr>
            <a:r>
              <a:rPr lang="en-US" sz="2600" dirty="0">
                <a:latin typeface="Montserrat"/>
              </a:rPr>
              <a:t>Discuss new or modified activities before implementation to support proper preparation and review</a:t>
            </a: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r>
              <a:rPr lang="en-US" sz="2600" dirty="0">
                <a:latin typeface="Montserrat"/>
              </a:rPr>
              <a:t>Curriculum Changes &amp; Risk Review</a:t>
            </a:r>
            <a:endParaRPr lang="en-US" sz="2600" dirty="0">
              <a:solidFill>
                <a:srgbClr val="000000"/>
              </a:solidFill>
              <a:latin typeface="Montserrat"/>
            </a:endParaRPr>
          </a:p>
          <a:p>
            <a:pPr marL="1371600" lvl="2">
              <a:buFont typeface="Wingdings,Sans-Serif" panose="020B0604020202020204" pitchFamily="34" charset="0"/>
              <a:buChar char="§"/>
            </a:pPr>
            <a:r>
              <a:rPr lang="en-US" sz="2600" dirty="0">
                <a:latin typeface="Montserrat"/>
              </a:rPr>
              <a:t>Share any updates to curriculum or lab activities in advance, so specific risk planning can occur</a:t>
            </a:r>
            <a:endParaRPr lang="en-US" sz="2600">
              <a:solidFill>
                <a:srgbClr val="000000"/>
              </a:solidFill>
            </a:endParaRPr>
          </a:p>
          <a:p>
            <a:pPr marL="1371600" lvl="2">
              <a:buFont typeface="Wingdings,Sans-Serif" panose="020B0604020202020204" pitchFamily="34" charset="0"/>
              <a:buChar char="§"/>
            </a:pPr>
            <a:r>
              <a:rPr lang="en-US" sz="2600" dirty="0">
                <a:latin typeface="Montserrat"/>
              </a:rPr>
              <a:t>Ensure new methods or tools are assessed for safety impacts</a:t>
            </a: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r>
              <a:rPr lang="en-US" sz="2600" dirty="0">
                <a:latin typeface="Montserrat"/>
              </a:rPr>
              <a:t>Compliance &amp; Standards</a:t>
            </a:r>
            <a:endParaRPr lang="en-US" sz="2600">
              <a:solidFill>
                <a:srgbClr val="000000"/>
              </a:solidFill>
              <a:latin typeface="Montserrat"/>
            </a:endParaRPr>
          </a:p>
          <a:p>
            <a:pPr marL="1371600" lvl="2">
              <a:buFont typeface="Wingdings,Sans-Serif" panose="020B0604020202020204" pitchFamily="34" charset="0"/>
              <a:buChar char="§"/>
            </a:pPr>
            <a:r>
              <a:rPr lang="en-US" sz="2600" dirty="0">
                <a:latin typeface="Montserrat"/>
              </a:rPr>
              <a:t>Adhere to all institutional safety protocols and regulatory requirements</a:t>
            </a:r>
            <a:endParaRPr lang="en-US" sz="2600">
              <a:solidFill>
                <a:srgbClr val="000000"/>
              </a:solidFill>
            </a:endParaRPr>
          </a:p>
          <a:p>
            <a:pPr marL="1371600" lvl="2">
              <a:buFont typeface="Wingdings,Sans-Serif" panose="020B0604020202020204" pitchFamily="34" charset="0"/>
              <a:buChar char="§"/>
            </a:pPr>
            <a:r>
              <a:rPr lang="en-US" sz="2600" dirty="0">
                <a:latin typeface="Montserrat"/>
              </a:rPr>
              <a:t>Reinforce PPE use, safety procedures and responsible lab conduct with students</a:t>
            </a:r>
          </a:p>
          <a:p>
            <a:pPr lvl="2" indent="0">
              <a:buNone/>
            </a:pPr>
            <a:endParaRPr lang="en-US" dirty="0"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914591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0243C-4A73-C8E9-6128-E66E2229C3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D8C72-49D4-A658-EBD3-165FD996C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Montserrat"/>
              </a:rPr>
              <a:t>Why Their Role Matters!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4B3CD7-C3C6-B25A-4342-CF99E2B145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93046"/>
            <a:ext cx="10515600" cy="46028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3300" dirty="0">
                <a:latin typeface="Montserrat"/>
              </a:rPr>
              <a:t>Faculty are the bridge between academic innovation and operational safety.</a:t>
            </a:r>
            <a:endParaRPr lang="en-US" dirty="0">
              <a:latin typeface="Montserrat"/>
            </a:endParaRPr>
          </a:p>
          <a:p>
            <a:pPr marL="0" indent="0">
              <a:buNone/>
            </a:pPr>
            <a:endParaRPr lang="en-US" sz="3300" dirty="0"/>
          </a:p>
          <a:p>
            <a:pPr marL="0" indent="0">
              <a:buNone/>
            </a:pPr>
            <a:r>
              <a:rPr lang="en-US" sz="3300" dirty="0">
                <a:latin typeface="Montserrat"/>
              </a:rPr>
              <a:t>When they engage early and communicate effectively, it ensures that labs remain both dynamic learning environments and safe workplaces for all.</a:t>
            </a:r>
            <a:endParaRPr lang="en-US" sz="3300" dirty="0"/>
          </a:p>
          <a:p>
            <a:pPr marL="0" indent="0">
              <a:buNone/>
            </a:pP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170284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897F3-72AD-97EE-12D5-AAE2FB3DCA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2A4278-F7F0-66B4-87FB-75CECAD70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Montserrat"/>
              </a:rPr>
              <a:t>Responsibilities of Lab Leaders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B28E9-633F-6A7A-28AD-668C74CBF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2302"/>
            <a:ext cx="10515600" cy="5125660"/>
          </a:xfrm>
        </p:spPr>
        <p:txBody>
          <a:bodyPr vert="horz" lIns="91440" tIns="45720" rIns="91440" bIns="45720" rtlCol="0" anchor="t">
            <a:normAutofit fontScale="47500" lnSpcReduction="20000"/>
          </a:bodyPr>
          <a:lstStyle/>
          <a:p>
            <a:pPr>
              <a:buNone/>
            </a:pPr>
            <a:r>
              <a:rPr lang="en-US" sz="3200" b="1" dirty="0">
                <a:latin typeface="Montserrat"/>
              </a:rPr>
              <a:t>Who Are Lab Leaders?</a:t>
            </a:r>
            <a:endParaRPr lang="en-US" sz="3200" b="1"/>
          </a:p>
          <a:p>
            <a:pPr>
              <a:buNone/>
            </a:pPr>
            <a:r>
              <a:rPr lang="en-US" sz="3200" dirty="0">
                <a:latin typeface="Montserrat"/>
              </a:rPr>
              <a:t>Individuals with </a:t>
            </a:r>
            <a:r>
              <a:rPr lang="en-US" sz="3200" b="1" dirty="0">
                <a:latin typeface="Montserrat"/>
              </a:rPr>
              <a:t>ultimate supervision and employer responsibility</a:t>
            </a:r>
            <a:r>
              <a:rPr lang="en-US" sz="3200" dirty="0">
                <a:latin typeface="Montserrat"/>
              </a:rPr>
              <a:t> for high-hazard labs.</a:t>
            </a:r>
            <a:endParaRPr lang="en-US" sz="3200" dirty="0"/>
          </a:p>
          <a:p>
            <a:pPr marL="0" indent="0">
              <a:buNone/>
            </a:pPr>
            <a:endParaRPr lang="en-US" sz="3200" dirty="0">
              <a:latin typeface="Montserrat"/>
            </a:endParaRPr>
          </a:p>
          <a:p>
            <a:pPr>
              <a:buNone/>
            </a:pPr>
            <a:r>
              <a:rPr lang="en-US" sz="3200" dirty="0">
                <a:latin typeface="Montserrat"/>
              </a:rPr>
              <a:t>At Fleming College, this includes:</a:t>
            </a:r>
            <a:endParaRPr lang="en-US" sz="3200" dirty="0"/>
          </a:p>
          <a:p>
            <a:pPr marL="0" indent="0">
              <a:buNone/>
            </a:pPr>
            <a:r>
              <a:rPr lang="en-US" sz="3200" b="1" dirty="0">
                <a:latin typeface="Montserrat"/>
              </a:rPr>
              <a:t>Deans (Employer Role)</a:t>
            </a:r>
            <a:r>
              <a:rPr lang="en-US" sz="3200" dirty="0">
                <a:latin typeface="Montserrat"/>
              </a:rPr>
              <a:t> </a:t>
            </a:r>
            <a:endParaRPr lang="en-US" sz="3200" dirty="0"/>
          </a:p>
          <a:p>
            <a:pPr marL="971550" lvl="1" indent="-285750">
              <a:buFont typeface="Arial"/>
              <a:buChar char="•"/>
            </a:pPr>
            <a:r>
              <a:rPr lang="en-US" sz="3200" dirty="0">
                <a:latin typeface="Montserrat"/>
              </a:rPr>
              <a:t>Hold </a:t>
            </a:r>
            <a:r>
              <a:rPr lang="en-US" sz="3200" b="1" dirty="0">
                <a:latin typeface="Montserrat"/>
              </a:rPr>
              <a:t>ultimate accountability</a:t>
            </a:r>
            <a:r>
              <a:rPr lang="en-US" sz="3200" dirty="0">
                <a:latin typeface="Montserrat"/>
              </a:rPr>
              <a:t> for the safety of lab operations.</a:t>
            </a:r>
            <a:endParaRPr lang="en-US" sz="3200" dirty="0"/>
          </a:p>
          <a:p>
            <a:pPr marL="971550" lvl="1" indent="-285750">
              <a:buFont typeface="Arial"/>
              <a:buChar char="•"/>
            </a:pPr>
            <a:r>
              <a:rPr lang="en-US" sz="3200" dirty="0">
                <a:latin typeface="Montserrat"/>
              </a:rPr>
              <a:t>Responsible for ensuring compliance with health and safety legislation, policies, and procedures.</a:t>
            </a:r>
            <a:endParaRPr lang="en-US" sz="3200" dirty="0"/>
          </a:p>
          <a:p>
            <a:pPr marL="971550" lvl="1" indent="-285750">
              <a:buFont typeface="Arial"/>
              <a:buChar char="•"/>
            </a:pPr>
            <a:r>
              <a:rPr lang="en-US" sz="3200" dirty="0">
                <a:latin typeface="Montserrat"/>
              </a:rPr>
              <a:t>Must take every reasonable precaution for the protection of workers (OHSA, s.25).</a:t>
            </a:r>
            <a:endParaRPr lang="en-US" sz="3200" dirty="0"/>
          </a:p>
          <a:p>
            <a:pPr marL="971550" lvl="1" indent="-285750">
              <a:buFont typeface="Arial"/>
              <a:buChar char="•"/>
            </a:pPr>
            <a:r>
              <a:rPr lang="en-US" sz="3200" dirty="0">
                <a:latin typeface="Montserrat"/>
              </a:rPr>
              <a:t>Set the institutional safety culture and resource allocation.</a:t>
            </a:r>
            <a:endParaRPr lang="en-US" sz="3200" dirty="0"/>
          </a:p>
          <a:p>
            <a:pPr marL="0" indent="0">
              <a:buNone/>
            </a:pPr>
            <a:r>
              <a:rPr lang="en-US" sz="3200" b="1" dirty="0">
                <a:latin typeface="Montserrat"/>
              </a:rPr>
              <a:t>Academic Chairs &amp; Operations Managers (Supervisor Role)</a:t>
            </a:r>
            <a:r>
              <a:rPr lang="en-US" sz="3200" dirty="0">
                <a:latin typeface="Montserrat"/>
              </a:rPr>
              <a:t> </a:t>
            </a:r>
            <a:endParaRPr lang="en-US" sz="3200" dirty="0"/>
          </a:p>
          <a:p>
            <a:pPr marL="971550" lvl="1" indent="-285750">
              <a:buFont typeface="Arial"/>
              <a:buChar char="•"/>
            </a:pPr>
            <a:r>
              <a:rPr lang="en-US" sz="3200" dirty="0">
                <a:latin typeface="Montserrat"/>
              </a:rPr>
              <a:t>Serve as the </a:t>
            </a:r>
            <a:r>
              <a:rPr lang="en-US" sz="3200" b="1" dirty="0">
                <a:latin typeface="Montserrat"/>
              </a:rPr>
              <a:t>supervisors</a:t>
            </a:r>
            <a:r>
              <a:rPr lang="en-US" sz="3200" dirty="0">
                <a:latin typeface="Montserrat"/>
              </a:rPr>
              <a:t> of faculty and technicians.</a:t>
            </a:r>
            <a:endParaRPr lang="en-US" sz="3200" dirty="0"/>
          </a:p>
          <a:p>
            <a:pPr marL="971550" lvl="1" indent="-285750">
              <a:buFont typeface="Arial"/>
              <a:buChar char="•"/>
            </a:pPr>
            <a:r>
              <a:rPr lang="en-US" sz="3200" dirty="0">
                <a:latin typeface="Montserrat"/>
              </a:rPr>
              <a:t>Must ensure that workers comply with the Act and applicable regulations (OHSA, s.27).</a:t>
            </a:r>
            <a:endParaRPr lang="en-US" sz="3200" dirty="0"/>
          </a:p>
          <a:p>
            <a:pPr marL="971550" lvl="1" indent="-285750">
              <a:buFont typeface="Arial"/>
              <a:buChar char="•"/>
            </a:pPr>
            <a:r>
              <a:rPr lang="en-US" sz="3200" dirty="0">
                <a:latin typeface="Montserrat"/>
              </a:rPr>
              <a:t>Required to advise workers of known hazards and enforce established procedures.</a:t>
            </a:r>
            <a:endParaRPr lang="en-US" sz="3200" dirty="0"/>
          </a:p>
          <a:p>
            <a:pPr marL="971550" lvl="1" indent="-285750">
              <a:buFont typeface="Arial"/>
              <a:buChar char="•"/>
            </a:pPr>
            <a:r>
              <a:rPr lang="en-US" sz="3200" dirty="0">
                <a:latin typeface="Montserrat"/>
              </a:rPr>
              <a:t>Oversee daily operations, hazard controls, and safe work practices within labs.</a:t>
            </a:r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b="1" dirty="0">
                <a:latin typeface="Montserrat"/>
              </a:rPr>
              <a:t>Oversight &amp; Strategic Responsibility</a:t>
            </a:r>
            <a:endParaRPr lang="en-US" sz="3200" dirty="0"/>
          </a:p>
          <a:p>
            <a:pPr marL="0" indent="0">
              <a:buNone/>
            </a:pPr>
            <a:r>
              <a:rPr lang="en-US" sz="3200" dirty="0">
                <a:latin typeface="Montserrat"/>
              </a:rPr>
              <a:t>Lab leaders are ultimately accountable for the H&amp;S performance of HHL environments. They ensure that planning, controls and communication systems are in place and functioning across all lab activities.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601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F7FCB-6952-C865-96C6-5E17B633E4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3049D-7834-B8A0-26FB-2D219B5EA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Montserrat"/>
              </a:rPr>
              <a:t>Responsibilities of Lab Leaders cont'd: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0CC0B-791F-8179-BC20-85639087D2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2302"/>
            <a:ext cx="10515600" cy="5125660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endParaRPr lang="en-US" b="1" dirty="0">
              <a:latin typeface="Montserrat"/>
            </a:endParaRPr>
          </a:p>
          <a:p>
            <a:pPr marL="0" indent="0">
              <a:buNone/>
            </a:pPr>
            <a:r>
              <a:rPr lang="en-US" b="1" dirty="0">
                <a:latin typeface="Montserrat"/>
              </a:rPr>
              <a:t>Key Responsibilities:</a:t>
            </a:r>
            <a:endParaRPr lang="en-US" dirty="0"/>
          </a:p>
          <a:p>
            <a:pPr marL="914400" lvl="1" indent="-457200">
              <a:buFont typeface="Courier New,monospace"/>
              <a:buChar char="o"/>
            </a:pPr>
            <a:r>
              <a:rPr lang="en-US" sz="1800" dirty="0">
                <a:latin typeface="Montserrat"/>
              </a:rPr>
              <a:t>Oversight of People &amp; Systems</a:t>
            </a:r>
            <a:endParaRPr lang="en-US" sz="1800" dirty="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lnSpc>
                <a:spcPct val="120000"/>
              </a:lnSpc>
              <a:buFont typeface="Wingdings" panose="020B0604020202020204" pitchFamily="34" charset="0"/>
              <a:buChar char="§"/>
            </a:pPr>
            <a:r>
              <a:rPr lang="en-US" sz="1800" dirty="0">
                <a:latin typeface="Montserrat"/>
              </a:rPr>
              <a:t>Provide direct support to technicians and faculty ensuring everyone understands and fulfills their safety responsibilities</a:t>
            </a:r>
            <a:endParaRPr lang="en-US" sz="1800" dirty="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r>
              <a:rPr lang="en-US" sz="1800" dirty="0">
                <a:latin typeface="Montserrat"/>
              </a:rPr>
              <a:t>Facilitate regular check-ins between technicians and faculty to resolve safety planning needs.</a:t>
            </a:r>
            <a:endParaRPr lang="en-US" sz="1800" dirty="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r>
              <a:rPr lang="en-US" sz="1800" dirty="0">
                <a:latin typeface="Montserrat"/>
              </a:rPr>
              <a:t>Ensure roles are clearly defined and collaboration is encouraged.</a:t>
            </a:r>
            <a:endParaRPr lang="en-US" sz="1800" dirty="0">
              <a:solidFill>
                <a:srgbClr val="000000"/>
              </a:solidFill>
              <a:latin typeface="Montserrat"/>
            </a:endParaRPr>
          </a:p>
          <a:p>
            <a:pPr marL="914400" lvl="1" indent="-457200">
              <a:buFont typeface="Courier New,monospace"/>
              <a:buChar char="o"/>
            </a:pPr>
            <a:r>
              <a:rPr lang="en-US" sz="1800" dirty="0">
                <a:latin typeface="Montserrat"/>
              </a:rPr>
              <a:t>Policy Implementation &amp; Compliance</a:t>
            </a:r>
            <a:endParaRPr lang="en-US" sz="1800" dirty="0">
              <a:solidFill>
                <a:srgbClr val="000000"/>
              </a:solidFill>
              <a:latin typeface="Montserrat"/>
            </a:endParaRP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1800" dirty="0">
                <a:latin typeface="Montserrat"/>
              </a:rPr>
              <a:t>Ensure institutional health and safety policies are consistently applied across all lab activities.</a:t>
            </a:r>
            <a:endParaRPr lang="en-US" sz="1800" dirty="0">
              <a:solidFill>
                <a:srgbClr val="000000"/>
              </a:solidFill>
              <a:latin typeface="Montserrat"/>
            </a:endParaRPr>
          </a:p>
          <a:p>
            <a:pPr lvl="2">
              <a:buFont typeface="Wingdings" panose="020B0604020202020204" pitchFamily="34" charset="0"/>
              <a:buChar char="§"/>
            </a:pPr>
            <a:r>
              <a:rPr lang="en-US" sz="1800" dirty="0">
                <a:latin typeface="Montserrat"/>
              </a:rPr>
              <a:t>Confirm that regulatory standards (e.g., WHMIS, CSA, OHSA) are met and documented.</a:t>
            </a:r>
            <a:endParaRPr lang="en-US" sz="1800" dirty="0">
              <a:solidFill>
                <a:srgbClr val="000000"/>
              </a:solidFill>
              <a:latin typeface="Montserrat"/>
            </a:endParaRPr>
          </a:p>
          <a:p>
            <a:pPr marL="914400" lvl="1" indent="-457200">
              <a:buFont typeface="Courier New,monospace"/>
              <a:buChar char="o"/>
            </a:pPr>
            <a:r>
              <a:rPr lang="en-US" sz="1700" dirty="0">
                <a:latin typeface="Montserrat"/>
              </a:rPr>
              <a:t>Safety Program Ownership</a:t>
            </a:r>
            <a:endParaRPr lang="en-US" sz="1700" dirty="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buFont typeface="Wingdings"/>
              <a:buChar char="§"/>
            </a:pPr>
            <a:r>
              <a:rPr lang="en-US" sz="1700" dirty="0">
                <a:latin typeface="Montserrat"/>
              </a:rPr>
              <a:t>Approve and review Standard Operating Procedures (SOPs).</a:t>
            </a:r>
            <a:endParaRPr lang="en-US" sz="170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buFont typeface="Wingdings"/>
              <a:buChar char="§"/>
            </a:pPr>
            <a:r>
              <a:rPr lang="en-US" sz="1700" dirty="0">
                <a:latin typeface="Montserrat"/>
              </a:rPr>
              <a:t>Ensure hazard assessments are completed and updated as required.</a:t>
            </a:r>
            <a:endParaRPr lang="en-US" sz="170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buFont typeface="Wingdings"/>
              <a:buChar char="§"/>
            </a:pPr>
            <a:r>
              <a:rPr lang="en-US" sz="1700" dirty="0">
                <a:latin typeface="Montserrat"/>
              </a:rPr>
              <a:t>Lead risk mitigation planning for curriculum changes or new activities.</a:t>
            </a:r>
            <a:endParaRPr lang="en-US" sz="1700"/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r>
              <a:rPr lang="en-US" sz="1700" dirty="0">
                <a:latin typeface="Montserrat"/>
              </a:rPr>
              <a:t>Verification &amp; Accountability</a:t>
            </a:r>
            <a:endParaRPr lang="en-US" sz="170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r>
              <a:rPr lang="en-US" sz="1700" dirty="0">
                <a:latin typeface="Montserrat"/>
              </a:rPr>
              <a:t>Review and act on inspection results from technicians and the JHSC.</a:t>
            </a:r>
            <a:endParaRPr lang="en-US" sz="170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r>
              <a:rPr lang="en-US" sz="1700" dirty="0">
                <a:latin typeface="Montserrat"/>
              </a:rPr>
              <a:t>Address deficiencies in a timely manner and track resolution.</a:t>
            </a:r>
            <a:endParaRPr lang="en-US" sz="170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r>
              <a:rPr lang="en-US" sz="1700" dirty="0">
                <a:latin typeface="Montserrat"/>
              </a:rPr>
              <a:t>Confirm monthly life safety checks and lab inspections (e.g., eyewash stations) are completed and documented.</a:t>
            </a:r>
            <a:endParaRPr lang="en-US" sz="1700">
              <a:solidFill>
                <a:srgbClr val="000000"/>
              </a:solidFill>
              <a:latin typeface="Montserrat"/>
            </a:endParaRPr>
          </a:p>
          <a:p>
            <a:pPr marL="914400" lvl="1" indent="-457200">
              <a:buFont typeface="Courier New,monospace" panose="020B0604020202020204" pitchFamily="34" charset="0"/>
              <a:buChar char="o"/>
            </a:pPr>
            <a:r>
              <a:rPr lang="en-US" sz="1700" dirty="0">
                <a:latin typeface="Montserrat"/>
              </a:rPr>
              <a:t>Training &amp; Orientation</a:t>
            </a:r>
            <a:endParaRPr lang="en-US" sz="170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r>
              <a:rPr lang="en-US" sz="1700" dirty="0">
                <a:latin typeface="Montserrat"/>
              </a:rPr>
              <a:t>Ensure all users (staff, faculty, students) receive proper training and orientation before using lab spaces.</a:t>
            </a:r>
            <a:endParaRPr lang="en-US" sz="1700">
              <a:solidFill>
                <a:srgbClr val="000000"/>
              </a:solidFill>
              <a:latin typeface="Montserrat"/>
            </a:endParaRPr>
          </a:p>
          <a:p>
            <a:pPr marL="1371600" lvl="2" indent="-457200">
              <a:buFont typeface="Wingdings" panose="020B0604020202020204" pitchFamily="34" charset="0"/>
              <a:buChar char="§"/>
            </a:pPr>
            <a:r>
              <a:rPr lang="en-US" sz="1700" dirty="0">
                <a:latin typeface="Montserrat"/>
              </a:rPr>
              <a:t>Maintain training records and access control for restricted spaces.</a:t>
            </a:r>
            <a:endParaRPr lang="en-US" sz="1700" dirty="0"/>
          </a:p>
          <a:p>
            <a:pPr marL="0" indent="0">
              <a:buNone/>
            </a:pPr>
            <a:r>
              <a:rPr lang="en-US" dirty="0">
                <a:latin typeface="Montserrat"/>
              </a:rPr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32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c54871e-a194-4b9e-8f2c-5a3fe2922f44" xsi:nil="true"/>
    <lcf76f155ced4ddcb4097134ff3c332f xmlns="78c130cb-74c7-4853-a0d6-de8ee1aa3748">
      <Terms xmlns="http://schemas.microsoft.com/office/infopath/2007/PartnerControls"/>
    </lcf76f155ced4ddcb4097134ff3c332f>
    <SharedWithUsers xmlns="9c54871e-a194-4b9e-8f2c-5a3fe2922f44">
      <UserInfo>
        <DisplayName/>
        <AccountId xsi:nil="true"/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6FA6D961AB854D8381557292476DA0" ma:contentTypeVersion="18" ma:contentTypeDescription="Create a new document." ma:contentTypeScope="" ma:versionID="cd7be3672450f239919546cb588acd79">
  <xsd:schema xmlns:xsd="http://www.w3.org/2001/XMLSchema" xmlns:xs="http://www.w3.org/2001/XMLSchema" xmlns:p="http://schemas.microsoft.com/office/2006/metadata/properties" xmlns:ns2="78c130cb-74c7-4853-a0d6-de8ee1aa3748" xmlns:ns3="9c54871e-a194-4b9e-8f2c-5a3fe2922f44" targetNamespace="http://schemas.microsoft.com/office/2006/metadata/properties" ma:root="true" ma:fieldsID="c4d2a5ebc0882b654e958fe4532c84cc" ns2:_="" ns3:_="">
    <xsd:import namespace="78c130cb-74c7-4853-a0d6-de8ee1aa3748"/>
    <xsd:import namespace="9c54871e-a194-4b9e-8f2c-5a3fe2922f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c130cb-74c7-4853-a0d6-de8ee1aa37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c56efba-1ecb-47e9-9e4b-7518106d5b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4871e-a194-4b9e-8f2c-5a3fe2922f4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05ec077-c62f-4169-963a-aeb0d6fb661b}" ma:internalName="TaxCatchAll" ma:showField="CatchAllData" ma:web="9c54871e-a194-4b9e-8f2c-5a3fe2922f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CC28CC5-D436-4B2E-8428-1E8F25EE0181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78c130cb-74c7-4853-a0d6-de8ee1aa3748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9c54871e-a194-4b9e-8f2c-5a3fe2922f4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E905E6F-46F1-43E5-A602-BFEFCC513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c130cb-74c7-4853-a0d6-de8ee1aa3748"/>
    <ds:schemaRef ds:uri="9c54871e-a194-4b9e-8f2c-5a3fe2922f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59F635-8F43-470D-B047-470760A96F9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1601</Words>
  <Application>Microsoft Office PowerPoint</Application>
  <PresentationFormat>Widescreen</PresentationFormat>
  <Paragraphs>185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Courier New</vt:lpstr>
      <vt:lpstr>Courier New,monospace</vt:lpstr>
      <vt:lpstr>Montserrat</vt:lpstr>
      <vt:lpstr>Wingdings</vt:lpstr>
      <vt:lpstr>Wingdings,Sans-Serif</vt:lpstr>
      <vt:lpstr>Office Theme</vt:lpstr>
      <vt:lpstr>Custom Design</vt:lpstr>
      <vt:lpstr>High-Hazard Labs Oversight: Roles, Spaces &amp; Safe Practices</vt:lpstr>
      <vt:lpstr>Objectives:</vt:lpstr>
      <vt:lpstr>What are High-Hazard Labs?</vt:lpstr>
      <vt:lpstr>Responsibilities of High-Hazard Lab Supporting Technicians</vt:lpstr>
      <vt:lpstr>Why Their Role Matters!</vt:lpstr>
      <vt:lpstr>Responsibilities of Faculty in HHLs</vt:lpstr>
      <vt:lpstr>Why Their Role Matters!</vt:lpstr>
      <vt:lpstr>Responsibilities of Lab Leaders</vt:lpstr>
      <vt:lpstr>Responsibilities of Lab Leaders cont'd:</vt:lpstr>
      <vt:lpstr>Why Their Role Matters!</vt:lpstr>
      <vt:lpstr>Indoor HHLs: Key Requirements</vt:lpstr>
      <vt:lpstr>Outdoor HHLs</vt:lpstr>
      <vt:lpstr>Regular Classroom &amp; Computer Lab Spaces</vt:lpstr>
      <vt:lpstr>Field Activities &amp; Trips – H&amp;S Lens</vt:lpstr>
      <vt:lpstr>Summary &amp; Takeaways</vt:lpstr>
      <vt:lpstr>JHSC Oversight of HHLs</vt:lpstr>
      <vt:lpstr>Thank You!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Fleming Presentation</dc:title>
  <dc:subject/>
  <dc:creator>marketingsupport@flemingcollege.ca</dc:creator>
  <cp:keywords/>
  <dc:description/>
  <cp:lastModifiedBy>Marriah Wickert</cp:lastModifiedBy>
  <cp:revision>677</cp:revision>
  <dcterms:created xsi:type="dcterms:W3CDTF">2021-06-07T15:17:29Z</dcterms:created>
  <dcterms:modified xsi:type="dcterms:W3CDTF">2026-04-28T18:05:04Z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0x010100436FA6D961AB854D8381557292476DA0</vt:lpwstr>
  </property>
  <property fmtid="{D5CDD505-2E9C-101B-9397-08002B2CF9AE}" pid="3" name="MediaServiceImageTags">
    <vt:lpwstr/>
  </property>
  <property fmtid="{D5CDD505-2E9C-101B-9397-08002B2CF9AE}" pid="4" name="Order">
    <vt:r8>207000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